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7"/>
  </p:notesMasterIdLst>
  <p:handoutMasterIdLst>
    <p:handoutMasterId r:id="rId8"/>
  </p:handoutMasterIdLst>
  <p:sldIdLst>
    <p:sldId id="717" r:id="rId2"/>
    <p:sldId id="714" r:id="rId3"/>
    <p:sldId id="713" r:id="rId4"/>
    <p:sldId id="723" r:id="rId5"/>
    <p:sldId id="724"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4" d="100"/>
          <a:sy n="114" d="100"/>
        </p:scale>
        <p:origin x="336" y="84"/>
      </p:cViewPr>
      <p:guideLst>
        <p:guide orient="horz" pos="2160"/>
        <p:guide orient="horz" pos="1185"/>
        <p:guide orient="horz" pos="3135"/>
        <p:guide orient="horz" pos="3906"/>
        <p:guide orient="horz" pos="41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2020/4/10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444125"/>
            <a:ext cx="11294178" cy="1933758"/>
          </a:xfrm>
        </p:spPr>
        <p:txBody>
          <a:bodyPr/>
          <a:lstStyle/>
          <a:p>
            <a:r>
              <a:rPr lang="en-US" altLang="ja-JP" sz="4000" dirty="0"/>
              <a:t>Adaptive Polynomial Rendering</a:t>
            </a:r>
            <a:br>
              <a:rPr lang="en-US" altLang="ja-JP" dirty="0"/>
            </a:br>
            <a:br>
              <a:rPr lang="en-US" altLang="ja-JP" dirty="0"/>
            </a:br>
            <a:r>
              <a:rPr lang="en-US" altLang="ja-JP" dirty="0"/>
              <a:t>Moon et al., 2016, SIGGRAPH.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Polynomial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8" name="図 7">
            <a:extLst>
              <a:ext uri="{FF2B5EF4-FFF2-40B4-BE49-F238E27FC236}">
                <a16:creationId xmlns:a16="http://schemas.microsoft.com/office/drawing/2014/main" id="{D3E93C98-364D-4BB2-AD6C-8E4C57CFF97F}"/>
              </a:ext>
            </a:extLst>
          </p:cNvPr>
          <p:cNvPicPr>
            <a:picLocks noChangeAspect="1"/>
          </p:cNvPicPr>
          <p:nvPr/>
        </p:nvPicPr>
        <p:blipFill>
          <a:blip r:embed="rId2"/>
          <a:stretch>
            <a:fillRect/>
          </a:stretch>
        </p:blipFill>
        <p:spPr>
          <a:xfrm>
            <a:off x="500185" y="1881927"/>
            <a:ext cx="11191630" cy="3355872"/>
          </a:xfrm>
          <a:prstGeom prst="rect">
            <a:avLst/>
          </a:prstGeom>
        </p:spPr>
      </p:pic>
    </p:spTree>
    <p:extLst>
      <p:ext uri="{BB962C8B-B14F-4D97-AF65-F5344CB8AC3E}">
        <p14:creationId xmlns:p14="http://schemas.microsoft.com/office/powerpoint/2010/main" val="71956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Polynomial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en-US" altLang="ja-JP" sz="2000" dirty="0"/>
              <a:t>MC</a:t>
            </a:r>
            <a:r>
              <a:rPr lang="ja-JP" altLang="en-US" sz="2000" dirty="0"/>
              <a:t>レイトレのための適応的サンプリング</a:t>
            </a:r>
            <a:endParaRPr lang="en-US" altLang="ja-JP" sz="2000" dirty="0"/>
          </a:p>
          <a:p>
            <a:pPr>
              <a:buFontTx/>
              <a:buChar char="-"/>
            </a:pPr>
            <a:endParaRPr lang="en-US" altLang="ja-JP" sz="2000" b="1" dirty="0"/>
          </a:p>
          <a:p>
            <a:r>
              <a:rPr lang="ja-JP" altLang="en-US" sz="2000" b="1" dirty="0"/>
              <a:t>コントリビューション</a:t>
            </a:r>
          </a:p>
          <a:p>
            <a:pPr>
              <a:buFontTx/>
              <a:buChar char="-"/>
            </a:pPr>
            <a:r>
              <a:rPr lang="ja-JP" altLang="en-US" sz="2000" dirty="0"/>
              <a:t>適応的に多項式を選択して再構成を行う</a:t>
            </a:r>
            <a:endParaRPr lang="en-US" altLang="ja-JP" sz="2000" dirty="0"/>
          </a:p>
          <a:p>
            <a:pPr lvl="1">
              <a:buFontTx/>
              <a:buChar char="-"/>
            </a:pPr>
            <a:r>
              <a:rPr lang="en-US" altLang="ja-JP" sz="1600" dirty="0"/>
              <a:t>e.g. </a:t>
            </a:r>
            <a:r>
              <a:rPr lang="ja-JP" altLang="en-US" sz="1600" dirty="0"/>
              <a:t>高次なら不連続なエッジを保存するが、</a:t>
            </a:r>
            <a:r>
              <a:rPr lang="ja-JP" altLang="en-US" sz="1600"/>
              <a:t>ノイズはのりやすい</a:t>
            </a:r>
            <a:endParaRPr lang="en-US" altLang="ja-JP" sz="1600" dirty="0"/>
          </a:p>
          <a:p>
            <a:pPr marL="0" indent="0">
              <a:buNone/>
            </a:pPr>
            <a:endParaRPr lang="en-US" altLang="ja-JP" sz="2000" b="1" dirty="0"/>
          </a:p>
          <a:p>
            <a:r>
              <a:rPr lang="ja-JP" altLang="en-US" sz="2000" b="1" dirty="0"/>
              <a:t>従来のアプローチとその問題点</a:t>
            </a:r>
          </a:p>
          <a:p>
            <a:pPr>
              <a:buFontTx/>
              <a:buChar char="-"/>
            </a:pPr>
            <a:r>
              <a:rPr lang="ja-JP" altLang="en-US" sz="2000" dirty="0"/>
              <a:t>フィルタの帯域幅を最適化することで高品質な再構成を行う</a:t>
            </a:r>
            <a:r>
              <a:rPr lang="en-US" altLang="ja-JP" sz="2000" dirty="0"/>
              <a:t> [Li et al. 2012; Rousselle et al. 2013; Moon et al. 2014; Moon et al. 2015]</a:t>
            </a:r>
          </a:p>
          <a:p>
            <a:pPr lvl="1">
              <a:buFontTx/>
              <a:buChar char="-"/>
            </a:pPr>
            <a:r>
              <a:rPr lang="ja-JP" altLang="en-US" sz="1600" dirty="0"/>
              <a:t>近似関数は変化しない（一般に低次）</a:t>
            </a:r>
            <a:endParaRPr lang="en-US" altLang="ja-JP" sz="1600" dirty="0"/>
          </a:p>
          <a:p>
            <a:pPr lvl="1">
              <a:buFontTx/>
              <a:buChar char="-"/>
            </a:pPr>
            <a:r>
              <a:rPr lang="ja-JP" altLang="en-US" sz="1600" dirty="0"/>
              <a:t>しかし、高い曲率を持つ画像関数に対しては高次の方が優れている</a:t>
            </a:r>
            <a:endParaRPr lang="en-US" altLang="ja-JP" sz="16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en-US" altLang="ja-JP" sz="2000" dirty="0" err="1"/>
              <a:t>tbd</a:t>
            </a:r>
            <a:endParaRPr lang="en-US" altLang="ja-JP" sz="2000" dirty="0"/>
          </a:p>
          <a:p>
            <a:pPr marL="0" indent="0">
              <a:buNone/>
            </a:pPr>
            <a:endParaRPr lang="ja-JP" altLang="en-US" sz="2000" dirty="0"/>
          </a:p>
          <a:p>
            <a:r>
              <a:rPr lang="ja-JP" altLang="en-US" sz="2000" b="1" dirty="0"/>
              <a:t>結果</a:t>
            </a:r>
            <a:endParaRPr lang="en-US" altLang="ja-JP" sz="2000" dirty="0"/>
          </a:p>
          <a:p>
            <a:pPr>
              <a:buFontTx/>
              <a:buChar char="-"/>
            </a:pPr>
            <a:r>
              <a:rPr lang="ja-JP" altLang="en-US" sz="2000" dirty="0"/>
              <a:t>近年の傾向であった最適帯域幅を選択する手法を用いず高品質画像</a:t>
            </a:r>
            <a:endParaRPr lang="en-US" altLang="ja-JP" sz="2000" dirty="0"/>
          </a:p>
          <a:p>
            <a:pPr>
              <a:buFontTx/>
              <a:buChar char="-"/>
            </a:pPr>
            <a:r>
              <a:rPr lang="ja-JP" altLang="en-US" sz="2000" dirty="0"/>
              <a:t>エネルギーを保存したままスパイクノイズを除去</a:t>
            </a:r>
            <a:endParaRPr lang="en-US" altLang="ja-JP" sz="2000" dirty="0"/>
          </a:p>
          <a:p>
            <a:pPr>
              <a:buFontTx/>
              <a:buChar char="-"/>
            </a:pPr>
            <a:endParaRPr lang="ja-JP" altLang="en-US" sz="2000" dirty="0"/>
          </a:p>
          <a:p>
            <a:r>
              <a:rPr lang="ja-JP" altLang="en-US" sz="2000" b="1" dirty="0"/>
              <a:t>制限と今後の課題</a:t>
            </a:r>
          </a:p>
          <a:p>
            <a:pPr>
              <a:buFontTx/>
              <a:buChar char="-"/>
            </a:pPr>
            <a:r>
              <a:rPr kumimoji="1" lang="ja-JP" altLang="en-US" sz="2000" dirty="0"/>
              <a:t>エッジを復元できない</a:t>
            </a:r>
            <a:endParaRPr kumimoji="1" lang="en-US" altLang="ja-JP" sz="2000" dirty="0"/>
          </a:p>
          <a:p>
            <a:pPr>
              <a:buFontTx/>
              <a:buChar char="-"/>
            </a:pPr>
            <a:r>
              <a:rPr kumimoji="1" lang="ja-JP" altLang="en-US" sz="2000" dirty="0"/>
              <a:t>最適帯域幅技術との組み合わせ</a:t>
            </a:r>
            <a:endParaRPr kumimoji="1" lang="en-US" altLang="ja-JP" sz="2000" dirty="0"/>
          </a:p>
        </p:txBody>
      </p:sp>
      <p:pic>
        <p:nvPicPr>
          <p:cNvPr id="3" name="図 2">
            <a:extLst>
              <a:ext uri="{FF2B5EF4-FFF2-40B4-BE49-F238E27FC236}">
                <a16:creationId xmlns:a16="http://schemas.microsoft.com/office/drawing/2014/main" id="{402EA7B2-045C-4547-9C50-737DF0F71816}"/>
              </a:ext>
            </a:extLst>
          </p:cNvPr>
          <p:cNvPicPr>
            <a:picLocks noChangeAspect="1"/>
          </p:cNvPicPr>
          <p:nvPr/>
        </p:nvPicPr>
        <p:blipFill>
          <a:blip r:embed="rId2"/>
          <a:stretch>
            <a:fillRect/>
          </a:stretch>
        </p:blipFill>
        <p:spPr>
          <a:xfrm>
            <a:off x="9096892" y="4922774"/>
            <a:ext cx="1864084" cy="1132141"/>
          </a:xfrm>
          <a:prstGeom prst="rect">
            <a:avLst/>
          </a:prstGeom>
        </p:spPr>
      </p:pic>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Polynomial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63F8CAE3-1F0E-451D-99AF-52A2E8D33DC7}"/>
              </a:ext>
            </a:extLst>
          </p:cNvPr>
          <p:cNvPicPr>
            <a:picLocks noChangeAspect="1"/>
          </p:cNvPicPr>
          <p:nvPr/>
        </p:nvPicPr>
        <p:blipFill>
          <a:blip r:embed="rId2"/>
          <a:stretch>
            <a:fillRect/>
          </a:stretch>
        </p:blipFill>
        <p:spPr>
          <a:xfrm>
            <a:off x="3280969" y="885470"/>
            <a:ext cx="5630061" cy="5087060"/>
          </a:xfrm>
          <a:prstGeom prst="rect">
            <a:avLst/>
          </a:prstGeom>
        </p:spPr>
      </p:pic>
    </p:spTree>
    <p:extLst>
      <p:ext uri="{BB962C8B-B14F-4D97-AF65-F5344CB8AC3E}">
        <p14:creationId xmlns:p14="http://schemas.microsoft.com/office/powerpoint/2010/main" val="212978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Polynomial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A1C8D08D-7A66-4ADC-B5B9-6EAB17D24620}"/>
              </a:ext>
            </a:extLst>
          </p:cNvPr>
          <p:cNvPicPr>
            <a:picLocks noChangeAspect="1"/>
          </p:cNvPicPr>
          <p:nvPr/>
        </p:nvPicPr>
        <p:blipFill>
          <a:blip r:embed="rId2"/>
          <a:stretch>
            <a:fillRect/>
          </a:stretch>
        </p:blipFill>
        <p:spPr>
          <a:xfrm>
            <a:off x="2135560" y="765335"/>
            <a:ext cx="7416824" cy="5826937"/>
          </a:xfrm>
          <a:prstGeom prst="rect">
            <a:avLst/>
          </a:prstGeom>
        </p:spPr>
      </p:pic>
    </p:spTree>
    <p:extLst>
      <p:ext uri="{BB962C8B-B14F-4D97-AF65-F5344CB8AC3E}">
        <p14:creationId xmlns:p14="http://schemas.microsoft.com/office/powerpoint/2010/main" val="3126567589"/>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26115</TotalTime>
  <Words>171</Words>
  <Application>Microsoft Office PowerPoint</Application>
  <PresentationFormat>ワイド画面</PresentationFormat>
  <Paragraphs>35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Calibri</vt:lpstr>
      <vt:lpstr>PowerPoint Design</vt:lpstr>
      <vt:lpstr>Adaptive Polynomial Rendering  Moon et al., 2016, SIGGRAPH. </vt:lpstr>
      <vt:lpstr>Adaptive Polynomial Rendering</vt:lpstr>
      <vt:lpstr>Adaptive Polynomial Rendering</vt:lpstr>
      <vt:lpstr>Adaptive Polynomial Rendering</vt:lpstr>
      <vt:lpstr>Adaptive Polynomial Rendering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123</cp:revision>
  <dcterms:created xsi:type="dcterms:W3CDTF">2013-06-19T15:30:58Z</dcterms:created>
  <dcterms:modified xsi:type="dcterms:W3CDTF">2020-04-10T06:49:50Z</dcterms:modified>
</cp:coreProperties>
</file>