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8"/>
  </p:notesMasterIdLst>
  <p:handoutMasterIdLst>
    <p:handoutMasterId r:id="rId9"/>
  </p:handoutMasterIdLst>
  <p:sldIdLst>
    <p:sldId id="717" r:id="rId2"/>
    <p:sldId id="714" r:id="rId3"/>
    <p:sldId id="718" r:id="rId4"/>
    <p:sldId id="719" r:id="rId5"/>
    <p:sldId id="720" r:id="rId6"/>
    <p:sldId id="72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19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BC"/>
    <a:srgbClr val="E4007F"/>
    <a:srgbClr val="E2F1FA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96"/>
      </p:cViewPr>
      <p:guideLst>
        <p:guide orient="horz" pos="2137"/>
        <p:guide orient="horz" pos="1185"/>
        <p:guide orient="horz" pos="3135"/>
        <p:guide orient="horz" pos="3906"/>
        <p:guide orient="horz" pos="414"/>
        <p:guide pos="619"/>
        <p:guide pos="7050"/>
        <p:guide pos="2683"/>
        <p:guide pos="5042"/>
        <p:guide pos="4063"/>
        <p:guide pos="3817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2020/5/5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444124"/>
            <a:ext cx="11294178" cy="1933758"/>
          </a:xfrm>
        </p:spPr>
        <p:txBody>
          <a:bodyPr/>
          <a:lstStyle/>
          <a:p>
            <a:r>
              <a:rPr lang="en-US" altLang="ja-JP" sz="4000" dirty="0"/>
              <a:t>Progressive Photon Mapping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Hachisuka et al., 2008, SIGGRAPH Asia.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Robust Adaptive Photon Tracing using Photon Path Visibility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FD1F436-1BE8-42AE-91E3-271E789B3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404" y="1299212"/>
            <a:ext cx="4763165" cy="214342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928B62C-4DA1-490E-8C5B-D9AECF08F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978" y="1170606"/>
            <a:ext cx="4039164" cy="2400635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27BB509F-97F6-487F-808B-16B095305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177" y="3933056"/>
            <a:ext cx="4782217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Robust Adaptive Photon Tracing using Photon Path Visibility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2C3BDE2-ADC8-4576-8CAA-3502C79751EF}"/>
              </a:ext>
            </a:extLst>
          </p:cNvPr>
          <p:cNvGrpSpPr/>
          <p:nvPr/>
        </p:nvGrpSpPr>
        <p:grpSpPr>
          <a:xfrm>
            <a:off x="631651" y="2545998"/>
            <a:ext cx="6877533" cy="1268953"/>
            <a:chOff x="731404" y="3481475"/>
            <a:chExt cx="10330639" cy="1906075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28249D49-ADB1-4BAF-864C-24D875C87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404" y="3481475"/>
              <a:ext cx="10330639" cy="1906075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752F9568-EA6A-41C8-9D8A-2A43EDBE9E59}"/>
                </a:ext>
              </a:extLst>
            </p:cNvPr>
            <p:cNvSpPr/>
            <p:nvPr/>
          </p:nvSpPr>
          <p:spPr bwMode="auto">
            <a:xfrm>
              <a:off x="803412" y="4521741"/>
              <a:ext cx="10258631" cy="467693"/>
            </a:xfrm>
            <a:prstGeom prst="rect">
              <a:avLst/>
            </a:prstGeom>
            <a:noFill/>
            <a:ln w="57150">
              <a:solidFill>
                <a:srgbClr val="0071BC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E8CBAFC-8320-4D0E-A1D8-08BA1CCDED76}"/>
                </a:ext>
              </a:extLst>
            </p:cNvPr>
            <p:cNvSpPr/>
            <p:nvPr/>
          </p:nvSpPr>
          <p:spPr bwMode="auto">
            <a:xfrm>
              <a:off x="6816080" y="4521741"/>
              <a:ext cx="1116124" cy="455072"/>
            </a:xfrm>
            <a:prstGeom prst="rect">
              <a:avLst/>
            </a:prstGeom>
            <a:noFill/>
            <a:ln w="76200">
              <a:solidFill>
                <a:srgbClr val="E4007F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12B4E38-1FEC-405A-9664-6EC6C6EFBE97}"/>
              </a:ext>
            </a:extLst>
          </p:cNvPr>
          <p:cNvSpPr txBox="1"/>
          <p:nvPr/>
        </p:nvSpPr>
        <p:spPr>
          <a:xfrm>
            <a:off x="448994" y="1024833"/>
            <a:ext cx="54809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640x480px</a:t>
            </a:r>
          </a:p>
          <a:p>
            <a:r>
              <a:rPr lang="en-US" altLang="ja-JP" b="1" dirty="0"/>
              <a:t>1spp(Diffuse</a:t>
            </a:r>
            <a:r>
              <a:rPr lang="ja-JP" altLang="en-US" b="1" dirty="0"/>
              <a:t>にあたるまで</a:t>
            </a:r>
            <a:r>
              <a:rPr lang="en-US" altLang="ja-JP" b="1" dirty="0"/>
              <a:t>5</a:t>
            </a:r>
            <a:r>
              <a:rPr lang="ja-JP" altLang="en-US" b="1" dirty="0"/>
              <a:t>バウンスは最低保証</a:t>
            </a:r>
            <a:r>
              <a:rPr lang="en-US" altLang="ja-JP" b="1" dirty="0"/>
              <a:t>)</a:t>
            </a:r>
            <a:endParaRPr kumimoji="1" lang="en-US" altLang="ja-JP" b="1" dirty="0"/>
          </a:p>
          <a:p>
            <a:r>
              <a:rPr kumimoji="1" lang="en-US" altLang="ja-JP" b="1" dirty="0"/>
              <a:t>1000</a:t>
            </a:r>
            <a:r>
              <a:rPr kumimoji="1" lang="ja-JP" altLang="en-US" b="1" dirty="0"/>
              <a:t>万フォトン</a:t>
            </a:r>
            <a:endParaRPr kumimoji="1" lang="en-US" altLang="ja-JP" b="1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40AEBE8-6672-425D-B4B6-FC526DBD0941}"/>
              </a:ext>
            </a:extLst>
          </p:cNvPr>
          <p:cNvSpPr/>
          <p:nvPr/>
        </p:nvSpPr>
        <p:spPr>
          <a:xfrm>
            <a:off x="7788188" y="6200775"/>
            <a:ext cx="3198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メモ　最終最大半径4.67024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5BAC724-EC99-4FDD-ABC5-3B5CCC82EF33}"/>
              </a:ext>
            </a:extLst>
          </p:cNvPr>
          <p:cNvSpPr/>
          <p:nvPr/>
        </p:nvSpPr>
        <p:spPr>
          <a:xfrm>
            <a:off x="8076220" y="2958474"/>
            <a:ext cx="3683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Progressive Photon Mapping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C1914D8-AA16-4DE6-9A59-F0C4F3C1F0C9}"/>
              </a:ext>
            </a:extLst>
          </p:cNvPr>
          <p:cNvSpPr/>
          <p:nvPr/>
        </p:nvSpPr>
        <p:spPr>
          <a:xfrm>
            <a:off x="8685438" y="4846492"/>
            <a:ext cx="277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Raw Photon Mapping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C8F039D6-B5E4-4B84-B488-3154AE5B401A}"/>
              </a:ext>
            </a:extLst>
          </p:cNvPr>
          <p:cNvGrpSpPr/>
          <p:nvPr/>
        </p:nvGrpSpPr>
        <p:grpSpPr>
          <a:xfrm>
            <a:off x="630646" y="4621526"/>
            <a:ext cx="7735380" cy="848548"/>
            <a:chOff x="608952" y="5063645"/>
            <a:chExt cx="7735380" cy="848548"/>
          </a:xfrm>
        </p:grpSpPr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3F6D9917-69E6-47CC-9B5F-33A0CB308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8952" y="5063645"/>
              <a:ext cx="7735380" cy="819264"/>
            </a:xfrm>
            <a:prstGeom prst="rect">
              <a:avLst/>
            </a:prstGeom>
          </p:spPr>
        </p:pic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C1ECADE-3DF2-470D-A38D-A780839130C4}"/>
                </a:ext>
              </a:extLst>
            </p:cNvPr>
            <p:cNvSpPr/>
            <p:nvPr/>
          </p:nvSpPr>
          <p:spPr bwMode="auto">
            <a:xfrm>
              <a:off x="608952" y="5600830"/>
              <a:ext cx="6829594" cy="311363"/>
            </a:xfrm>
            <a:prstGeom prst="rect">
              <a:avLst/>
            </a:prstGeom>
            <a:noFill/>
            <a:ln w="57150">
              <a:solidFill>
                <a:srgbClr val="0071BC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6CEDBFBE-D580-414C-98DD-BF56DBFF9425}"/>
                </a:ext>
              </a:extLst>
            </p:cNvPr>
            <p:cNvSpPr/>
            <p:nvPr/>
          </p:nvSpPr>
          <p:spPr bwMode="auto">
            <a:xfrm>
              <a:off x="4611833" y="5600830"/>
              <a:ext cx="743050" cy="302960"/>
            </a:xfrm>
            <a:prstGeom prst="rect">
              <a:avLst/>
            </a:prstGeom>
            <a:noFill/>
            <a:ln w="76200">
              <a:solidFill>
                <a:srgbClr val="E4007F"/>
              </a:solidFill>
            </a:ln>
            <a:effectLst/>
          </p:spPr>
          <p:txBody>
      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0"/>
                </a:spcBef>
                <a:spcAft>
                  <a:spcPts val="600"/>
                </a:spcAft>
              </a:pPr>
              <a:endParaRPr kumimoji="1" lang="ja-JP" altLang="en-US" sz="1600" dirty="0">
                <a:solidFill>
                  <a:srgbClr val="4D4D4D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715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Robust Adaptive Photon Tracing using Photon Path Visibility</a:t>
            </a:r>
          </a:p>
        </p:txBody>
      </p:sp>
      <p:pic>
        <p:nvPicPr>
          <p:cNvPr id="5" name="図 4" descr="屋内, 天井, 小さい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81C07529-9A04-46A2-BBE2-6249FD54D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988840"/>
            <a:ext cx="5472608" cy="4104456"/>
          </a:xfrm>
          <a:prstGeom prst="rect">
            <a:avLst/>
          </a:prstGeom>
        </p:spPr>
      </p:pic>
      <p:pic>
        <p:nvPicPr>
          <p:cNvPr id="12" name="図 11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8722AF4A-35DE-4476-8EFF-FBD3C6E06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8008" y="1988840"/>
            <a:ext cx="5472608" cy="4104456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41CA8AA8-69D4-4743-AE9E-35F0633E58C5}"/>
              </a:ext>
            </a:extLst>
          </p:cNvPr>
          <p:cNvSpPr/>
          <p:nvPr/>
        </p:nvSpPr>
        <p:spPr>
          <a:xfrm>
            <a:off x="8256240" y="1511856"/>
            <a:ext cx="1466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GT1024spp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36ED2F9-4CE3-4CD1-94CA-28512ABEC65E}"/>
              </a:ext>
            </a:extLst>
          </p:cNvPr>
          <p:cNvSpPr/>
          <p:nvPr/>
        </p:nvSpPr>
        <p:spPr>
          <a:xfrm>
            <a:off x="2207568" y="1511856"/>
            <a:ext cx="25107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PPM 1000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014840-5D74-419A-9301-335FCDA02254}"/>
              </a:ext>
            </a:extLst>
          </p:cNvPr>
          <p:cNvSpPr txBox="1"/>
          <p:nvPr/>
        </p:nvSpPr>
        <p:spPr>
          <a:xfrm>
            <a:off x="2228617" y="6200775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光源が黒いのは仕様</a:t>
            </a:r>
          </a:p>
        </p:txBody>
      </p:sp>
    </p:spTree>
    <p:extLst>
      <p:ext uri="{BB962C8B-B14F-4D97-AF65-F5344CB8AC3E}">
        <p14:creationId xmlns:p14="http://schemas.microsoft.com/office/powerpoint/2010/main" val="37305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Robust Adaptive Photon Tracing using Photon Path Visibility</a:t>
            </a:r>
          </a:p>
        </p:txBody>
      </p:sp>
      <p:pic>
        <p:nvPicPr>
          <p:cNvPr id="6" name="図 5" descr="屋内, 座る, 小さ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EDF0491E-5347-4656-B816-DC11D799C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838" y="2208112"/>
            <a:ext cx="3548107" cy="2661080"/>
          </a:xfrm>
          <a:prstGeom prst="rect">
            <a:avLst/>
          </a:prstGeom>
        </p:spPr>
      </p:pic>
      <p:pic>
        <p:nvPicPr>
          <p:cNvPr id="16" name="図 15" descr="屋内, 天井, 小さい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024331CA-5C48-4B1D-90D0-03CDEE12A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2200756"/>
            <a:ext cx="3548108" cy="266108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8D42AF-7935-4D93-8141-3DA3D5D9EDE2}"/>
              </a:ext>
            </a:extLst>
          </p:cNvPr>
          <p:cNvSpPr/>
          <p:nvPr/>
        </p:nvSpPr>
        <p:spPr>
          <a:xfrm>
            <a:off x="1847528" y="1838748"/>
            <a:ext cx="684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PPM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281BDB-99E2-4C14-A2B9-B74F28EC2019}"/>
              </a:ext>
            </a:extLst>
          </p:cNvPr>
          <p:cNvSpPr/>
          <p:nvPr/>
        </p:nvSpPr>
        <p:spPr>
          <a:xfrm>
            <a:off x="5692887" y="1831387"/>
            <a:ext cx="514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PM</a:t>
            </a:r>
          </a:p>
        </p:txBody>
      </p:sp>
      <p:pic>
        <p:nvPicPr>
          <p:cNvPr id="11" name="図 10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D2E00746-1EA6-41F3-9782-6D2A7754B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2992" y="2208080"/>
            <a:ext cx="3548108" cy="266108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ABA496-3E86-427B-A787-5D36FB4D1896}"/>
              </a:ext>
            </a:extLst>
          </p:cNvPr>
          <p:cNvSpPr/>
          <p:nvPr/>
        </p:nvSpPr>
        <p:spPr>
          <a:xfrm>
            <a:off x="9537843" y="1831387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GT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87B291-6B33-4CC4-B6D5-86E1EE7A1335}"/>
              </a:ext>
            </a:extLst>
          </p:cNvPr>
          <p:cNvSpPr/>
          <p:nvPr/>
        </p:nvSpPr>
        <p:spPr>
          <a:xfrm>
            <a:off x="1163718" y="5517232"/>
            <a:ext cx="205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1000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B500B80-932C-4940-95BA-C730BC7AC6BD}"/>
              </a:ext>
            </a:extLst>
          </p:cNvPr>
          <p:cNvSpPr/>
          <p:nvPr/>
        </p:nvSpPr>
        <p:spPr>
          <a:xfrm>
            <a:off x="4321946" y="5277445"/>
            <a:ext cx="35481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1000</a:t>
            </a:r>
            <a:r>
              <a:rPr lang="ja-JP" altLang="en-US" dirty="0"/>
              <a:t>万フォトン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手元の実装で</a:t>
            </a:r>
            <a:r>
              <a:rPr lang="en-US" altLang="ja-JP" dirty="0"/>
              <a:t>Diffuse</a:t>
            </a:r>
            <a:r>
              <a:rPr lang="ja-JP" altLang="en-US" dirty="0"/>
              <a:t>が暗くなるバグの原因がわからない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08A9360-03BD-4E37-A809-FEFAD6BF9C0D}"/>
              </a:ext>
            </a:extLst>
          </p:cNvPr>
          <p:cNvSpPr/>
          <p:nvPr/>
        </p:nvSpPr>
        <p:spPr>
          <a:xfrm>
            <a:off x="9459809" y="5517232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1024spp</a:t>
            </a:r>
          </a:p>
        </p:txBody>
      </p:sp>
    </p:spTree>
    <p:extLst>
      <p:ext uri="{BB962C8B-B14F-4D97-AF65-F5344CB8AC3E}">
        <p14:creationId xmlns:p14="http://schemas.microsoft.com/office/powerpoint/2010/main" val="3209496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Robust Adaptive Photon Tracing using Photon Path Visibility</a:t>
            </a:r>
          </a:p>
        </p:txBody>
      </p:sp>
      <p:pic>
        <p:nvPicPr>
          <p:cNvPr id="16" name="図 15" descr="屋内, 天井, 小さい, グリーン が含まれている画像&#10;&#10;自動的に生成された説明">
            <a:extLst>
              <a:ext uri="{FF2B5EF4-FFF2-40B4-BE49-F238E27FC236}">
                <a16:creationId xmlns:a16="http://schemas.microsoft.com/office/drawing/2014/main" id="{024331CA-5C48-4B1D-90D0-03CDEE12A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200756"/>
            <a:ext cx="3548108" cy="2661081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D8D42AF-7935-4D93-8141-3DA3D5D9EDE2}"/>
              </a:ext>
            </a:extLst>
          </p:cNvPr>
          <p:cNvSpPr/>
          <p:nvPr/>
        </p:nvSpPr>
        <p:spPr>
          <a:xfrm>
            <a:off x="1847528" y="1838748"/>
            <a:ext cx="6846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PPM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281BDB-99E2-4C14-A2B9-B74F28EC2019}"/>
              </a:ext>
            </a:extLst>
          </p:cNvPr>
          <p:cNvSpPr/>
          <p:nvPr/>
        </p:nvSpPr>
        <p:spPr>
          <a:xfrm>
            <a:off x="5692887" y="1831387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PPM</a:t>
            </a:r>
          </a:p>
        </p:txBody>
      </p:sp>
      <p:pic>
        <p:nvPicPr>
          <p:cNvPr id="11" name="図 10" descr="屋内, グリーン, 小さい, 座る が含まれている画像&#10;&#10;自動的に生成された説明">
            <a:extLst>
              <a:ext uri="{FF2B5EF4-FFF2-40B4-BE49-F238E27FC236}">
                <a16:creationId xmlns:a16="http://schemas.microsoft.com/office/drawing/2014/main" id="{D2E00746-1EA6-41F3-9782-6D2A7754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992" y="2208080"/>
            <a:ext cx="3548108" cy="2661081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ABA496-3E86-427B-A787-5D36FB4D1896}"/>
              </a:ext>
            </a:extLst>
          </p:cNvPr>
          <p:cNvSpPr/>
          <p:nvPr/>
        </p:nvSpPr>
        <p:spPr>
          <a:xfrm>
            <a:off x="9537843" y="1831387"/>
            <a:ext cx="49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GT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87B291-6B33-4CC4-B6D5-86E1EE7A1335}"/>
              </a:ext>
            </a:extLst>
          </p:cNvPr>
          <p:cNvSpPr/>
          <p:nvPr/>
        </p:nvSpPr>
        <p:spPr>
          <a:xfrm>
            <a:off x="1163718" y="5517232"/>
            <a:ext cx="20522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1000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B500B80-932C-4940-95BA-C730BC7AC6BD}"/>
              </a:ext>
            </a:extLst>
          </p:cNvPr>
          <p:cNvSpPr/>
          <p:nvPr/>
        </p:nvSpPr>
        <p:spPr>
          <a:xfrm>
            <a:off x="5123892" y="5506119"/>
            <a:ext cx="35481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/>
              <a:t>10</a:t>
            </a:r>
            <a:r>
              <a:rPr lang="ja-JP" altLang="en-US" dirty="0"/>
              <a:t>万フォトン</a:t>
            </a:r>
            <a:endParaRPr lang="en-US" altLang="ja-JP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08A9360-03BD-4E37-A809-FEFAD6BF9C0D}"/>
              </a:ext>
            </a:extLst>
          </p:cNvPr>
          <p:cNvSpPr/>
          <p:nvPr/>
        </p:nvSpPr>
        <p:spPr>
          <a:xfrm>
            <a:off x="9459809" y="5517232"/>
            <a:ext cx="1152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1024spp</a:t>
            </a:r>
          </a:p>
        </p:txBody>
      </p:sp>
      <p:pic>
        <p:nvPicPr>
          <p:cNvPr id="12" name="図 11" descr="屋内, 座る, 小さい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C46B9214-E5C5-4240-BCB6-F7BC82064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810" y="2208080"/>
            <a:ext cx="3558840" cy="266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99926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28368</TotalTime>
  <Words>111</Words>
  <Application>Microsoft Office PowerPoint</Application>
  <PresentationFormat>ワイド画面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メイリオ</vt:lpstr>
      <vt:lpstr>Arial</vt:lpstr>
      <vt:lpstr>Calibri</vt:lpstr>
      <vt:lpstr>PowerPoint Design</vt:lpstr>
      <vt:lpstr>Progressive Photon Mapping  Hachisuka et al., 2008, SIGGRAPH Asia. </vt:lpstr>
      <vt:lpstr>Robust Adaptive Photon Tracing using Photon Path Visibility</vt:lpstr>
      <vt:lpstr>Robust Adaptive Photon Tracing using Photon Path Visibility</vt:lpstr>
      <vt:lpstr>Robust Adaptive Photon Tracing using Photon Path Visibility</vt:lpstr>
      <vt:lpstr>Robust Adaptive Photon Tracing using Photon Path Visibility</vt:lpstr>
      <vt:lpstr>Robust Adaptive Photon Tracing using Photon Path Visibility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305</cp:revision>
  <dcterms:created xsi:type="dcterms:W3CDTF">2013-06-19T15:30:58Z</dcterms:created>
  <dcterms:modified xsi:type="dcterms:W3CDTF">2020-05-05T03:41:26Z</dcterms:modified>
</cp:coreProperties>
</file>