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7"/>
  </p:notesMasterIdLst>
  <p:handoutMasterIdLst>
    <p:handoutMasterId r:id="rId8"/>
  </p:handoutMasterIdLst>
  <p:sldIdLst>
    <p:sldId id="717" r:id="rId2"/>
    <p:sldId id="724" r:id="rId3"/>
    <p:sldId id="713" r:id="rId4"/>
    <p:sldId id="714" r:id="rId5"/>
    <p:sldId id="725"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41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83" userDrawn="1">
          <p15:clr>
            <a:srgbClr val="A4A3A4"/>
          </p15:clr>
        </p15:guide>
        <p15:guide id="10" pos="5042" userDrawn="1">
          <p15:clr>
            <a:srgbClr val="A4A3A4"/>
          </p15:clr>
        </p15:guide>
        <p15:guide id="11" pos="4063" userDrawn="1">
          <p15:clr>
            <a:srgbClr val="A4A3A4"/>
          </p15:clr>
        </p15:guide>
        <p15:guide id="12" pos="36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5"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E4007F"/>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autoAdjust="0"/>
  </p:normalViewPr>
  <p:slideViewPr>
    <p:cSldViewPr>
      <p:cViewPr varScale="1">
        <p:scale>
          <a:sx n="114" d="100"/>
          <a:sy n="114" d="100"/>
        </p:scale>
        <p:origin x="336" y="84"/>
      </p:cViewPr>
      <p:guideLst>
        <p:guide orient="horz" pos="2160"/>
        <p:guide orient="horz" pos="1185"/>
        <p:guide orient="horz" pos="3135"/>
        <p:guide orient="horz" pos="3906"/>
        <p:guide orient="horz" pos="414"/>
        <p:guide pos="630"/>
        <p:guide pos="7050"/>
        <p:guide pos="3840"/>
        <p:guide pos="2683"/>
        <p:guide pos="5042"/>
        <p:guide pos="4063"/>
        <p:guide pos="3613"/>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2020/4/8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2020/4/8</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074793"/>
            <a:ext cx="11294178" cy="2672421"/>
          </a:xfrm>
        </p:spPr>
        <p:txBody>
          <a:bodyPr/>
          <a:lstStyle/>
          <a:p>
            <a:r>
              <a:rPr lang="en-US" altLang="ja-JP" sz="4000" dirty="0"/>
              <a:t>Adaptive Rendering Based on Weighted Local Regression</a:t>
            </a:r>
            <a:br>
              <a:rPr lang="en-US" altLang="ja-JP" dirty="0"/>
            </a:br>
            <a:br>
              <a:rPr lang="en-US" altLang="ja-JP" dirty="0"/>
            </a:br>
            <a:r>
              <a:rPr lang="en-US" altLang="ja-JP" dirty="0"/>
              <a:t>Moon et al., 2014, SIGGRAPH. </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Based on Weighted Local Regression</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5" name="図 4">
            <a:extLst>
              <a:ext uri="{FF2B5EF4-FFF2-40B4-BE49-F238E27FC236}">
                <a16:creationId xmlns:a16="http://schemas.microsoft.com/office/drawing/2014/main" id="{DD7D888F-C299-4A11-AD92-9A702874F7A5}"/>
              </a:ext>
            </a:extLst>
          </p:cNvPr>
          <p:cNvPicPr>
            <a:picLocks noChangeAspect="1"/>
          </p:cNvPicPr>
          <p:nvPr/>
        </p:nvPicPr>
        <p:blipFill>
          <a:blip r:embed="rId2"/>
          <a:stretch>
            <a:fillRect/>
          </a:stretch>
        </p:blipFill>
        <p:spPr>
          <a:xfrm>
            <a:off x="559568" y="1700690"/>
            <a:ext cx="11297072" cy="3675544"/>
          </a:xfrm>
          <a:prstGeom prst="rect">
            <a:avLst/>
          </a:prstGeom>
        </p:spPr>
      </p:pic>
    </p:spTree>
    <p:extLst>
      <p:ext uri="{BB962C8B-B14F-4D97-AF65-F5344CB8AC3E}">
        <p14:creationId xmlns:p14="http://schemas.microsoft.com/office/powerpoint/2010/main" val="197697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Based on Weighted Local Regression</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ja-JP" altLang="en-US" sz="2000" dirty="0"/>
              <a:t>適応的サンプリング</a:t>
            </a:r>
            <a:endParaRPr lang="en-US" altLang="ja-JP" sz="2000" dirty="0"/>
          </a:p>
          <a:p>
            <a:endParaRPr lang="en-US" altLang="ja-JP" sz="2000" b="1" dirty="0"/>
          </a:p>
          <a:p>
            <a:r>
              <a:rPr lang="ja-JP" altLang="en-US" sz="2000" b="1" dirty="0"/>
              <a:t>コントリビューション</a:t>
            </a:r>
          </a:p>
          <a:p>
            <a:pPr>
              <a:buFontTx/>
              <a:buChar char="-"/>
            </a:pPr>
            <a:r>
              <a:rPr lang="ja-JP" altLang="en-US" sz="2000" dirty="0"/>
              <a:t>高次元特徴空間における重み付き局所回帰を用いたサンプリングと再構成</a:t>
            </a:r>
            <a:endParaRPr lang="en-US" altLang="ja-JP" sz="2000" dirty="0"/>
          </a:p>
          <a:p>
            <a:pPr>
              <a:buFontTx/>
              <a:buChar char="-"/>
            </a:pPr>
            <a:r>
              <a:rPr lang="ja-JP" altLang="en-US" sz="2000" dirty="0"/>
              <a:t>アニメーションにも適用可能</a:t>
            </a:r>
            <a:endParaRPr lang="en-US" altLang="ja-JP" sz="2000" dirty="0"/>
          </a:p>
          <a:p>
            <a:pPr marL="0" indent="0">
              <a:buNone/>
            </a:pPr>
            <a:endParaRPr lang="en-US" altLang="ja-JP" sz="2000" b="1" dirty="0"/>
          </a:p>
          <a:p>
            <a:r>
              <a:rPr lang="ja-JP" altLang="en-US" sz="2000" b="1" dirty="0"/>
              <a:t>従来のアプローチとその問題点</a:t>
            </a:r>
          </a:p>
          <a:p>
            <a:pPr>
              <a:buFontTx/>
              <a:buChar char="-"/>
            </a:pPr>
            <a:r>
              <a:rPr lang="en-US" altLang="ja-JP" sz="2000" dirty="0"/>
              <a:t>[Rousselle et al.2012; Li et al. 2012; Kalantari and Sen 2013]</a:t>
            </a:r>
          </a:p>
          <a:p>
            <a:pPr lvl="1">
              <a:buFontTx/>
              <a:buChar char="-"/>
            </a:pPr>
            <a:r>
              <a:rPr lang="ja-JP" altLang="en-US" sz="1600" dirty="0"/>
              <a:t>アニメーション応用でちらつき</a:t>
            </a:r>
            <a:endParaRPr lang="en-US" altLang="ja-JP" sz="1600" dirty="0"/>
          </a:p>
          <a:p>
            <a:pPr lvl="1">
              <a:buFontTx/>
              <a:buChar char="-"/>
            </a:pPr>
            <a:r>
              <a:rPr lang="ja-JP" altLang="en-US" sz="1600" dirty="0"/>
              <a:t>これらよりベンチで数値的に良結果</a:t>
            </a:r>
            <a:endParaRPr lang="en-US" altLang="ja-JP" sz="1200" dirty="0"/>
          </a:p>
          <a:p>
            <a:pPr>
              <a:buFontTx/>
              <a:buChar char="-"/>
            </a:pPr>
            <a:endParaRPr lang="en-US" altLang="ja-JP" sz="2000" dirty="0"/>
          </a:p>
          <a:p>
            <a:pPr marL="0" indent="0">
              <a:buNone/>
            </a:pPr>
            <a:endParaRPr lang="en-US" altLang="ja-JP" sz="20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pPr>
              <a:buFontTx/>
              <a:buChar char="-"/>
            </a:pPr>
            <a:r>
              <a:rPr lang="ja-JP" altLang="en-US" sz="2000" dirty="0"/>
              <a:t>重み付き局所回帰による</a:t>
            </a:r>
            <a:r>
              <a:rPr lang="en-US" altLang="ja-JP" sz="2000" dirty="0"/>
              <a:t>image-space</a:t>
            </a:r>
            <a:r>
              <a:rPr lang="ja-JP" altLang="en-US" sz="2000"/>
              <a:t>サンプリング、再構成</a:t>
            </a:r>
            <a:endParaRPr lang="en-US" altLang="ja-JP" sz="2000" dirty="0"/>
          </a:p>
          <a:p>
            <a:pPr>
              <a:buFontTx/>
              <a:buChar char="-"/>
            </a:pPr>
            <a:endParaRPr lang="ja-JP" altLang="en-US" sz="2000" dirty="0"/>
          </a:p>
          <a:p>
            <a:r>
              <a:rPr lang="ja-JP" altLang="en-US" sz="2000" b="1" dirty="0"/>
              <a:t>結果</a:t>
            </a:r>
            <a:endParaRPr lang="en-US" altLang="ja-JP" sz="2000" dirty="0"/>
          </a:p>
          <a:p>
            <a:pPr>
              <a:buFontTx/>
              <a:buChar char="-"/>
            </a:pPr>
            <a:r>
              <a:rPr lang="ja-JP" altLang="en-US" sz="2000" dirty="0"/>
              <a:t>様々な効果で一貫して</a:t>
            </a:r>
            <a:r>
              <a:rPr lang="en-US" altLang="ja-JP" sz="2000" dirty="0"/>
              <a:t>SOTA</a:t>
            </a:r>
            <a:r>
              <a:rPr lang="ja-JP" altLang="en-US" sz="2000" dirty="0"/>
              <a:t>より好結果</a:t>
            </a:r>
            <a:endParaRPr lang="en-US" altLang="ja-JP" sz="2000" dirty="0"/>
          </a:p>
          <a:p>
            <a:pPr>
              <a:buFontTx/>
              <a:buChar char="-"/>
            </a:pPr>
            <a:endParaRPr lang="ja-JP" altLang="en-US" sz="2000" dirty="0"/>
          </a:p>
          <a:p>
            <a:r>
              <a:rPr lang="ja-JP" altLang="en-US" sz="2000" b="1" dirty="0"/>
              <a:t>制限と今後の課題</a:t>
            </a:r>
          </a:p>
          <a:p>
            <a:pPr>
              <a:buFontTx/>
              <a:buChar char="-"/>
            </a:pPr>
            <a:r>
              <a:rPr lang="ja-JP" altLang="en-US" sz="2000" dirty="0"/>
              <a:t>外れ値をロバストに処理</a:t>
            </a:r>
            <a:endParaRPr lang="en-US" altLang="ja-JP" sz="2000" dirty="0"/>
          </a:p>
          <a:p>
            <a:pPr lvl="1">
              <a:buFontTx/>
              <a:buChar char="-"/>
            </a:pPr>
            <a:r>
              <a:rPr lang="ja-JP" altLang="en-US" sz="1600" dirty="0"/>
              <a:t>ノイズの多いテクスチャやモーションブラーなどのノイズの原因を解析し、プリフィルタをかける</a:t>
            </a:r>
            <a:endParaRPr lang="en-US" altLang="ja-JP" sz="1600" dirty="0"/>
          </a:p>
          <a:p>
            <a:pPr>
              <a:buFontTx/>
              <a:buChar char="-"/>
            </a:pPr>
            <a:r>
              <a:rPr lang="en-US" altLang="ja-JP" sz="2000" dirty="0"/>
              <a:t>photon mapping</a:t>
            </a:r>
            <a:r>
              <a:rPr lang="ja-JP" altLang="en-US" sz="2000" dirty="0"/>
              <a:t>との違い分析</a:t>
            </a:r>
            <a:endParaRPr lang="en-US" altLang="ja-JP" sz="2000" dirty="0"/>
          </a:p>
          <a:p>
            <a:pPr lvl="1">
              <a:buFontTx/>
              <a:buChar char="-"/>
            </a:pPr>
            <a:r>
              <a:rPr lang="ja-JP" altLang="en-US" sz="1600" dirty="0"/>
              <a:t>密度推定と局所回帰は同じ統計仮定に基づくため</a:t>
            </a:r>
            <a:endParaRPr lang="en-US" altLang="ja-JP" sz="1600" dirty="0"/>
          </a:p>
          <a:p>
            <a:pPr lvl="1">
              <a:buFontTx/>
              <a:buChar char="-"/>
            </a:pPr>
            <a:r>
              <a:rPr lang="en-US" altLang="ja-JP" sz="1600" dirty="0"/>
              <a:t>[</a:t>
            </a:r>
            <a:r>
              <a:rPr lang="en-US" altLang="ja-JP" sz="1600" dirty="0" err="1"/>
              <a:t>Kaplanyan</a:t>
            </a:r>
            <a:r>
              <a:rPr lang="en-US" altLang="ja-JP" sz="1600" dirty="0"/>
              <a:t> and </a:t>
            </a:r>
            <a:r>
              <a:rPr lang="en-US" altLang="ja-JP" sz="1600" dirty="0" err="1"/>
              <a:t>Dachsbacher</a:t>
            </a:r>
            <a:r>
              <a:rPr lang="en-US" altLang="ja-JP" sz="1600" dirty="0"/>
              <a:t> 2013]</a:t>
            </a:r>
            <a:r>
              <a:rPr lang="ja-JP" altLang="en-US" sz="1600" dirty="0"/>
              <a:t>は局所回帰を</a:t>
            </a:r>
            <a:r>
              <a:rPr lang="en-US" altLang="ja-JP" sz="1600" dirty="0"/>
              <a:t>PPM</a:t>
            </a:r>
            <a:r>
              <a:rPr lang="ja-JP" altLang="en-US" sz="1600" dirty="0"/>
              <a:t>に用いている</a:t>
            </a:r>
            <a:endParaRPr lang="en-US" altLang="ja-JP" sz="1600" dirty="0"/>
          </a:p>
          <a:p>
            <a:pPr lvl="1">
              <a:buFontTx/>
              <a:buChar char="-"/>
            </a:pPr>
            <a:endParaRPr lang="en-US" altLang="ja-JP" sz="1600" dirty="0"/>
          </a:p>
          <a:p>
            <a:pPr>
              <a:buFontTx/>
              <a:buChar char="-"/>
            </a:pPr>
            <a:endParaRPr lang="en-US" altLang="ja-JP" sz="2000" dirty="0"/>
          </a:p>
        </p:txBody>
      </p:sp>
    </p:spTree>
    <p:extLst>
      <p:ext uri="{BB962C8B-B14F-4D97-AF65-F5344CB8AC3E}">
        <p14:creationId xmlns:p14="http://schemas.microsoft.com/office/powerpoint/2010/main" val="18162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Based on Weighted Local Regression</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3" name="図 2">
            <a:extLst>
              <a:ext uri="{FF2B5EF4-FFF2-40B4-BE49-F238E27FC236}">
                <a16:creationId xmlns:a16="http://schemas.microsoft.com/office/drawing/2014/main" id="{99540622-AB8A-4CB7-8620-D58D81D68281}"/>
              </a:ext>
            </a:extLst>
          </p:cNvPr>
          <p:cNvPicPr>
            <a:picLocks noChangeAspect="1"/>
          </p:cNvPicPr>
          <p:nvPr/>
        </p:nvPicPr>
        <p:blipFill>
          <a:blip r:embed="rId2"/>
          <a:stretch>
            <a:fillRect/>
          </a:stretch>
        </p:blipFill>
        <p:spPr>
          <a:xfrm>
            <a:off x="2709297" y="1203183"/>
            <a:ext cx="6458851" cy="4734586"/>
          </a:xfrm>
          <a:prstGeom prst="rect">
            <a:avLst/>
          </a:prstGeom>
        </p:spPr>
      </p:pic>
    </p:spTree>
    <p:extLst>
      <p:ext uri="{BB962C8B-B14F-4D97-AF65-F5344CB8AC3E}">
        <p14:creationId xmlns:p14="http://schemas.microsoft.com/office/powerpoint/2010/main" val="71956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Based on Weighted Local Regression</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7C5883E1-4AC4-4AF6-A6F6-23966B3E477C}"/>
              </a:ext>
            </a:extLst>
          </p:cNvPr>
          <p:cNvPicPr>
            <a:picLocks noChangeAspect="1"/>
          </p:cNvPicPr>
          <p:nvPr/>
        </p:nvPicPr>
        <p:blipFill>
          <a:blip r:embed="rId2"/>
          <a:stretch>
            <a:fillRect/>
          </a:stretch>
        </p:blipFill>
        <p:spPr>
          <a:xfrm>
            <a:off x="989333" y="1070642"/>
            <a:ext cx="10707594" cy="5506218"/>
          </a:xfrm>
          <a:prstGeom prst="rect">
            <a:avLst/>
          </a:prstGeom>
        </p:spPr>
      </p:pic>
    </p:spTree>
    <p:extLst>
      <p:ext uri="{BB962C8B-B14F-4D97-AF65-F5344CB8AC3E}">
        <p14:creationId xmlns:p14="http://schemas.microsoft.com/office/powerpoint/2010/main" val="3467452252"/>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26617</TotalTime>
  <Words>182</Words>
  <Application>Microsoft Office PowerPoint</Application>
  <PresentationFormat>ワイド画面</PresentationFormat>
  <Paragraphs>37</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メイリオ</vt:lpstr>
      <vt:lpstr>Arial</vt:lpstr>
      <vt:lpstr>Calibri</vt:lpstr>
      <vt:lpstr>PowerPoint Design</vt:lpstr>
      <vt:lpstr>Adaptive Rendering Based on Weighted Local Regression  Moon et al., 2014, SIGGRAPH. </vt:lpstr>
      <vt:lpstr>Adaptive Rendering Based on Weighted Local Regression</vt:lpstr>
      <vt:lpstr>Adaptive Rendering Based on Weighted Local Regression</vt:lpstr>
      <vt:lpstr>Adaptive Rendering Based on Weighted Local Regression</vt:lpstr>
      <vt:lpstr>Adaptive Rendering Based on Weighted Local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199</cp:revision>
  <dcterms:created xsi:type="dcterms:W3CDTF">2013-06-19T15:30:58Z</dcterms:created>
  <dcterms:modified xsi:type="dcterms:W3CDTF">2020-04-08T14:09:54Z</dcterms:modified>
</cp:coreProperties>
</file>