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14"/>
  </p:notesMasterIdLst>
  <p:handoutMasterIdLst>
    <p:handoutMasterId r:id="rId15"/>
  </p:handoutMasterIdLst>
  <p:sldIdLst>
    <p:sldId id="717" r:id="rId2"/>
    <p:sldId id="714" r:id="rId3"/>
    <p:sldId id="736" r:id="rId4"/>
    <p:sldId id="728" r:id="rId5"/>
    <p:sldId id="727" r:id="rId6"/>
    <p:sldId id="729" r:id="rId7"/>
    <p:sldId id="730" r:id="rId8"/>
    <p:sldId id="731" r:id="rId9"/>
    <p:sldId id="732" r:id="rId10"/>
    <p:sldId id="733" r:id="rId11"/>
    <p:sldId id="735" r:id="rId12"/>
    <p:sldId id="734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19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9" pos="2683" userDrawn="1">
          <p15:clr>
            <a:srgbClr val="A4A3A4"/>
          </p15:clr>
        </p15:guide>
        <p15:guide id="10" pos="5042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5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A"/>
    <a:srgbClr val="E4007F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E32FE-8177-45EE-85F8-2758506E75C0}" v="5" dt="2019-03-19T04:25:46.042"/>
    <p1510:client id="{26134B75-232A-4FE3-911C-B23C890DD038}" v="26" dt="2019-03-19T04:45:35.537"/>
    <p1510:client id="{76E2985F-61D3-4F0E-8587-FEEB01D31A41}" v="16301" dt="2019-03-19T01:13:46.0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110" d="100"/>
          <a:sy n="110" d="100"/>
        </p:scale>
        <p:origin x="414" y="78"/>
      </p:cViewPr>
      <p:guideLst>
        <p:guide orient="horz" pos="2137"/>
        <p:guide orient="horz" pos="1185"/>
        <p:guide orient="horz" pos="3135"/>
        <p:guide orient="horz" pos="3906"/>
        <p:guide orient="horz" pos="414"/>
        <p:guide pos="619"/>
        <p:guide pos="7050"/>
        <p:guide pos="2683"/>
        <p:guide pos="5042"/>
        <p:guide pos="4063"/>
        <p:guide pos="3817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2020/5/8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074793"/>
            <a:ext cx="11294178" cy="2672421"/>
          </a:xfrm>
        </p:spPr>
        <p:txBody>
          <a:bodyPr/>
          <a:lstStyle/>
          <a:p>
            <a:r>
              <a:rPr lang="en-US" altLang="ja-JP" sz="4000" dirty="0"/>
              <a:t>A Practical Guide to</a:t>
            </a:r>
            <a:br>
              <a:rPr lang="en-US" altLang="ja-JP" sz="4000" dirty="0"/>
            </a:br>
            <a:r>
              <a:rPr lang="en-US" altLang="ja-JP" sz="4000" dirty="0"/>
              <a:t>Global Illumination using Photon Maps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JENSEN, H. W., et al., 2004, SIGGRAPH COURCE. 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Photon Maps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D7CC497-E400-4BD4-8780-846D6977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00" y="1760701"/>
            <a:ext cx="8573696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6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Photon Maps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16D92CB-AFBF-4F0E-94BD-19DB0D6DB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1112683"/>
            <a:ext cx="8935697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5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Photon Maps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347E8AC-A133-4A90-AC9B-419C21416D22}"/>
              </a:ext>
            </a:extLst>
          </p:cNvPr>
          <p:cNvSpPr/>
          <p:nvPr/>
        </p:nvSpPr>
        <p:spPr>
          <a:xfrm>
            <a:off x="1379476" y="882655"/>
            <a:ext cx="101171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直接光　：　global photon map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specular and glossy reflection</a:t>
            </a:r>
            <a:r>
              <a:rPr lang="ja-JP" altLang="en-US" dirty="0"/>
              <a:t>　：　モンテカルロレイトレーシング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Caustics</a:t>
            </a:r>
            <a:r>
              <a:rPr lang="ja-JP" altLang="en-US" dirty="0"/>
              <a:t>　：　</a:t>
            </a:r>
            <a:r>
              <a:rPr lang="en-US" altLang="ja-JP" dirty="0"/>
              <a:t>caustic photon map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Multiple diffuse reflection</a:t>
            </a:r>
            <a:r>
              <a:rPr lang="ja-JP" altLang="en-US" dirty="0"/>
              <a:t>（一回以上の拡散反射）</a:t>
            </a:r>
            <a:r>
              <a:rPr lang="en-US" altLang="ja-JP" dirty="0"/>
              <a:t> </a:t>
            </a:r>
            <a:r>
              <a:rPr lang="ja-JP" altLang="en-US" dirty="0"/>
              <a:t>　：　 global photon map</a:t>
            </a:r>
            <a:endParaRPr lang="en-US" altLang="ja-JP" dirty="0"/>
          </a:p>
          <a:p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7958236-A9F9-4E2B-9E19-DAA5F53D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166" y="4143371"/>
            <a:ext cx="3924848" cy="80021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F6C85ED-5E02-43F2-9627-502D9EB91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334" y="1358637"/>
            <a:ext cx="3610479" cy="71447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18B3A78-9527-48F0-8E8F-84D1992D4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5243" y="2780018"/>
            <a:ext cx="5458587" cy="724001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D1FE5FBF-0698-48D8-BA71-2BAA60771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561" y="5895794"/>
            <a:ext cx="3820058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08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Photon Map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6" name="図 5" descr="屋内, 座る, テーブル, 小さい が含まれている画像&#10;&#10;自動的に生成された説明">
            <a:extLst>
              <a:ext uri="{FF2B5EF4-FFF2-40B4-BE49-F238E27FC236}">
                <a16:creationId xmlns:a16="http://schemas.microsoft.com/office/drawing/2014/main" id="{328E56A2-DAE0-4D78-8208-9BDFF885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3" y="993635"/>
            <a:ext cx="3375182" cy="2531386"/>
          </a:xfrm>
          <a:prstGeom prst="rect">
            <a:avLst/>
          </a:prstGeom>
        </p:spPr>
      </p:pic>
      <p:pic>
        <p:nvPicPr>
          <p:cNvPr id="8" name="図 7" descr="暗い部屋のcg&#10;&#10;自動的に生成された説明">
            <a:extLst>
              <a:ext uri="{FF2B5EF4-FFF2-40B4-BE49-F238E27FC236}">
                <a16:creationId xmlns:a16="http://schemas.microsoft.com/office/drawing/2014/main" id="{8E01A0B7-2506-4C64-B644-326AA9EED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238" y="1683531"/>
            <a:ext cx="5739570" cy="4304676"/>
          </a:xfrm>
          <a:prstGeom prst="rect">
            <a:avLst/>
          </a:prstGeom>
        </p:spPr>
      </p:pic>
      <p:pic>
        <p:nvPicPr>
          <p:cNvPr id="10" name="図 9" descr="屋内, グリーン, 小さい, 座る が含まれている画像&#10;&#10;自動的に生成された説明">
            <a:extLst>
              <a:ext uri="{FF2B5EF4-FFF2-40B4-BE49-F238E27FC236}">
                <a16:creationId xmlns:a16="http://schemas.microsoft.com/office/drawing/2014/main" id="{22B3BEBA-576A-40D0-ADCB-B7EEB34E16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143" y="3845442"/>
            <a:ext cx="3375183" cy="253138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5020D0D-AEF8-4F2E-8B41-7557F893DFEB}"/>
              </a:ext>
            </a:extLst>
          </p:cNvPr>
          <p:cNvSpPr txBox="1"/>
          <p:nvPr/>
        </p:nvSpPr>
        <p:spPr>
          <a:xfrm>
            <a:off x="5637362" y="323490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E849D9-4997-4BB4-AF80-2724B6D19665}"/>
              </a:ext>
            </a:extLst>
          </p:cNvPr>
          <p:cNvSpPr txBox="1"/>
          <p:nvPr/>
        </p:nvSpPr>
        <p:spPr>
          <a:xfrm>
            <a:off x="4602380" y="22016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664DB1B-EDCB-480A-A442-269BE9625B1E}"/>
              </a:ext>
            </a:extLst>
          </p:cNvPr>
          <p:cNvSpPr txBox="1"/>
          <p:nvPr/>
        </p:nvSpPr>
        <p:spPr>
          <a:xfrm>
            <a:off x="4689209" y="4841058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6602E46-7264-4001-90A6-BC41EEECE2FC}"/>
              </a:ext>
            </a:extLst>
          </p:cNvPr>
          <p:cNvSpPr txBox="1"/>
          <p:nvPr/>
        </p:nvSpPr>
        <p:spPr>
          <a:xfrm>
            <a:off x="8512858" y="12303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差分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C97A66F-3D33-42A1-859B-A982C89E8101}"/>
              </a:ext>
            </a:extLst>
          </p:cNvPr>
          <p:cNvSpPr/>
          <p:nvPr/>
        </p:nvSpPr>
        <p:spPr>
          <a:xfrm>
            <a:off x="4419151" y="2531688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500000</a:t>
            </a:r>
          </a:p>
          <a:p>
            <a:r>
              <a:rPr lang="ja-JP" altLang="en-US" dirty="0"/>
              <a:t>フォトン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1956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Photon Map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6" name="図 5" descr="屋内, 座る, テーブル, 小さい が含まれている画像&#10;&#10;自動的に生成された説明">
            <a:extLst>
              <a:ext uri="{FF2B5EF4-FFF2-40B4-BE49-F238E27FC236}">
                <a16:creationId xmlns:a16="http://schemas.microsoft.com/office/drawing/2014/main" id="{328E56A2-DAE0-4D78-8208-9BDFF885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3" y="993635"/>
            <a:ext cx="3375182" cy="2531386"/>
          </a:xfrm>
          <a:prstGeom prst="rect">
            <a:avLst/>
          </a:prstGeom>
        </p:spPr>
      </p:pic>
      <p:pic>
        <p:nvPicPr>
          <p:cNvPr id="10" name="図 9" descr="屋内, グリーン, 小さい, 座る が含まれている画像&#10;&#10;自動的に生成された説明">
            <a:extLst>
              <a:ext uri="{FF2B5EF4-FFF2-40B4-BE49-F238E27FC236}">
                <a16:creationId xmlns:a16="http://schemas.microsoft.com/office/drawing/2014/main" id="{22B3BEBA-576A-40D0-ADCB-B7EEB34E1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143" y="3845442"/>
            <a:ext cx="3375183" cy="253138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5020D0D-AEF8-4F2E-8B41-7557F893DFEB}"/>
              </a:ext>
            </a:extLst>
          </p:cNvPr>
          <p:cNvSpPr txBox="1"/>
          <p:nvPr/>
        </p:nvSpPr>
        <p:spPr>
          <a:xfrm>
            <a:off x="5637362" y="3234905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9E849D9-4997-4BB4-AF80-2724B6D19665}"/>
              </a:ext>
            </a:extLst>
          </p:cNvPr>
          <p:cNvSpPr txBox="1"/>
          <p:nvPr/>
        </p:nvSpPr>
        <p:spPr>
          <a:xfrm>
            <a:off x="4602380" y="220168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PM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664DB1B-EDCB-480A-A442-269BE9625B1E}"/>
              </a:ext>
            </a:extLst>
          </p:cNvPr>
          <p:cNvSpPr txBox="1"/>
          <p:nvPr/>
        </p:nvSpPr>
        <p:spPr>
          <a:xfrm>
            <a:off x="4689209" y="4841058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GT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6602E46-7264-4001-90A6-BC41EEECE2FC}"/>
              </a:ext>
            </a:extLst>
          </p:cNvPr>
          <p:cNvSpPr txBox="1"/>
          <p:nvPr/>
        </p:nvSpPr>
        <p:spPr>
          <a:xfrm>
            <a:off x="7481624" y="993635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10PM</a:t>
            </a:r>
            <a:r>
              <a:rPr lang="ja-JP" altLang="en-US" dirty="0"/>
              <a:t>を作り</a:t>
            </a:r>
            <a:r>
              <a:rPr kumimoji="1" lang="ja-JP" altLang="en-US" dirty="0"/>
              <a:t>平均化</a:t>
            </a:r>
            <a:endParaRPr kumimoji="1" lang="en-US" altLang="ja-JP" dirty="0"/>
          </a:p>
          <a:p>
            <a:r>
              <a:rPr lang="en-US" altLang="ja-JP" dirty="0"/>
              <a:t>50000</a:t>
            </a:r>
            <a:r>
              <a:rPr lang="ja-JP" altLang="en-US" dirty="0"/>
              <a:t>フォトン</a:t>
            </a:r>
            <a:r>
              <a:rPr lang="en-US" altLang="ja-JP" dirty="0"/>
              <a:t>X10</a:t>
            </a:r>
            <a:endParaRPr kumimoji="1" lang="ja-JP" altLang="en-US" dirty="0"/>
          </a:p>
        </p:txBody>
      </p:sp>
      <p:pic>
        <p:nvPicPr>
          <p:cNvPr id="5" name="図 4" descr="屋内, グリーン, テーブル, 小さい が含まれている画像&#10;&#10;自動的に生成された説明">
            <a:extLst>
              <a:ext uri="{FF2B5EF4-FFF2-40B4-BE49-F238E27FC236}">
                <a16:creationId xmlns:a16="http://schemas.microsoft.com/office/drawing/2014/main" id="{E076F133-53F1-45A5-B081-9B5DF944C8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703" y="1699031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41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Photon Maps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58E65D-BCAB-4D83-B6F4-14A625C9DE5F}"/>
              </a:ext>
            </a:extLst>
          </p:cNvPr>
          <p:cNvSpPr/>
          <p:nvPr/>
        </p:nvSpPr>
        <p:spPr>
          <a:xfrm>
            <a:off x="803412" y="1196752"/>
            <a:ext cx="83405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フォトンと表面の相互作用で蓄えられる情報</a:t>
            </a:r>
            <a:endParaRPr lang="en-US" altLang="ja-JP" dirty="0"/>
          </a:p>
          <a:p>
            <a:r>
              <a:rPr lang="ja-JP" altLang="en-US" dirty="0"/>
              <a:t>the position</a:t>
            </a:r>
            <a:endParaRPr lang="en-US" altLang="ja-JP" dirty="0"/>
          </a:p>
          <a:p>
            <a:r>
              <a:rPr lang="ja-JP" altLang="en-US" dirty="0"/>
              <a:t>incoming photon power</a:t>
            </a:r>
            <a:endParaRPr lang="en-US" altLang="ja-JP" dirty="0"/>
          </a:p>
          <a:p>
            <a:r>
              <a:rPr lang="ja-JP" altLang="en-US" dirty="0"/>
              <a:t>incident direction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For practical reasons, there is also space reserved for a flag with each set of photon data. The flag is used during sorting and look-up in the photon map. More on this in the following.) As</a:t>
            </a:r>
          </a:p>
        </p:txBody>
      </p:sp>
    </p:spTree>
    <p:extLst>
      <p:ext uri="{BB962C8B-B14F-4D97-AF65-F5344CB8AC3E}">
        <p14:creationId xmlns:p14="http://schemas.microsoft.com/office/powerpoint/2010/main" val="3231055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Photon Maps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258E65D-BCAB-4D83-B6F4-14A625C9DE5F}"/>
              </a:ext>
            </a:extLst>
          </p:cNvPr>
          <p:cNvSpPr/>
          <p:nvPr/>
        </p:nvSpPr>
        <p:spPr>
          <a:xfrm>
            <a:off x="2567608" y="4667037"/>
            <a:ext cx="83405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LUT(</a:t>
            </a:r>
            <a:r>
              <a:rPr lang="en-US" altLang="ja-JP" dirty="0" err="1"/>
              <a:t>phi,theta</a:t>
            </a:r>
            <a:r>
              <a:rPr lang="en-US" altLang="ja-JP" dirty="0"/>
              <a:t>)-&gt; (</a:t>
            </a:r>
            <a:r>
              <a:rPr lang="en-US" altLang="ja-JP" dirty="0" err="1"/>
              <a:t>x,y,z</a:t>
            </a:r>
            <a:r>
              <a:rPr lang="en-US" altLang="ja-JP" dirty="0"/>
              <a:t>) </a:t>
            </a:r>
            <a:r>
              <a:rPr lang="ja-JP" altLang="en-US" dirty="0"/>
              <a:t>を作ると効果的</a:t>
            </a:r>
            <a:endParaRPr lang="en-US" altLang="ja-JP" dirty="0"/>
          </a:p>
          <a:p>
            <a:r>
              <a:rPr lang="ja-JP" altLang="en-US" dirty="0"/>
              <a:t>方向は何度も使うため、高価な</a:t>
            </a:r>
            <a:r>
              <a:rPr lang="en-US" altLang="ja-JP" dirty="0" err="1"/>
              <a:t>sin,cos</a:t>
            </a:r>
            <a:r>
              <a:rPr lang="ja-JP" altLang="en-US" dirty="0"/>
              <a:t>関数を使うとロス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EB00690-7DCB-44A0-A4A1-6AD05CE3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8" y="944221"/>
            <a:ext cx="7411484" cy="244826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15AFBB21-97E4-43B5-B2F5-1A02DE2D9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66" y="3298473"/>
            <a:ext cx="5058481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374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Photon Maps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FD134BD-5421-464C-B7E3-E4C5D490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4105802"/>
            <a:ext cx="8373644" cy="274358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C1B3B8C-F3B0-4C53-BF23-C3F1261329FF}"/>
              </a:ext>
            </a:extLst>
          </p:cNvPr>
          <p:cNvSpPr/>
          <p:nvPr/>
        </p:nvSpPr>
        <p:spPr>
          <a:xfrm>
            <a:off x="803412" y="1196752"/>
            <a:ext cx="8340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３つのフォトンマップを作ると効率的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A94BA14-9584-48D2-8FCD-F974BDB75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391" y="1549985"/>
            <a:ext cx="5644494" cy="251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7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Photon Maps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FD134BD-5421-464C-B7E3-E4C5D490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3681701"/>
            <a:ext cx="8373644" cy="2743583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C1B3B8C-F3B0-4C53-BF23-C3F1261329FF}"/>
              </a:ext>
            </a:extLst>
          </p:cNvPr>
          <p:cNvSpPr/>
          <p:nvPr/>
        </p:nvSpPr>
        <p:spPr>
          <a:xfrm>
            <a:off x="1002260" y="1136911"/>
            <a:ext cx="8340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grammar from [Heckbert90]</a:t>
            </a:r>
            <a:endParaRPr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DDD14ED-0C66-47E7-B249-54AC229C3497}"/>
              </a:ext>
            </a:extLst>
          </p:cNvPr>
          <p:cNvSpPr/>
          <p:nvPr/>
        </p:nvSpPr>
        <p:spPr>
          <a:xfrm>
            <a:off x="1002260" y="1589737"/>
            <a:ext cx="79928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L 光源からの放出</a:t>
            </a:r>
            <a:endParaRPr lang="en-US" altLang="ja-JP" dirty="0"/>
          </a:p>
          <a:p>
            <a:r>
              <a:rPr lang="ja-JP" altLang="en-US" dirty="0"/>
              <a:t>S specular reflection or transmission</a:t>
            </a:r>
            <a:endParaRPr lang="en-US" altLang="ja-JP" dirty="0"/>
          </a:p>
          <a:p>
            <a:r>
              <a:rPr lang="ja-JP" altLang="en-US" dirty="0"/>
              <a:t>D diffuse (ie. non-specular) reflection or transmission</a:t>
            </a:r>
            <a:endParaRPr lang="en-US" altLang="ja-JP" dirty="0"/>
          </a:p>
          <a:p>
            <a:r>
              <a:rPr lang="ja-JP" altLang="en-US" dirty="0"/>
              <a:t>V volume scattering. </a:t>
            </a:r>
            <a:endParaRPr lang="en-US" altLang="ja-JP" dirty="0"/>
          </a:p>
          <a:p>
            <a:r>
              <a:rPr lang="ja-JP" altLang="en-US" dirty="0"/>
              <a:t>{x|y|z} は“ x, y, z”のどれか, x</a:t>
            </a:r>
            <a:r>
              <a:rPr lang="en-US" altLang="ja-JP" dirty="0"/>
              <a:t>+ </a:t>
            </a:r>
            <a:r>
              <a:rPr lang="ja-JP" altLang="en-US" dirty="0"/>
              <a:t>１回以上の</a:t>
            </a:r>
            <a:r>
              <a:rPr lang="en-US" altLang="ja-JP" dirty="0"/>
              <a:t>x</a:t>
            </a:r>
            <a:r>
              <a:rPr lang="ja-JP" altLang="en-US" dirty="0"/>
              <a:t>,　x∗ ０回以上の</a:t>
            </a:r>
            <a:r>
              <a:rPr lang="en-US" altLang="ja-JP" dirty="0"/>
              <a:t>x</a:t>
            </a:r>
            <a:r>
              <a:rPr lang="ja-JP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279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Photon Maps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FD134BD-5421-464C-B7E3-E4C5D4904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0" y="3681701"/>
            <a:ext cx="8373644" cy="2743583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DDD14ED-0C66-47E7-B249-54AC229C3497}"/>
              </a:ext>
            </a:extLst>
          </p:cNvPr>
          <p:cNvSpPr/>
          <p:nvPr/>
        </p:nvSpPr>
        <p:spPr>
          <a:xfrm>
            <a:off x="1002260" y="1589737"/>
            <a:ext cx="97742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Caustic</a:t>
            </a:r>
            <a:r>
              <a:rPr lang="ja-JP" altLang="en-US" dirty="0"/>
              <a:t>フォトンマップは高品質な必要があるので、高密度になるように独自のフォトントレーシングパス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Global</a:t>
            </a:r>
            <a:r>
              <a:rPr lang="ja-JP" altLang="en-US" dirty="0"/>
              <a:t>と</a:t>
            </a:r>
            <a:r>
              <a:rPr lang="en-US" altLang="ja-JP" dirty="0"/>
              <a:t>Caustic</a:t>
            </a:r>
            <a:r>
              <a:rPr lang="ja-JP" altLang="en-US" dirty="0"/>
              <a:t>で２つフォトントレーシングパスをやるとかんたん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0359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Photon Maps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C3F555F-B293-49B2-AD9E-2FFD682D4DEA}"/>
              </a:ext>
            </a:extLst>
          </p:cNvPr>
          <p:cNvSpPr/>
          <p:nvPr/>
        </p:nvSpPr>
        <p:spPr>
          <a:xfrm>
            <a:off x="767408" y="1641273"/>
            <a:ext cx="88569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データ構造の要件</a:t>
            </a:r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コンパクト</a:t>
            </a:r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高速な最近接探索が可能</a:t>
            </a:r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非常に不均一な分布も処理できる（</a:t>
            </a:r>
            <a:r>
              <a:rPr lang="en-US" altLang="ja-JP" sz="2400" dirty="0">
                <a:solidFill>
                  <a:srgbClr val="333333"/>
                </a:solidFill>
                <a:latin typeface="Noto Sans JP"/>
              </a:rPr>
              <a:t>Caustic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で多い）</a:t>
            </a:r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r>
              <a:rPr lang="ja-JP" altLang="en-US" sz="2400" dirty="0"/>
              <a:t>おすすめ！　</a:t>
            </a:r>
            <a:r>
              <a:rPr lang="en-US" altLang="ja-JP" sz="2400" dirty="0"/>
              <a:t> balanced </a:t>
            </a:r>
            <a:r>
              <a:rPr lang="en-US" altLang="ja-JP" sz="2400" dirty="0" err="1"/>
              <a:t>kd</a:t>
            </a:r>
            <a:r>
              <a:rPr lang="en-US" altLang="ja-JP" sz="2400" dirty="0"/>
              <a:t>-tree [Bentley 75] 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dirty="0"/>
              <a:t>バランシングアルゴリズム　</a:t>
            </a:r>
            <a:r>
              <a:rPr lang="en-US" altLang="ja-JP" dirty="0"/>
              <a:t>O (</a:t>
            </a:r>
            <a:r>
              <a:rPr lang="en-US" altLang="ja-JP" dirty="0" err="1"/>
              <a:t>NlogN</a:t>
            </a:r>
            <a:r>
              <a:rPr lang="en-US" altLang="ja-JP" dirty="0"/>
              <a:t>) </a:t>
            </a:r>
          </a:p>
          <a:p>
            <a:r>
              <a:rPr lang="en-US" altLang="ja-JP" dirty="0"/>
              <a:t>N</a:t>
            </a:r>
            <a:r>
              <a:rPr lang="ja-JP" altLang="en-US" dirty="0"/>
              <a:t>はフォトンマップ内のフォトンの数</a:t>
            </a:r>
            <a:endParaRPr lang="en-US" altLang="ja-JP" dirty="0"/>
          </a:p>
          <a:p>
            <a:r>
              <a:rPr lang="ja-JP" altLang="en-US" dirty="0"/>
              <a:t>実際には、このステップは数百万のフォトンに対しても数秒しかかからない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271790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27381</TotalTime>
  <Words>264</Words>
  <Application>Microsoft Office PowerPoint</Application>
  <PresentationFormat>ワイド画面</PresentationFormat>
  <Paragraphs>91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Noto Sans JP</vt:lpstr>
      <vt:lpstr>メイリオ</vt:lpstr>
      <vt:lpstr>Arial</vt:lpstr>
      <vt:lpstr>Calibri</vt:lpstr>
      <vt:lpstr>PowerPoint Design</vt:lpstr>
      <vt:lpstr>A Practical Guide to Global Illumination using Photon Maps  JENSEN, H. W., et al., 2004, SIGGRAPH COURCE. </vt:lpstr>
      <vt:lpstr>Photon Map</vt:lpstr>
      <vt:lpstr>Photon Map</vt:lpstr>
      <vt:lpstr>Photon Maps</vt:lpstr>
      <vt:lpstr>Photon Maps</vt:lpstr>
      <vt:lpstr>Photon Maps</vt:lpstr>
      <vt:lpstr>Photon Maps</vt:lpstr>
      <vt:lpstr>Photon Maps</vt:lpstr>
      <vt:lpstr>Photon Maps</vt:lpstr>
      <vt:lpstr>Photon Maps</vt:lpstr>
      <vt:lpstr>Photon Maps</vt:lpstr>
      <vt:lpstr>Photon 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Second-Order Occlusion-Aware Volumetric Radiance Caching  Author, 20XX, Source</dc:title>
  <cp:lastModifiedBy>G 2</cp:lastModifiedBy>
  <cp:revision>270</cp:revision>
  <dcterms:created xsi:type="dcterms:W3CDTF">2013-06-19T15:30:58Z</dcterms:created>
  <dcterms:modified xsi:type="dcterms:W3CDTF">2020-05-08T02:53:04Z</dcterms:modified>
</cp:coreProperties>
</file>