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5"/>
  </p:notesMasterIdLst>
  <p:handoutMasterIdLst>
    <p:handoutMasterId r:id="rId6"/>
  </p:handoutMasterIdLst>
  <p:sldIdLst>
    <p:sldId id="717" r:id="rId2"/>
    <p:sldId id="714" r:id="rId3"/>
    <p:sldId id="713"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autoAdjust="0"/>
    <p:restoredTop sz="94660" autoAdjust="0"/>
  </p:normalViewPr>
  <p:slideViewPr>
    <p:cSldViewPr>
      <p:cViewPr varScale="1">
        <p:scale>
          <a:sx n="114" d="100"/>
          <a:sy n="114" d="100"/>
        </p:scale>
        <p:origin x="336" y="84"/>
      </p:cViewPr>
      <p:guideLst>
        <p:guide orient="horz" pos="2160"/>
        <p:guide orient="horz" pos="1185"/>
        <p:guide orient="horz" pos="3135"/>
        <p:guide orient="horz" pos="3906"/>
        <p:guide orient="horz" pos="41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2020/4/10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074793"/>
            <a:ext cx="11294178" cy="2672421"/>
          </a:xfrm>
        </p:spPr>
        <p:txBody>
          <a:bodyPr/>
          <a:lstStyle/>
          <a:p>
            <a:r>
              <a:rPr lang="en-US" altLang="ja-JP" sz="4000" dirty="0"/>
              <a:t>Robust Adaptive Photon Tracing using Photon Path Visibility</a:t>
            </a:r>
            <a:br>
              <a:rPr lang="en-US" altLang="ja-JP" dirty="0"/>
            </a:br>
            <a:br>
              <a:rPr lang="en-US" altLang="ja-JP" dirty="0"/>
            </a:br>
            <a:r>
              <a:rPr lang="en-US" altLang="ja-JP" dirty="0"/>
              <a:t>Hachisuka et al., 2011, ACM.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Robust Adaptive Photon Tracing using Photon Path Visibility</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F477015F-2B71-496B-9006-2BFBA909F332}"/>
              </a:ext>
            </a:extLst>
          </p:cNvPr>
          <p:cNvPicPr>
            <a:picLocks noChangeAspect="1"/>
          </p:cNvPicPr>
          <p:nvPr/>
        </p:nvPicPr>
        <p:blipFill>
          <a:blip r:embed="rId2"/>
          <a:stretch>
            <a:fillRect/>
          </a:stretch>
        </p:blipFill>
        <p:spPr>
          <a:xfrm>
            <a:off x="1015778" y="953830"/>
            <a:ext cx="10194186" cy="5765498"/>
          </a:xfrm>
          <a:prstGeom prst="rect">
            <a:avLst/>
          </a:prstGeom>
        </p:spPr>
      </p:pic>
    </p:spTree>
    <p:extLst>
      <p:ext uri="{BB962C8B-B14F-4D97-AF65-F5344CB8AC3E}">
        <p14:creationId xmlns:p14="http://schemas.microsoft.com/office/powerpoint/2010/main" val="71956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Robust Adaptive Photon Tracing using Photon Path Visibility</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適応的サンプリング</a:t>
            </a:r>
            <a:endParaRPr lang="en-US" altLang="ja-JP" sz="2000" dirty="0"/>
          </a:p>
          <a:p>
            <a:endParaRPr lang="en-US" altLang="ja-JP" sz="2000" b="1" dirty="0"/>
          </a:p>
          <a:p>
            <a:r>
              <a:rPr lang="ja-JP" altLang="en-US" sz="2000" b="1" dirty="0"/>
              <a:t>コントリビューション</a:t>
            </a:r>
          </a:p>
          <a:p>
            <a:pPr>
              <a:buFontTx/>
              <a:buChar char="-"/>
            </a:pPr>
            <a:r>
              <a:rPr lang="en-US" altLang="ja-JP" sz="2000" dirty="0"/>
              <a:t>Wavelet</a:t>
            </a:r>
            <a:r>
              <a:rPr lang="ja-JP" altLang="en-US" sz="2000" dirty="0"/>
              <a:t>空間を用いた</a:t>
            </a:r>
            <a:r>
              <a:rPr lang="en-US" altLang="ja-JP" sz="2000" dirty="0"/>
              <a:t>MC</a:t>
            </a:r>
            <a:r>
              <a:rPr lang="ja-JP" altLang="en-US" sz="2000" dirty="0"/>
              <a:t>サンプル高速化</a:t>
            </a:r>
            <a:endParaRPr lang="en-US" altLang="ja-JP" sz="2000" dirty="0"/>
          </a:p>
          <a:p>
            <a:pPr marL="0" indent="0">
              <a:buNone/>
            </a:pPr>
            <a:endParaRPr lang="en-US" altLang="ja-JP" sz="2000" b="1" dirty="0"/>
          </a:p>
          <a:p>
            <a:r>
              <a:rPr lang="ja-JP" altLang="en-US" sz="2000" b="1" dirty="0"/>
              <a:t>従来のアプローチとその問題点</a:t>
            </a:r>
          </a:p>
          <a:p>
            <a:pPr>
              <a:buFontTx/>
              <a:buChar char="-"/>
            </a:pPr>
            <a:r>
              <a:rPr lang="en-US" altLang="ja-JP" sz="2000" dirty="0"/>
              <a:t>Hachisuka’s </a:t>
            </a:r>
            <a:r>
              <a:rPr lang="ja-JP" altLang="en-US" sz="2000" dirty="0"/>
              <a:t>多次元サンプリング</a:t>
            </a:r>
            <a:endParaRPr lang="en-US" altLang="ja-JP" sz="2000" dirty="0"/>
          </a:p>
          <a:p>
            <a:pPr marL="0" indent="0">
              <a:buNone/>
            </a:pPr>
            <a:r>
              <a:rPr lang="ja-JP" altLang="en-US" sz="2000" dirty="0"/>
              <a:t>低次元なエフェクトしか存在しないような状況でも高コストになる可能性がある</a:t>
            </a:r>
            <a:endParaRPr lang="en-US" altLang="ja-JP" sz="2000" dirty="0"/>
          </a:p>
          <a:p>
            <a:pPr marL="0" indent="0">
              <a:buNone/>
            </a:pPr>
            <a:r>
              <a:rPr lang="ja-JP" altLang="en-US" sz="2000" dirty="0"/>
              <a:t>一般の多次元エフェクトには未対応</a:t>
            </a:r>
            <a:endParaRPr lang="en-US" altLang="ja-JP" sz="2000" dirty="0"/>
          </a:p>
          <a:p>
            <a:pPr marL="0" indent="0">
              <a:buNone/>
            </a:pPr>
            <a:r>
              <a:rPr lang="en-US" altLang="ja-JP" sz="2000" dirty="0"/>
              <a:t>- </a:t>
            </a:r>
            <a:r>
              <a:rPr lang="ja-JP" altLang="en-US" sz="2000" dirty="0"/>
              <a:t>ラジオシティ法や</a:t>
            </a:r>
            <a:r>
              <a:rPr lang="en-US" altLang="ja-JP" sz="2000" dirty="0"/>
              <a:t>PRT</a:t>
            </a:r>
            <a:r>
              <a:rPr lang="ja-JP" altLang="en-US" sz="2000" dirty="0"/>
              <a:t>などの有限要素法には</a:t>
            </a:r>
            <a:r>
              <a:rPr lang="en-US" altLang="ja-JP" sz="2000" dirty="0"/>
              <a:t>Wavelet</a:t>
            </a:r>
            <a:r>
              <a:rPr lang="ja-JP" altLang="en-US" sz="2000" dirty="0"/>
              <a:t>がよく用いられる</a:t>
            </a:r>
            <a:endParaRPr lang="en-US" altLang="ja-JP" sz="2000" dirty="0"/>
          </a:p>
          <a:p>
            <a:pPr marL="0" indent="0">
              <a:buNone/>
            </a:pPr>
            <a:endParaRPr lang="en-US" altLang="ja-JP" sz="2000" dirty="0"/>
          </a:p>
          <a:p>
            <a:pPr marL="0" indent="0">
              <a:buNone/>
            </a:pPr>
            <a:endParaRPr lang="en-US" altLang="ja-JP" sz="20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en-US" altLang="ja-JP" sz="2000" dirty="0"/>
              <a:t>MC</a:t>
            </a:r>
            <a:r>
              <a:rPr lang="ja-JP" altLang="en-US" sz="2000" dirty="0"/>
              <a:t>サンプルから</a:t>
            </a:r>
            <a:r>
              <a:rPr lang="en-US" altLang="ja-JP" sz="2000" dirty="0"/>
              <a:t>Wavelet</a:t>
            </a:r>
            <a:r>
              <a:rPr lang="ja-JP" altLang="en-US" sz="2000" dirty="0"/>
              <a:t>係数を計算しエッジを得る→適切な</a:t>
            </a:r>
            <a:r>
              <a:rPr lang="en-US" altLang="ja-JP" sz="2000" dirty="0"/>
              <a:t>Wavelet</a:t>
            </a:r>
            <a:r>
              <a:rPr lang="ja-JP" altLang="en-US" sz="2000" dirty="0"/>
              <a:t>近似で画像を再構成</a:t>
            </a:r>
            <a:endParaRPr lang="en-US" altLang="ja-JP" sz="2000" dirty="0"/>
          </a:p>
          <a:p>
            <a:pPr>
              <a:buFontTx/>
              <a:buChar char="-"/>
            </a:pPr>
            <a:r>
              <a:rPr lang="ja-JP" altLang="en-US" sz="2000" dirty="0"/>
              <a:t>自然画像は画像空間か別次元に滑らかな領域を持つので、サンプル数を上げるよりこの滑らかさを利用する</a:t>
            </a:r>
          </a:p>
          <a:p>
            <a:r>
              <a:rPr lang="ja-JP" altLang="en-US" sz="2000" b="1" dirty="0"/>
              <a:t>結果</a:t>
            </a:r>
            <a:endParaRPr lang="en-US" altLang="ja-JP" sz="2000" dirty="0"/>
          </a:p>
          <a:p>
            <a:pPr>
              <a:buFontTx/>
              <a:buChar char="-"/>
            </a:pPr>
            <a:r>
              <a:rPr lang="en-US" altLang="ja-JP" sz="2000" dirty="0"/>
              <a:t>MC</a:t>
            </a:r>
            <a:r>
              <a:rPr lang="ja-JP" altLang="en-US" sz="2000" dirty="0"/>
              <a:t>や他の適応的サンプリングよりサンプル数小</a:t>
            </a:r>
            <a:endParaRPr lang="en-US" altLang="ja-JP" sz="2000" dirty="0"/>
          </a:p>
          <a:p>
            <a:pPr>
              <a:buFontTx/>
              <a:buChar char="-"/>
            </a:pPr>
            <a:r>
              <a:rPr lang="en-US" altLang="ja-JP" sz="2000" dirty="0"/>
              <a:t>Depth of field, area lighting, motion blur, and global illumination.</a:t>
            </a:r>
            <a:endParaRPr lang="ja-JP" altLang="en-US" sz="2000" dirty="0"/>
          </a:p>
          <a:p>
            <a:r>
              <a:rPr lang="ja-JP" altLang="en-US" sz="2000" b="1" dirty="0"/>
              <a:t>制限と今後の課題</a:t>
            </a:r>
          </a:p>
          <a:p>
            <a:pPr>
              <a:buFontTx/>
              <a:buChar char="-"/>
            </a:pPr>
            <a:r>
              <a:rPr lang="ja-JP" altLang="en-US" sz="2000" dirty="0"/>
              <a:t>画像空間以外でのサンプリングで最適化していない（次元の呪いを避けるため）</a:t>
            </a:r>
            <a:endParaRPr lang="en-US" altLang="ja-JP" sz="2000" dirty="0"/>
          </a:p>
          <a:p>
            <a:pPr marL="0" indent="0">
              <a:buNone/>
            </a:pPr>
            <a:r>
              <a:rPr lang="ja-JP" altLang="en-US" sz="2000" dirty="0"/>
              <a:t>このため低次元画像にも高次元サンプル</a:t>
            </a:r>
            <a:endParaRPr lang="en-US" altLang="ja-JP" sz="2000" dirty="0"/>
          </a:p>
          <a:p>
            <a:pPr marL="0" indent="0">
              <a:buNone/>
            </a:pPr>
            <a:r>
              <a:rPr lang="ja-JP" altLang="en-US" sz="2000" dirty="0"/>
              <a:t>今のままでも余計なコストは掛からないが、低次元特徴を活かせるかも？</a:t>
            </a:r>
            <a:endParaRPr lang="en-US" altLang="ja-JP" sz="2000" dirty="0"/>
          </a:p>
          <a:p>
            <a:pPr marL="0" indent="0">
              <a:buNone/>
            </a:pPr>
            <a:r>
              <a:rPr lang="en-US" altLang="ja-JP" sz="2000" dirty="0"/>
              <a:t>- </a:t>
            </a:r>
            <a:r>
              <a:rPr lang="ja-JP" altLang="en-US" sz="2000" dirty="0"/>
              <a:t>動画にも応用したい</a:t>
            </a: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26295</TotalTime>
  <Words>212</Words>
  <Application>Microsoft Office PowerPoint</Application>
  <PresentationFormat>ワイド画面</PresentationFormat>
  <Paragraphs>30</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メイリオ</vt:lpstr>
      <vt:lpstr>Arial</vt:lpstr>
      <vt:lpstr>Calibri</vt:lpstr>
      <vt:lpstr>PowerPoint Design</vt:lpstr>
      <vt:lpstr>Robust Adaptive Photon Tracing using Photon Path Visibility  Hachisuka et al., 2011, ACM. </vt:lpstr>
      <vt:lpstr>Robust Adaptive Photon Tracing using Photon Path Visibility</vt:lpstr>
      <vt:lpstr>Robust Adaptive Photon Tracing using Photon Path Visibility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144</cp:revision>
  <dcterms:created xsi:type="dcterms:W3CDTF">2013-06-19T15:30:58Z</dcterms:created>
  <dcterms:modified xsi:type="dcterms:W3CDTF">2020-04-10T06:57:18Z</dcterms:modified>
</cp:coreProperties>
</file>