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717" r:id="rId2"/>
    <p:sldId id="700" r:id="rId3"/>
    <p:sldId id="704" r:id="rId4"/>
    <p:sldId id="710" r:id="rId5"/>
    <p:sldId id="702" r:id="rId6"/>
    <p:sldId id="701" r:id="rId7"/>
    <p:sldId id="70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7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Unifying Points, Beams, and Paths in Volumetric Light Transport Simulation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Georgiev</a:t>
            </a:r>
            <a:r>
              <a:rPr lang="en-US" altLang="ja-JP" dirty="0"/>
              <a:t>, I., et al., (2014). </a:t>
            </a:r>
            <a:r>
              <a:rPr lang="en-US" altLang="ja-JP"/>
              <a:t>SIGGRAPH.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ボリュームレンダリング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単一アプローチで複数媒質に対応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各手法の</a:t>
            </a:r>
            <a:r>
              <a:rPr lang="en-US" altLang="ja-JP" sz="2000" dirty="0"/>
              <a:t>canonical variance analysis</a:t>
            </a:r>
          </a:p>
          <a:p>
            <a:pPr>
              <a:buFontTx/>
              <a:buChar char="-"/>
            </a:pPr>
            <a:r>
              <a:rPr lang="ja-JP" altLang="en-US" sz="2000" dirty="0"/>
              <a:t>複数手法の統一化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上記手法による双方向パストレ実装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ja-JP" altLang="en-US" sz="2000" dirty="0"/>
              <a:t>単一媒質に特殊化</a:t>
            </a:r>
            <a:endParaRPr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849321-1062-4D3F-904F-1B5921BF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2" y="802268"/>
            <a:ext cx="4413936" cy="541131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B2C078-A61D-457D-9B09-C06440DA3F1B}"/>
              </a:ext>
            </a:extLst>
          </p:cNvPr>
          <p:cNvSpPr/>
          <p:nvPr/>
        </p:nvSpPr>
        <p:spPr>
          <a:xfrm>
            <a:off x="7448510" y="6320718"/>
            <a:ext cx="2645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NimbusRomNo9L-ReguItal"/>
              </a:rPr>
              <a:t>Equal-time comparison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74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44A60AC-77AD-42B9-8B05-6F227671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3" y="1304764"/>
            <a:ext cx="11348093" cy="1195754"/>
          </a:xfrm>
          <a:prstGeom prst="rect">
            <a:avLst/>
          </a:prstGeom>
        </p:spPr>
      </p:pic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99470E70-05E0-4BF2-B99B-2C8815CA49B9}"/>
              </a:ext>
            </a:extLst>
          </p:cNvPr>
          <p:cNvSpPr>
            <a:spLocks noGrp="1"/>
          </p:cNvSpPr>
          <p:nvPr/>
        </p:nvSpPr>
        <p:spPr>
          <a:xfrm>
            <a:off x="767408" y="2948833"/>
            <a:ext cx="10425685" cy="378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b="1" dirty="0"/>
              <a:t>媒質の特徴</a:t>
            </a:r>
            <a:endParaRPr kumimoji="1"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pPr>
              <a:buFontTx/>
              <a:buChar char="-"/>
            </a:pPr>
            <a:r>
              <a:rPr lang="en-US" altLang="ja-JP" dirty="0"/>
              <a:t>media density(</a:t>
            </a:r>
            <a:r>
              <a:rPr lang="ja-JP" altLang="en-US" dirty="0"/>
              <a:t>密度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: </a:t>
            </a:r>
            <a:r>
              <a:rPr lang="ja-JP" altLang="en-US" dirty="0"/>
              <a:t>肌 </a:t>
            </a:r>
            <a:r>
              <a:rPr lang="en-US" altLang="ja-JP" dirty="0"/>
              <a:t>vs. </a:t>
            </a:r>
            <a:r>
              <a:rPr lang="ja-JP" altLang="en-US" dirty="0"/>
              <a:t>霞</a:t>
            </a:r>
            <a:endParaRPr lang="en-US" altLang="ja-JP" dirty="0"/>
          </a:p>
          <a:p>
            <a:pPr>
              <a:buFontTx/>
              <a:buChar char="-"/>
            </a:pPr>
            <a:endParaRPr lang="en-US" altLang="ja-JP" dirty="0"/>
          </a:p>
          <a:p>
            <a:pPr>
              <a:buFontTx/>
              <a:buChar char="-"/>
            </a:pPr>
            <a:r>
              <a:rPr lang="en-US" altLang="ja-JP" dirty="0"/>
              <a:t>scattering albedo(</a:t>
            </a:r>
            <a:r>
              <a:rPr lang="ja-JP" altLang="en-US" dirty="0"/>
              <a:t>散乱アルベド</a:t>
            </a:r>
            <a:r>
              <a:rPr lang="en-US" altLang="ja-JP" dirty="0"/>
              <a:t>)</a:t>
            </a:r>
            <a:r>
              <a:rPr lang="ja-JP" altLang="en-US" dirty="0"/>
              <a:t>　：ワイン </a:t>
            </a:r>
            <a:r>
              <a:rPr lang="en-US" altLang="ja-JP" dirty="0"/>
              <a:t>vs. </a:t>
            </a:r>
            <a:r>
              <a:rPr lang="ja-JP" altLang="en-US" dirty="0"/>
              <a:t>ミルク</a:t>
            </a:r>
            <a:endParaRPr lang="en-US" altLang="ja-JP" dirty="0"/>
          </a:p>
          <a:p>
            <a:pPr>
              <a:buFontTx/>
              <a:buChar char="-"/>
            </a:pPr>
            <a:endParaRPr lang="en-US" altLang="ja-JP" dirty="0"/>
          </a:p>
          <a:p>
            <a:pPr>
              <a:buFontTx/>
              <a:buChar char="-"/>
            </a:pPr>
            <a:r>
              <a:rPr lang="en-US" altLang="ja-JP" dirty="0"/>
              <a:t>scattering</a:t>
            </a:r>
            <a:r>
              <a:rPr lang="ja-JP" altLang="en-US" dirty="0"/>
              <a:t> </a:t>
            </a:r>
            <a:r>
              <a:rPr lang="en-US" altLang="ja-JP" dirty="0"/>
              <a:t>anisotropy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64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CEE23E31-A252-468B-88C3-E8B503B43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10" b="22635"/>
          <a:stretch/>
        </p:blipFill>
        <p:spPr>
          <a:xfrm>
            <a:off x="6564052" y="3400953"/>
            <a:ext cx="4824536" cy="1446649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59396" y="1296483"/>
            <a:ext cx="10945216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/>
              <a:t>アプローチ</a:t>
            </a:r>
            <a:endParaRPr lang="ja-JP" altLang="en-US" sz="2000" b="1" dirty="0"/>
          </a:p>
          <a:p>
            <a:pPr>
              <a:buFontTx/>
              <a:buChar char="-"/>
            </a:pPr>
            <a:r>
              <a:rPr lang="ja-JP" altLang="en-US" sz="2000" b="1" dirty="0"/>
              <a:t>モンテカルロ積分</a:t>
            </a:r>
            <a:r>
              <a:rPr lang="ja-JP" altLang="en-US" sz="2000" dirty="0"/>
              <a:t>と</a:t>
            </a:r>
            <a:r>
              <a:rPr lang="en-US" altLang="ja-JP" sz="2000" b="1" dirty="0"/>
              <a:t>Photon density estimation</a:t>
            </a:r>
            <a:r>
              <a:rPr lang="ja-JP" altLang="en-US" sz="2000" dirty="0"/>
              <a:t>（</a:t>
            </a:r>
            <a:r>
              <a:rPr lang="en-US" altLang="ja-JP" sz="2000" b="1" dirty="0"/>
              <a:t>point- and beam-based</a:t>
            </a:r>
            <a:r>
              <a:rPr lang="ja-JP" altLang="en-US" sz="2000" dirty="0"/>
              <a:t>）を、</a:t>
            </a:r>
            <a:r>
              <a:rPr lang="en-US" altLang="ja-JP" sz="2000" b="1" dirty="0"/>
              <a:t>multiple importance sampling</a:t>
            </a:r>
            <a:r>
              <a:rPr lang="ja-JP" altLang="en-US" sz="2000" dirty="0"/>
              <a:t>を用いて統一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5031CB-95A5-44FC-A7A4-EC902CC67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33"/>
          <a:stretch/>
        </p:blipFill>
        <p:spPr>
          <a:xfrm>
            <a:off x="1675115" y="5094588"/>
            <a:ext cx="9516515" cy="18207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DBBD75-4680-44FD-9337-47A5409AC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71"/>
          <a:stretch/>
        </p:blipFill>
        <p:spPr>
          <a:xfrm>
            <a:off x="1883532" y="3174414"/>
            <a:ext cx="4824536" cy="17427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B70B4F-3036-4DF5-9F00-A5B341A72FF7}"/>
              </a:ext>
            </a:extLst>
          </p:cNvPr>
          <p:cNvSpPr/>
          <p:nvPr/>
        </p:nvSpPr>
        <p:spPr>
          <a:xfrm>
            <a:off x="2099556" y="2733870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NimbusRomNo9L-ReguItal"/>
              </a:rPr>
              <a:t>A thin global medium and dense media enclosed in the spheres</a:t>
            </a:r>
          </a:p>
        </p:txBody>
      </p:sp>
    </p:spTree>
    <p:extLst>
      <p:ext uri="{BB962C8B-B14F-4D97-AF65-F5344CB8AC3E}">
        <p14:creationId xmlns:p14="http://schemas.microsoft.com/office/powerpoint/2010/main" val="22559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10470954" cy="144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b="1" dirty="0"/>
              <a:t>Multiple Importance Sampling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Importance Sampling</a:t>
            </a:r>
            <a:r>
              <a:rPr lang="ja-JP" altLang="en-US" sz="2000" dirty="0"/>
              <a:t>において適当な</a:t>
            </a:r>
            <a:r>
              <a:rPr lang="en-US" altLang="ja-JP" sz="2000" dirty="0"/>
              <a:t>pdf(probability density function)</a:t>
            </a:r>
            <a:r>
              <a:rPr lang="ja-JP" altLang="en-US" sz="2000" dirty="0"/>
              <a:t>が複数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692912-7854-4339-88E4-84D66FF91699}"/>
              </a:ext>
            </a:extLst>
          </p:cNvPr>
          <p:cNvSpPr/>
          <p:nvPr/>
        </p:nvSpPr>
        <p:spPr>
          <a:xfrm>
            <a:off x="4576712" y="6527807"/>
            <a:ext cx="27959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/>
              <a:t>https://rayspace.xyz/CG/contents/MIS/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617BA53-A042-4295-AF02-CBEFC7A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30" y="2312876"/>
            <a:ext cx="10538122" cy="33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10470954" cy="1441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b="1" dirty="0"/>
              <a:t>Multiple Importance Sampling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Importance Sampling</a:t>
            </a:r>
            <a:r>
              <a:rPr lang="ja-JP" altLang="en-US" sz="2000" dirty="0"/>
              <a:t>において適当な</a:t>
            </a:r>
            <a:r>
              <a:rPr lang="en-US" altLang="ja-JP" sz="2000" dirty="0"/>
              <a:t>pdf(probability density function)</a:t>
            </a:r>
            <a:r>
              <a:rPr lang="ja-JP" altLang="en-US" sz="2000" dirty="0"/>
              <a:t>が複数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692912-7854-4339-88E4-84D66FF91699}"/>
              </a:ext>
            </a:extLst>
          </p:cNvPr>
          <p:cNvSpPr/>
          <p:nvPr/>
        </p:nvSpPr>
        <p:spPr>
          <a:xfrm>
            <a:off x="4576712" y="6527807"/>
            <a:ext cx="27959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/>
              <a:t>https://rayspace.xyz/CG/contents/MIS/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223BD7-580B-4A2B-83F6-CFD9AF65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9" y="2223608"/>
            <a:ext cx="4791075" cy="15430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2D1D02A-63A3-4909-B0FF-6D45FAEE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90" y="4310531"/>
            <a:ext cx="4830527" cy="17545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DC0046-DE00-4E33-9D0A-DC1ED385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77" y="4829207"/>
            <a:ext cx="3971925" cy="121920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FF9628-8A5F-4A0D-8B9A-FBEB3155F849}"/>
              </a:ext>
            </a:extLst>
          </p:cNvPr>
          <p:cNvSpPr/>
          <p:nvPr/>
        </p:nvSpPr>
        <p:spPr>
          <a:xfrm>
            <a:off x="6602397" y="4409076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Balance Heuristic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F9A328C-1594-42FC-AC01-532015309FA9}"/>
                  </a:ext>
                </a:extLst>
              </p:cNvPr>
              <p:cNvSpPr/>
              <p:nvPr/>
            </p:nvSpPr>
            <p:spPr>
              <a:xfrm>
                <a:off x="5953453" y="2579343"/>
                <a:ext cx="4614661" cy="962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/>
                  <a:t>　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pdf</a:t>
                </a:r>
                <a:r>
                  <a:rPr lang="ja-JP" altLang="en-US" dirty="0"/>
                  <a:t>の数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からのサンプル数 </a:t>
                </a:r>
                <a:r>
                  <a:rPr lang="en-US" altLang="ja-JP" dirty="0"/>
                  <a:t> </a:t>
                </a:r>
              </a:p>
              <a:p>
                <a:r>
                  <a:rPr lang="ja-JP" altLang="en-US" b="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ja-JP" altLang="en-US" dirty="0"/>
                      <m:t>からの</m:t>
                    </m:r>
                    <m:r>
                      <m:rPr>
                        <m:nor/>
                      </m:rPr>
                      <a:rPr lang="en-US" altLang="ja-JP" b="0" i="0" dirty="0" smtClean="0"/>
                      <m:t>j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番目の</m:t>
                    </m:r>
                    <m:r>
                      <m:rPr>
                        <m:nor/>
                      </m:rPr>
                      <a:rPr lang="ja-JP" altLang="en-US" dirty="0"/>
                      <m:t>サンプル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サンプルごとの重み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F9A328C-1594-42FC-AC01-532015309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53" y="2579343"/>
                <a:ext cx="4614661" cy="962058"/>
              </a:xfrm>
              <a:prstGeom prst="rect">
                <a:avLst/>
              </a:prstGeom>
              <a:blipFill>
                <a:blip r:embed="rId5"/>
                <a:stretch>
                  <a:fillRect t="-1899" b="-10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1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Unifying Points, Beams, and Paths in Volumetric Light Transport Simulation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0F68C0-12DC-4520-8909-D22631B4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9" y="3931796"/>
            <a:ext cx="5767685" cy="27735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B2E892-C9C9-4846-B012-5DD1A652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6" y="2038976"/>
            <a:ext cx="4889749" cy="13171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138EBB-1FB5-4BE0-B946-BBB42BCCD037}"/>
              </a:ext>
            </a:extLst>
          </p:cNvPr>
          <p:cNvSpPr/>
          <p:nvPr/>
        </p:nvSpPr>
        <p:spPr>
          <a:xfrm>
            <a:off x="3359570" y="1610184"/>
            <a:ext cx="3133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Single scattering albedo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5353363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25763</TotalTime>
  <Words>238</Words>
  <Application>Microsoft Office PowerPoint</Application>
  <PresentationFormat>ワイド画面</PresentationFormat>
  <Paragraphs>55</Paragraphs>
  <Slides>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NimbusRomNo9L-ReguItal</vt:lpstr>
      <vt:lpstr>メイリオ</vt:lpstr>
      <vt:lpstr>Arial</vt:lpstr>
      <vt:lpstr>Calibri</vt:lpstr>
      <vt:lpstr>Cambria Math</vt:lpstr>
      <vt:lpstr>PowerPoint Design</vt:lpstr>
      <vt:lpstr>Unifying Points, Beams, and Paths in Volumetric Light Transport Simulation  Georgiev, I., et al., (2014). SIGGRAPH.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  <vt:lpstr>Unifying Points, Beams, and Paths in Volumetric Light Transport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Unifying Points, Beams, and Paths in Volumetric Light Transport Simulation  Georgiev, I., et al., (2014). ACM Transactions on Graphics.</dc:title>
  <cp:lastModifiedBy>G 2</cp:lastModifiedBy>
  <cp:revision>2</cp:revision>
  <dcterms:created xsi:type="dcterms:W3CDTF">2013-06-19T15:30:58Z</dcterms:created>
  <dcterms:modified xsi:type="dcterms:W3CDTF">2019-03-19T12:32:56Z</dcterms:modified>
</cp:coreProperties>
</file>