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717" r:id="rId2"/>
    <p:sldId id="678" r:id="rId3"/>
    <p:sldId id="680" r:id="rId4"/>
    <p:sldId id="685" r:id="rId5"/>
    <p:sldId id="698" r:id="rId6"/>
    <p:sldId id="687" r:id="rId7"/>
    <p:sldId id="682" r:id="rId8"/>
    <p:sldId id="686" r:id="rId9"/>
    <p:sldId id="681" r:id="rId10"/>
    <p:sldId id="688" r:id="rId11"/>
    <p:sldId id="689" r:id="rId12"/>
    <p:sldId id="69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24" y="76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591857"/>
            <a:ext cx="10635028" cy="1638292"/>
          </a:xfrm>
        </p:spPr>
        <p:txBody>
          <a:bodyPr/>
          <a:lstStyle/>
          <a:p>
            <a:r>
              <a:rPr lang="en-US" altLang="ja-JP" dirty="0"/>
              <a:t>Imperfect </a:t>
            </a:r>
            <a:r>
              <a:rPr lang="en-US" altLang="ja-JP" dirty="0" err="1"/>
              <a:t>Voxelized</a:t>
            </a:r>
            <a:r>
              <a:rPr lang="en-US" altLang="ja-JP" dirty="0"/>
              <a:t> Shadow Volumes</a:t>
            </a:r>
            <a:br>
              <a:rPr lang="en-US" altLang="ja-JP" dirty="0"/>
            </a:br>
            <a:br>
              <a:rPr lang="en-US" altLang="ja-JP" dirty="0"/>
            </a:br>
            <a:r>
              <a:rPr lang="it-IT" altLang="ja-JP" dirty="0"/>
              <a:t>Wyman, C., &amp; Dai, Z. (2013).</a:t>
            </a:r>
            <a:r>
              <a:rPr lang="en-US" altLang="ja-JP" dirty="0"/>
              <a:t> HPG.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DD3F7B-F2AF-4B52-B26F-8EA1FDBC4AEB}"/>
              </a:ext>
            </a:extLst>
          </p:cNvPr>
          <p:cNvSpPr/>
          <p:nvPr/>
        </p:nvSpPr>
        <p:spPr>
          <a:xfrm>
            <a:off x="347753" y="1371862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Detached Shadow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4552AC5-C5FF-411A-A468-03ADAB0A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3" y="1867981"/>
            <a:ext cx="5347010" cy="326343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6262A25-75B8-4637-B198-F896B270D25A}"/>
              </a:ext>
            </a:extLst>
          </p:cNvPr>
          <p:cNvSpPr/>
          <p:nvPr/>
        </p:nvSpPr>
        <p:spPr>
          <a:xfrm>
            <a:off x="6384032" y="1390927"/>
            <a:ext cx="32076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Aliased</a:t>
            </a:r>
          </a:p>
          <a:p>
            <a:r>
              <a:rPr lang="en-US" altLang="ja-JP" sz="1600" dirty="0"/>
              <a:t>Raw(left), Interpolated(right) </a:t>
            </a:r>
          </a:p>
          <a:p>
            <a:endParaRPr lang="en-US" altLang="ja-JP" sz="20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1423CB-CDC6-4F58-B191-B63A36C1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989781"/>
            <a:ext cx="4257360" cy="273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6935E5C-8D60-4DF3-B039-C37D567FE840}"/>
                  </a:ext>
                </a:extLst>
              </p:cNvPr>
              <p:cNvSpPr/>
              <p:nvPr/>
            </p:nvSpPr>
            <p:spPr>
              <a:xfrm>
                <a:off x="911424" y="5938478"/>
                <a:ext cx="1986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each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resolution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6935E5C-8D60-4DF3-B039-C37D567FE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5938478"/>
                <a:ext cx="19864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B0537519-E307-4E43-AD5B-343DFB77AC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26" t="64471" r="24549"/>
          <a:stretch/>
        </p:blipFill>
        <p:spPr>
          <a:xfrm>
            <a:off x="3435713" y="5562090"/>
            <a:ext cx="2124236" cy="1122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5043FE1-CC8C-494A-931D-09E842876ACA}"/>
                  </a:ext>
                </a:extLst>
              </p:cNvPr>
              <p:cNvSpPr/>
              <p:nvPr/>
            </p:nvSpPr>
            <p:spPr>
              <a:xfrm>
                <a:off x="6356734" y="5499524"/>
                <a:ext cx="24208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補間は</m:t>
                    </m:r>
                  </m:oMath>
                </a14:m>
                <a:r>
                  <a:rPr lang="en-US" altLang="ja-JP" dirty="0"/>
                  <a:t>θ</a:t>
                </a:r>
                <a:r>
                  <a:rPr lang="ja-JP" altLang="en-US" dirty="0"/>
                  <a:t>方向のみ</a:t>
                </a:r>
                <a:endParaRPr lang="en-US" altLang="ja-JP" dirty="0"/>
              </a:p>
              <a:p>
                <a:r>
                  <a:rPr lang="en-US" altLang="ja-JP" dirty="0"/>
                  <a:t>Accumulate</a:t>
                </a:r>
                <a:r>
                  <a:rPr lang="ja-JP" altLang="en-US" dirty="0"/>
                  <a:t>後で良い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5043FE1-CC8C-494A-931D-09E842876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34" y="5499524"/>
                <a:ext cx="2420856" cy="646331"/>
              </a:xfrm>
              <a:prstGeom prst="rect">
                <a:avLst/>
              </a:prstGeom>
              <a:blipFill>
                <a:blip r:embed="rId6"/>
                <a:stretch>
                  <a:fillRect l="-2267" t="-2830" r="-1763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12509685-46E0-4CFE-B430-908686D28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7894" y="4635072"/>
            <a:ext cx="2068595" cy="20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5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BA6064-9324-480A-87B7-7644ABF8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882655"/>
            <a:ext cx="11521280" cy="202720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E4E1EE4-CB72-4470-9E06-B7AF5FC5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257582"/>
            <a:ext cx="62579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1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20E78EF-C58A-4AB4-965A-DD770E57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365104"/>
            <a:ext cx="5292588" cy="22854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9DF4804-6328-4C9A-97BC-DF50AB5A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897032"/>
            <a:ext cx="6829425" cy="33337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505437D-9086-4D66-9BF0-326A6216A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12" y="4125489"/>
            <a:ext cx="5106732" cy="259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3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シャドウボリュームのリアルタイム表現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VSVs</a:t>
            </a:r>
            <a:r>
              <a:rPr lang="ja-JP" altLang="en-US" sz="2000" dirty="0"/>
              <a:t>を応用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関与媒質のソフトシャドウアルゴリズム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VSV</a:t>
            </a:r>
            <a:r>
              <a:rPr lang="ja-JP" altLang="en-US" sz="2000" dirty="0"/>
              <a:t>の並列生成手法の提案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Shadow Banding</a:t>
            </a:r>
            <a:r>
              <a:rPr lang="ja-JP" altLang="en-US" sz="2000" dirty="0"/>
              <a:t>減少のための高速な</a:t>
            </a:r>
            <a:r>
              <a:rPr lang="en-US" altLang="ja-JP" sz="2000" dirty="0"/>
              <a:t>VSV</a:t>
            </a:r>
            <a:r>
              <a:rPr lang="ja-JP" altLang="en-US" sz="2000" dirty="0"/>
              <a:t>補間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Point</a:t>
            </a:r>
            <a:r>
              <a:rPr lang="ja-JP" altLang="en-US" sz="2000" dirty="0"/>
              <a:t> </a:t>
            </a:r>
            <a:r>
              <a:rPr lang="en-US" altLang="ja-JP" sz="2000" dirty="0"/>
              <a:t>Light</a:t>
            </a:r>
            <a:r>
              <a:rPr lang="ja-JP" altLang="en-US" sz="2000" dirty="0"/>
              <a:t> か </a:t>
            </a:r>
            <a:r>
              <a:rPr lang="en-US" altLang="ja-JP" sz="2000" dirty="0"/>
              <a:t>Directional Light</a:t>
            </a:r>
            <a:r>
              <a:rPr lang="ja-JP" altLang="en-US" sz="2000" dirty="0"/>
              <a:t>のみ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[Wyman 2011]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en-US" altLang="ja-JP" sz="2000" dirty="0"/>
              <a:t>VPL</a:t>
            </a:r>
            <a:r>
              <a:rPr lang="ja-JP" altLang="en-US" sz="2000" dirty="0"/>
              <a:t>と視点によるエピポーラ空間上での</a:t>
            </a:r>
            <a:r>
              <a:rPr lang="en-US" altLang="ja-JP" sz="2000" dirty="0"/>
              <a:t>VSVs</a:t>
            </a:r>
            <a:r>
              <a:rPr lang="ja-JP" altLang="en-US" sz="2000" dirty="0"/>
              <a:t>表現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Imperfect Shadow Maps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この論文の核となる式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A6E7129-EABE-45B6-B6BB-404F6F91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700" y="3827368"/>
            <a:ext cx="546428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0CA78F-2056-4648-99A8-EA33AFF6F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76"/>
          <a:stretch/>
        </p:blipFill>
        <p:spPr>
          <a:xfrm>
            <a:off x="6420036" y="2514443"/>
            <a:ext cx="5331771" cy="312548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A40E84-80A5-4FCA-8D37-61742CD84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26" t="64471" r="24549"/>
          <a:stretch/>
        </p:blipFill>
        <p:spPr>
          <a:xfrm>
            <a:off x="227348" y="2517190"/>
            <a:ext cx="5916776" cy="312548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DD3F7B-F2AF-4B52-B26F-8EA1FDBC4AEB}"/>
              </a:ext>
            </a:extLst>
          </p:cNvPr>
          <p:cNvSpPr/>
          <p:nvPr/>
        </p:nvSpPr>
        <p:spPr>
          <a:xfrm>
            <a:off x="335360" y="1142608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VSVs</a:t>
            </a:r>
            <a:r>
              <a:rPr lang="ja-JP" altLang="en-US" sz="2000" b="1" dirty="0"/>
              <a:t>の生成</a:t>
            </a:r>
            <a:endParaRPr lang="en-US" altLang="ja-JP" sz="20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CC9957-6FC9-4D41-95B3-F1BB881A5153}"/>
              </a:ext>
            </a:extLst>
          </p:cNvPr>
          <p:cNvSpPr/>
          <p:nvPr/>
        </p:nvSpPr>
        <p:spPr>
          <a:xfrm>
            <a:off x="331492" y="1759454"/>
            <a:ext cx="5044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エピポーラ空間でパラメタライズ（</a:t>
            </a:r>
            <a:r>
              <a:rPr lang="en-US" altLang="ja-JP" dirty="0" err="1"/>
              <a:t>θ,Φ</a:t>
            </a:r>
            <a:r>
              <a:rPr lang="en-US" altLang="ja-JP" dirty="0"/>
              <a:t>,α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40351B-50F9-4376-A810-2FD4B10C45DA}"/>
              </a:ext>
            </a:extLst>
          </p:cNvPr>
          <p:cNvSpPr/>
          <p:nvPr/>
        </p:nvSpPr>
        <p:spPr>
          <a:xfrm>
            <a:off x="1217458" y="6487443"/>
            <a:ext cx="104051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err="1"/>
              <a:t>Voxelized</a:t>
            </a:r>
            <a:r>
              <a:rPr lang="en-US" altLang="ja-JP" sz="1050" dirty="0"/>
              <a:t> Shadow Volumes  </a:t>
            </a:r>
            <a:r>
              <a:rPr lang="ja-JP" altLang="en-US" sz="1050" dirty="0"/>
              <a:t>https://www.highperformancegraphics.org/previous/www_2011/media/Papers/HPG2011_Papers_Wyman.pdf</a:t>
            </a:r>
          </a:p>
        </p:txBody>
      </p:sp>
    </p:spTree>
    <p:extLst>
      <p:ext uri="{BB962C8B-B14F-4D97-AF65-F5344CB8AC3E}">
        <p14:creationId xmlns:p14="http://schemas.microsoft.com/office/powerpoint/2010/main" val="324327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DD3F7B-F2AF-4B52-B26F-8EA1FDBC4AEB}"/>
              </a:ext>
            </a:extLst>
          </p:cNvPr>
          <p:cNvSpPr/>
          <p:nvPr/>
        </p:nvSpPr>
        <p:spPr>
          <a:xfrm>
            <a:off x="335360" y="1142608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scan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AF4CF5E-919B-47BC-8C47-57B6A733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716928"/>
            <a:ext cx="5357343" cy="31917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87788D4-A59B-4163-9F33-6F8BDEAB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96" y="2716928"/>
            <a:ext cx="5796644" cy="3191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3C76C3E-66BC-466E-91C6-40E893E9056A}"/>
                  </a:ext>
                </a:extLst>
              </p:cNvPr>
              <p:cNvSpPr/>
              <p:nvPr/>
            </p:nvSpPr>
            <p:spPr>
              <a:xfrm>
                <a:off x="-528736" y="1692027"/>
                <a:ext cx="50444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 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1,2,3,4,5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→[1,3,6,10,15]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3C76C3E-66BC-466E-91C6-40E893E90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8736" y="1692027"/>
                <a:ext cx="504442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E34BF47-2C28-443B-8503-F8DFDA0618E0}"/>
              </a:ext>
            </a:extLst>
          </p:cNvPr>
          <p:cNvSpPr/>
          <p:nvPr/>
        </p:nvSpPr>
        <p:spPr>
          <a:xfrm>
            <a:off x="1217458" y="6487443"/>
            <a:ext cx="104051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err="1"/>
              <a:t>Voxelized</a:t>
            </a:r>
            <a:r>
              <a:rPr lang="en-US" altLang="ja-JP" sz="1050" dirty="0"/>
              <a:t> Shadow Volumes  </a:t>
            </a:r>
            <a:r>
              <a:rPr lang="ja-JP" altLang="en-US" sz="1050" dirty="0"/>
              <a:t>https://www.highperformancegraphics.org/previous/www_2011/media/Papers/HPG2011_Papers_Wyman.pdf</a:t>
            </a:r>
          </a:p>
        </p:txBody>
      </p:sp>
    </p:spTree>
    <p:extLst>
      <p:ext uri="{BB962C8B-B14F-4D97-AF65-F5344CB8AC3E}">
        <p14:creationId xmlns:p14="http://schemas.microsoft.com/office/powerpoint/2010/main" val="387870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9786878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ja-JP" sz="2000" b="1" dirty="0"/>
              <a:t>Sample VPLs</a:t>
            </a:r>
          </a:p>
          <a:p>
            <a:pPr marL="0" indent="0">
              <a:buNone/>
            </a:pPr>
            <a:r>
              <a:rPr lang="en-US" altLang="ja-JP" sz="2000" dirty="0"/>
              <a:t>Halton sequence </a:t>
            </a:r>
            <a:r>
              <a:rPr lang="ja-JP" altLang="en-US" sz="2000" dirty="0"/>
              <a:t>による乱数で面光源から</a:t>
            </a:r>
            <a:r>
              <a:rPr lang="en-US" altLang="ja-JP" sz="2000" dirty="0"/>
              <a:t>VPL</a:t>
            </a:r>
            <a:r>
              <a:rPr lang="ja-JP" altLang="en-US" sz="2000" dirty="0"/>
              <a:t>をサンプリング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b="1" dirty="0"/>
              <a:t>2.</a:t>
            </a:r>
            <a:r>
              <a:rPr lang="ja-JP" altLang="en-US" sz="2000" b="1" dirty="0"/>
              <a:t> </a:t>
            </a:r>
            <a:r>
              <a:rPr lang="en-US" altLang="ja-JP" sz="2000" b="1" dirty="0"/>
              <a:t>Render Imperfect Shadow Maps(ISMs)[</a:t>
            </a:r>
            <a:r>
              <a:rPr lang="en-US" altLang="ja-JP" sz="2000" b="1" dirty="0" err="1"/>
              <a:t>Ritschel</a:t>
            </a:r>
            <a:r>
              <a:rPr lang="en-US" altLang="ja-JP" sz="2000" b="1" dirty="0"/>
              <a:t> et al. 2008]</a:t>
            </a:r>
          </a:p>
          <a:p>
            <a:pPr marL="0" indent="0">
              <a:buNone/>
            </a:pPr>
            <a:r>
              <a:rPr lang="en-US" altLang="ja-JP" sz="2000" dirty="0"/>
              <a:t>VPL</a:t>
            </a:r>
            <a:r>
              <a:rPr lang="ja-JP" altLang="en-US" sz="2000" dirty="0"/>
              <a:t>を視点として、空間にランダムにとった点群ベースで</a:t>
            </a:r>
            <a:r>
              <a:rPr lang="en-US" altLang="ja-JP" sz="2000" dirty="0"/>
              <a:t>shadow map</a:t>
            </a:r>
            <a:r>
              <a:rPr lang="ja-JP" altLang="en-US" sz="2000" dirty="0"/>
              <a:t>を生成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b="1" dirty="0"/>
              <a:t>3. Resample ISMs</a:t>
            </a:r>
          </a:p>
          <a:p>
            <a:pPr marL="0" indent="0">
              <a:buNone/>
            </a:pPr>
            <a:r>
              <a:rPr lang="en-US" altLang="ja-JP" sz="2000" dirty="0"/>
              <a:t>VPL</a:t>
            </a:r>
            <a:r>
              <a:rPr lang="ja-JP" altLang="en-US" sz="2000" dirty="0"/>
              <a:t>ごとに</a:t>
            </a:r>
            <a:r>
              <a:rPr lang="en-US" altLang="ja-JP" sz="2000" dirty="0"/>
              <a:t>ISM</a:t>
            </a:r>
            <a:r>
              <a:rPr lang="ja-JP" altLang="en-US" sz="2000" dirty="0"/>
              <a:t>をエピポーラ空間の</a:t>
            </a:r>
            <a:r>
              <a:rPr lang="en-US" altLang="ja-JP" sz="2000" dirty="0"/>
              <a:t>voxel grid</a:t>
            </a:r>
            <a:r>
              <a:rPr lang="ja-JP" altLang="en-US" sz="2000" dirty="0"/>
              <a:t>に</a:t>
            </a:r>
            <a:r>
              <a:rPr lang="en-US" altLang="ja-JP" sz="2000" dirty="0"/>
              <a:t>rectify</a:t>
            </a:r>
          </a:p>
          <a:p>
            <a:pPr marL="0" indent="0">
              <a:buNone/>
            </a:pPr>
            <a:r>
              <a:rPr lang="en-US" altLang="ja-JP" sz="2000" b="1" dirty="0"/>
              <a:t>4. Parallel Scan to Create VSVs</a:t>
            </a:r>
          </a:p>
          <a:p>
            <a:pPr marL="0" indent="0">
              <a:buNone/>
            </a:pPr>
            <a:r>
              <a:rPr lang="en-US" altLang="ja-JP" sz="2000" dirty="0"/>
              <a:t>VPL</a:t>
            </a:r>
            <a:r>
              <a:rPr lang="ja-JP" altLang="en-US" sz="2000" dirty="0"/>
              <a:t>ごとに、エピポーラ空間で光の拡散方向に影の論理和を取り</a:t>
            </a:r>
            <a:r>
              <a:rPr lang="en-US" altLang="ja-JP" sz="2000" dirty="0"/>
              <a:t>VSVs</a:t>
            </a:r>
            <a:r>
              <a:rPr lang="ja-JP" altLang="en-US" sz="2000" dirty="0"/>
              <a:t>を生成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b="1" dirty="0"/>
              <a:t>5. Accumulating Scattering from All VPLs</a:t>
            </a:r>
          </a:p>
          <a:p>
            <a:pPr marL="0" indent="0">
              <a:buNone/>
            </a:pPr>
            <a:endParaRPr lang="en-US" altLang="ja-JP" sz="2000" b="1" dirty="0"/>
          </a:p>
          <a:p>
            <a:pPr marL="457200" indent="-457200">
              <a:buAutoNum type="arabicPeriod"/>
            </a:pPr>
            <a:endParaRPr lang="en-US" altLang="ja-JP" sz="2000" b="1" dirty="0"/>
          </a:p>
          <a:p>
            <a:pPr marL="457200" indent="-457200">
              <a:buAutoNum type="arabicPeriod"/>
            </a:pPr>
            <a:endParaRPr lang="en-US" altLang="ja-JP" sz="2000" b="1" dirty="0"/>
          </a:p>
          <a:p>
            <a:pPr marL="457200" indent="-457200">
              <a:buAutoNum type="arabicPeriod"/>
            </a:pPr>
            <a:endParaRPr lang="en-US" altLang="ja-JP" sz="20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91775-4376-4C4D-96C7-2F956AA7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44" y="4780693"/>
            <a:ext cx="6876764" cy="10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2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6"/>
            <a:ext cx="9786878" cy="82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 dirty="0"/>
              <a:t>ボリュームレンダリング方程式（輝度が増加しない場合）</a:t>
            </a:r>
            <a:endParaRPr lang="en-US" altLang="ja-JP" sz="2000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5815D3E-0176-47B6-8279-E3672EE6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7" y="1423274"/>
            <a:ext cx="7219802" cy="12236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9E70975-4778-493D-8244-4339B92A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45" y="4963135"/>
            <a:ext cx="6876764" cy="1087459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A66485-6211-4BCC-BD43-CC765377936D}"/>
              </a:ext>
            </a:extLst>
          </p:cNvPr>
          <p:cNvSpPr/>
          <p:nvPr/>
        </p:nvSpPr>
        <p:spPr>
          <a:xfrm>
            <a:off x="845626" y="4594838"/>
            <a:ext cx="577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- visibility</a:t>
            </a:r>
            <a:r>
              <a:rPr lang="ja-JP" altLang="en-US" b="1" dirty="0"/>
              <a:t>重みを考慮しつつ</a:t>
            </a:r>
            <a:r>
              <a:rPr lang="en-US" altLang="ja-JP" b="1" dirty="0"/>
              <a:t>VPL</a:t>
            </a:r>
            <a:r>
              <a:rPr lang="ja-JP" altLang="en-US" b="1" dirty="0"/>
              <a:t>ごとに計算して足す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E2D1C78-F1CD-40C7-AD5C-A7F373C9F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252" y="1738497"/>
            <a:ext cx="2736853" cy="593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9FD66CB-F6D2-49DF-8102-F8A7ED3DE05F}"/>
                  </a:ext>
                </a:extLst>
              </p:cNvPr>
              <p:cNvSpPr/>
              <p:nvPr/>
            </p:nvSpPr>
            <p:spPr>
              <a:xfrm>
                <a:off x="911424" y="2952378"/>
                <a:ext cx="549772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散乱係数</m:t>
                    </m:r>
                    <m:r>
                      <m:rPr>
                        <m:nor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消散係数</m:t>
                    </m:r>
                    <m:r>
                      <m:rPr>
                        <m:nor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m:rPr>
                        <m:nor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ja-JP" altLang="en-US" i="1" dirty="0"/>
                      <m:t>消散係</m:t>
                    </m:r>
                  </m:oMath>
                </a14:m>
                <a:r>
                  <a:rPr i="1" dirty="0"/>
                  <a:t>数</a:t>
                </a: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9FD66CB-F6D2-49DF-8102-F8A7ED3DE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952378"/>
                <a:ext cx="5497723" cy="403124"/>
              </a:xfrm>
              <a:prstGeom prst="rect">
                <a:avLst/>
              </a:prstGeom>
              <a:blipFill>
                <a:blip r:embed="rId5"/>
                <a:stretch>
                  <a:fillRect r="-11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7AA16-6AE6-4DC4-A3FA-6BA7B4AEE629}"/>
                  </a:ext>
                </a:extLst>
              </p:cNvPr>
              <p:cNvSpPr txBox="1"/>
              <p:nvPr/>
            </p:nvSpPr>
            <p:spPr>
              <a:xfrm>
                <a:off x="979280" y="3499282"/>
                <a:ext cx="4740529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注目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している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位置と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方向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入射方向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7AA16-6AE6-4DC4-A3FA-6BA7B4AE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80" y="3499282"/>
                <a:ext cx="4740529" cy="310791"/>
              </a:xfrm>
              <a:prstGeom prst="rect">
                <a:avLst/>
              </a:prstGeom>
              <a:blipFill>
                <a:blip r:embed="rId6"/>
                <a:stretch>
                  <a:fillRect t="-7843" r="-1158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1B47136-CAA1-46AE-91CD-FA56DBD148E5}"/>
                  </a:ext>
                </a:extLst>
              </p:cNvPr>
              <p:cNvSpPr/>
              <p:nvPr/>
            </p:nvSpPr>
            <p:spPr>
              <a:xfrm>
                <a:off x="971833" y="6184342"/>
                <a:ext cx="2026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𝐥𝐢𝐠𝐡𝐭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𝐯𝐢𝐬𝐢𝐛𝐢𝐥𝐢𝐭𝐲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1B47136-CAA1-46AE-91CD-FA56DBD14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33" y="6184342"/>
                <a:ext cx="2026517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F60BFC-C680-470D-BC9E-A905FBDD3649}"/>
              </a:ext>
            </a:extLst>
          </p:cNvPr>
          <p:cNvSpPr/>
          <p:nvPr/>
        </p:nvSpPr>
        <p:spPr>
          <a:xfrm>
            <a:off x="3395700" y="6213093"/>
            <a:ext cx="7066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/>
              <a:t>二つ目の積分は</a:t>
            </a:r>
            <a:r>
              <a:rPr lang="en-US" altLang="ja-JP" sz="1600" b="1" dirty="0"/>
              <a:t> analytic </a:t>
            </a:r>
            <a:r>
              <a:rPr lang="en-US" altLang="ja-JP" sz="1600" b="1" dirty="0" err="1"/>
              <a:t>airlight</a:t>
            </a:r>
            <a:r>
              <a:rPr lang="en-US" altLang="ja-JP" sz="1600" b="1" dirty="0"/>
              <a:t> solution</a:t>
            </a:r>
            <a:r>
              <a:rPr lang="ja-JP" altLang="en-US" sz="1600" dirty="0"/>
              <a:t>で（</a:t>
            </a:r>
            <a:r>
              <a:rPr lang="en-US" altLang="ja-JP" sz="1600" dirty="0"/>
              <a:t>Sun et al. [2005]</a:t>
            </a:r>
            <a:r>
              <a:rPr lang="ja-JP" altLang="en-US" sz="1600" dirty="0"/>
              <a:t>など）</a:t>
            </a:r>
          </a:p>
        </p:txBody>
      </p:sp>
    </p:spTree>
    <p:extLst>
      <p:ext uri="{BB962C8B-B14F-4D97-AF65-F5344CB8AC3E}">
        <p14:creationId xmlns:p14="http://schemas.microsoft.com/office/powerpoint/2010/main" val="46484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B7602F3-27C4-494E-B7CE-658D72A7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87" y="2096852"/>
            <a:ext cx="8862825" cy="333568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8B95C9-4BE7-4384-9B16-F8E42471DF40}"/>
              </a:ext>
            </a:extLst>
          </p:cNvPr>
          <p:cNvSpPr/>
          <p:nvPr/>
        </p:nvSpPr>
        <p:spPr>
          <a:xfrm>
            <a:off x="2495600" y="6595469"/>
            <a:ext cx="78488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Imperfect </a:t>
            </a:r>
            <a:r>
              <a:rPr lang="en-US" altLang="ja-JP" sz="1050" dirty="0" err="1"/>
              <a:t>voxelized</a:t>
            </a:r>
            <a:r>
              <a:rPr lang="en-US" altLang="ja-JP" sz="1050" dirty="0"/>
              <a:t> shadow volumes (SIGGRAPH 2013 Talks), </a:t>
            </a:r>
            <a:r>
              <a:rPr lang="ja-JP" altLang="en-US" sz="1050" dirty="0"/>
              <a:t>https://www.youtube.com/watch?v=YYhf5NjzP9k</a:t>
            </a:r>
          </a:p>
        </p:txBody>
      </p:sp>
    </p:spTree>
    <p:extLst>
      <p:ext uri="{BB962C8B-B14F-4D97-AF65-F5344CB8AC3E}">
        <p14:creationId xmlns:p14="http://schemas.microsoft.com/office/powerpoint/2010/main" val="2246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DD3F7B-F2AF-4B52-B26F-8EA1FDBC4AEB}"/>
              </a:ext>
            </a:extLst>
          </p:cNvPr>
          <p:cNvSpPr/>
          <p:nvPr/>
        </p:nvSpPr>
        <p:spPr>
          <a:xfrm>
            <a:off x="335360" y="1142608"/>
            <a:ext cx="2423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Segmented 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3C76C3E-66BC-466E-91C6-40E893E9056A}"/>
                  </a:ext>
                </a:extLst>
              </p:cNvPr>
              <p:cNvSpPr/>
              <p:nvPr/>
            </p:nvSpPr>
            <p:spPr>
              <a:xfrm>
                <a:off x="191344" y="1638727"/>
                <a:ext cx="50444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 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1,2,3,4,5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𝑓𝑙𝑎𝑔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1,0,0,1,0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→[1,3,6,4,9]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3C76C3E-66BC-466E-91C6-40E893E90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638727"/>
                <a:ext cx="50444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537D7992-7BF8-46D8-B240-0D67C088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2710835"/>
            <a:ext cx="10925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</a:t>
            </a:r>
            <a:r>
              <a:rPr lang="en-US" altLang="ja-JP" sz="1800" b="1" dirty="0" err="1">
                <a:latin typeface="+mn-ea"/>
              </a:rPr>
              <a:t>Voxelized</a:t>
            </a:r>
            <a:r>
              <a:rPr lang="en-US" altLang="ja-JP" sz="1800" b="1" dirty="0">
                <a:latin typeface="+mn-ea"/>
              </a:rPr>
              <a:t> Shadow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DD3F7B-F2AF-4B52-B26F-8EA1FDBC4AEB}"/>
              </a:ext>
            </a:extLst>
          </p:cNvPr>
          <p:cNvSpPr/>
          <p:nvPr/>
        </p:nvSpPr>
        <p:spPr>
          <a:xfrm>
            <a:off x="335360" y="1142608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Shadow Banding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40351B-50F9-4376-A810-2FD4B10C45DA}"/>
              </a:ext>
            </a:extLst>
          </p:cNvPr>
          <p:cNvSpPr/>
          <p:nvPr/>
        </p:nvSpPr>
        <p:spPr>
          <a:xfrm>
            <a:off x="1955540" y="6525344"/>
            <a:ext cx="89289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/>
              <a:t>https://answers.unrealengine.com/questions/858290/dynamic-indoor-lighting-shadow-banding-artifacts.html?sort=oldest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F6CF874-A5B2-4755-88C2-2D0D95A0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19262"/>
            <a:ext cx="6153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56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25763</TotalTime>
  <Words>451</Words>
  <Application>Microsoft Office PowerPoint</Application>
  <PresentationFormat>ワイド画面</PresentationFormat>
  <Paragraphs>88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メイリオ</vt:lpstr>
      <vt:lpstr>Arial</vt:lpstr>
      <vt:lpstr>Calibri</vt:lpstr>
      <vt:lpstr>Cambria Math</vt:lpstr>
      <vt:lpstr>PowerPoint Design</vt:lpstr>
      <vt:lpstr>Imperfect Voxelized Shadow Volumes  Wyman, C., &amp; Dai, Z. (2013). HPG.</vt:lpstr>
      <vt:lpstr>Imperfect Voxelized Shadow Volumes</vt:lpstr>
      <vt:lpstr>Imperfect Voxelized Shadow Volumes</vt:lpstr>
      <vt:lpstr>Imperfect Voxelized Shadow Volumes</vt:lpstr>
      <vt:lpstr>Imperfect Voxelized Shadow Volumes</vt:lpstr>
      <vt:lpstr>Imperfect Voxelized Shadow Volumes</vt:lpstr>
      <vt:lpstr>Imperfect Voxelized Shadow Volumes</vt:lpstr>
      <vt:lpstr>Imperfect Voxelized Shadow Volumes</vt:lpstr>
      <vt:lpstr>Imperfect Voxelized Shadow Volumes</vt:lpstr>
      <vt:lpstr>Imperfect Voxelized Shadow Volumes</vt:lpstr>
      <vt:lpstr>Imperfect Voxelized Shadow Volumes</vt:lpstr>
      <vt:lpstr>Imperfect Voxelized Shadow Volumes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Imperfect Voxelized Shadow Volumes  Wyman and Chris Dai, Zeng, 20XX, Source</dc:title>
  <cp:lastModifiedBy>G 2</cp:lastModifiedBy>
  <cp:revision>8</cp:revision>
  <dcterms:created xsi:type="dcterms:W3CDTF">2013-06-19T15:30:58Z</dcterms:created>
  <dcterms:modified xsi:type="dcterms:W3CDTF">2019-03-19T12:18:30Z</dcterms:modified>
</cp:coreProperties>
</file>