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7"/>
  </p:notesMasterIdLst>
  <p:handoutMasterIdLst>
    <p:handoutMasterId r:id="rId8"/>
  </p:handoutMasterIdLst>
  <p:sldIdLst>
    <p:sldId id="717" r:id="rId2"/>
    <p:sldId id="706" r:id="rId3"/>
    <p:sldId id="707" r:id="rId4"/>
    <p:sldId id="718" r:id="rId5"/>
    <p:sldId id="70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30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40" userDrawn="1">
          <p15:clr>
            <a:srgbClr val="A4A3A4"/>
          </p15:clr>
        </p15:guide>
        <p15:guide id="10" pos="5040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2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A"/>
    <a:srgbClr val="E4007F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2985F-61D3-4F0E-8587-FEEB01D31A41}" v="16301" dt="2019-03-19T01:13:46.089"/>
    <p1510:client id="{100E32FE-8177-45EE-85F8-2758506E75C0}" v="5" dt="2019-03-19T04:25:46.042"/>
    <p1510:client id="{26134B75-232A-4FE3-911C-B23C890DD038}" v="26" dt="2019-03-19T04:45:35.5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 varScale="1">
        <p:scale>
          <a:sx n="161" d="100"/>
          <a:sy n="161" d="100"/>
        </p:scale>
        <p:origin x="124" y="76"/>
      </p:cViewPr>
      <p:guideLst>
        <p:guide orient="horz" pos="2160"/>
        <p:guide orient="horz" pos="1185"/>
        <p:guide orient="horz" pos="3135"/>
        <p:guide orient="horz" pos="3906"/>
        <p:guide orient="horz" pos="414"/>
        <p:guide pos="630"/>
        <p:guide pos="7050"/>
        <p:guide pos="3840"/>
        <p:guide pos="2640"/>
        <p:guide pos="5040"/>
        <p:guide pos="4063"/>
        <p:guide pos="3617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591857"/>
            <a:ext cx="10635028" cy="1638292"/>
          </a:xfrm>
        </p:spPr>
        <p:txBody>
          <a:bodyPr/>
          <a:lstStyle/>
          <a:p>
            <a:r>
              <a:rPr lang="en-US" altLang="ja-JP" dirty="0"/>
              <a:t>Real Time Volumetric Shadows using Polygonal Light Volumes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/>
              <a:t>Billeter</a:t>
            </a:r>
            <a:r>
              <a:rPr lang="en-US" altLang="ja-JP" dirty="0"/>
              <a:t>, M., et al., (2010). HPG.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Real Time Volumetric Shadows using Polygonal Light Volumes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</a:p>
          <a:p>
            <a:pPr>
              <a:buFontTx/>
              <a:buChar char="-"/>
            </a:pPr>
            <a:r>
              <a:rPr lang="en-US" altLang="ja-JP" sz="2000" dirty="0"/>
              <a:t>Volumetric Shadows</a:t>
            </a:r>
          </a:p>
          <a:p>
            <a:pPr>
              <a:buFontTx/>
              <a:buChar char="-"/>
            </a:pPr>
            <a:r>
              <a:rPr lang="en-US" altLang="ja-JP" sz="2000" dirty="0"/>
              <a:t>Shadow map</a:t>
            </a:r>
            <a:r>
              <a:rPr lang="ja-JP" altLang="en-US" sz="2000" dirty="0"/>
              <a:t>を用いて光の当たる領域を囲うポリゴンメッシュを生成</a:t>
            </a:r>
          </a:p>
          <a:p>
            <a:endParaRPr lang="en-US" altLang="ja-JP" sz="2000" b="1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r>
              <a:rPr lang="en-US" altLang="ja-JP" sz="2000" dirty="0"/>
              <a:t>Ray-marching</a:t>
            </a:r>
            <a:r>
              <a:rPr lang="ja-JP" altLang="en-US" sz="2000" dirty="0"/>
              <a:t>を使用しない</a:t>
            </a:r>
            <a:r>
              <a:rPr lang="en-US" altLang="ja-JP" sz="2000" dirty="0" err="1"/>
              <a:t>airlight</a:t>
            </a:r>
            <a:r>
              <a:rPr lang="ja-JP" altLang="en-US" sz="2000" dirty="0"/>
              <a:t>計算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光領域を囲うメッシュの適応的テッセレーションによる高速化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  <a:p>
            <a:pPr>
              <a:buFontTx/>
              <a:buChar char="-"/>
            </a:pPr>
            <a:r>
              <a:rPr kumimoji="1" lang="en-US" altLang="ja-JP" sz="2000" dirty="0"/>
              <a:t>Ray-marching method</a:t>
            </a:r>
          </a:p>
          <a:p>
            <a:pPr marL="0" indent="0">
              <a:buNone/>
            </a:pPr>
            <a:r>
              <a:rPr lang="ja-JP" altLang="en-US" sz="2000" dirty="0"/>
              <a:t>インタラクティブではない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-</a:t>
            </a:r>
            <a:r>
              <a:rPr lang="ja-JP" altLang="en-US" sz="2000" dirty="0"/>
              <a:t> </a:t>
            </a:r>
            <a:r>
              <a:rPr lang="en-US" altLang="ja-JP" sz="2000" dirty="0"/>
              <a:t>Mitchell 2007</a:t>
            </a:r>
          </a:p>
          <a:p>
            <a:pPr marL="0" indent="0">
              <a:buNone/>
            </a:pPr>
            <a:r>
              <a:rPr lang="ja-JP" altLang="en-US" sz="2000" dirty="0"/>
              <a:t>画面外の光源を考慮できない</a:t>
            </a:r>
            <a:endParaRPr kumimoji="1" lang="en-US" altLang="ja-JP" sz="2000" dirty="0"/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173416" y="1050917"/>
            <a:ext cx="5575212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アプローチ</a:t>
            </a:r>
          </a:p>
          <a:p>
            <a:pPr>
              <a:buFontTx/>
              <a:buChar char="-"/>
            </a:pPr>
            <a:r>
              <a:rPr lang="en-US" altLang="ja-JP" sz="2000" dirty="0"/>
              <a:t>Eye-ray</a:t>
            </a:r>
            <a:r>
              <a:rPr lang="ja-JP" altLang="en-US" sz="2000" dirty="0"/>
              <a:t>上で寄与するのは</a:t>
            </a:r>
            <a:r>
              <a:rPr lang="en-US" altLang="ja-JP" sz="2000" dirty="0"/>
              <a:t>lit region</a:t>
            </a:r>
            <a:r>
              <a:rPr lang="ja-JP" altLang="en-US" sz="2000" dirty="0"/>
              <a:t>のみ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Shadow map</a:t>
            </a:r>
            <a:r>
              <a:rPr lang="ja-JP" altLang="en-US" sz="2000" dirty="0"/>
              <a:t>の</a:t>
            </a:r>
            <a:r>
              <a:rPr lang="en-US" altLang="ja-JP" sz="2000" dirty="0"/>
              <a:t>depth</a:t>
            </a:r>
            <a:r>
              <a:rPr lang="ja-JP" altLang="en-US" sz="2000" dirty="0"/>
              <a:t>に対応する位置に長方形メッシュの頂点</a:t>
            </a: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000" b="1" dirty="0"/>
              <a:t>結果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Ray-marching</a:t>
            </a:r>
            <a:r>
              <a:rPr lang="ja-JP" altLang="en-US" sz="2000" dirty="0"/>
              <a:t>よりインタラクティブ</a:t>
            </a:r>
            <a:endParaRPr lang="en-US" altLang="ja-JP" sz="2000" dirty="0"/>
          </a:p>
          <a:p>
            <a:pPr lvl="1">
              <a:buFontTx/>
              <a:buChar char="-"/>
            </a:pPr>
            <a:r>
              <a:rPr lang="en-US" altLang="ja-JP" sz="1600" dirty="0"/>
              <a:t>RM:  150 samples,25FPS</a:t>
            </a:r>
          </a:p>
          <a:p>
            <a:pPr lvl="1">
              <a:buFontTx/>
              <a:buChar char="-"/>
            </a:pPr>
            <a:r>
              <a:rPr lang="en-US" altLang="ja-JP" sz="1600" dirty="0"/>
              <a:t>Ours:  Shadow map 512x512, 96FPS</a:t>
            </a:r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000" b="1" dirty="0"/>
              <a:t>制限と今後の課題</a:t>
            </a:r>
          </a:p>
          <a:p>
            <a:pPr>
              <a:buFontTx/>
              <a:buChar char="-"/>
            </a:pPr>
            <a:r>
              <a:rPr kumimoji="1" lang="ja-JP" altLang="en-US" sz="2000" dirty="0"/>
              <a:t>品質は</a:t>
            </a:r>
            <a:r>
              <a:rPr kumimoji="1" lang="en-US" altLang="ja-JP" sz="2000" dirty="0"/>
              <a:t>shadow map</a:t>
            </a:r>
            <a:r>
              <a:rPr kumimoji="1" lang="ja-JP" altLang="en-US" sz="2000" dirty="0"/>
              <a:t>の解像度依存</a:t>
            </a:r>
            <a:endParaRPr kumimoji="1" lang="en-US" altLang="ja-JP" sz="2000" dirty="0"/>
          </a:p>
          <a:p>
            <a:pPr>
              <a:buFontTx/>
              <a:buChar char="-"/>
            </a:pPr>
            <a:r>
              <a:rPr kumimoji="1" lang="ja-JP" altLang="en-US" sz="2000" dirty="0"/>
              <a:t>そこまでリアルタイムではない</a:t>
            </a:r>
            <a:endParaRPr kumimoji="1" lang="en-US" altLang="ja-JP" sz="2000" dirty="0"/>
          </a:p>
          <a:p>
            <a:pPr lvl="1">
              <a:buFontTx/>
              <a:buChar char="-"/>
            </a:pPr>
            <a:r>
              <a:rPr kumimoji="1" lang="en-US" altLang="ja-JP" sz="1600" dirty="0"/>
              <a:t>Shadow map 1024x1024</a:t>
            </a:r>
          </a:p>
          <a:p>
            <a:pPr lvl="1">
              <a:buFontTx/>
              <a:buChar char="-"/>
            </a:pPr>
            <a:r>
              <a:rPr kumimoji="1" lang="ja-JP" altLang="en-US" sz="1600" dirty="0"/>
              <a:t>画像解像度 </a:t>
            </a:r>
            <a:r>
              <a:rPr lang="en-US" altLang="ja-JP" sz="1600" dirty="0"/>
              <a:t>1024x1024 </a:t>
            </a:r>
            <a:r>
              <a:rPr kumimoji="1" lang="ja-JP" altLang="en-US" sz="1600" dirty="0"/>
              <a:t>　で </a:t>
            </a:r>
            <a:r>
              <a:rPr kumimoji="1" lang="en-US" altLang="ja-JP" sz="1600" dirty="0"/>
              <a:t>~40FPS</a:t>
            </a:r>
          </a:p>
          <a:p>
            <a:pPr>
              <a:buFontTx/>
              <a:buChar char="-"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274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55184DE-9612-4B90-9CF1-88F386C6B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28" y="961862"/>
            <a:ext cx="7506834" cy="4365121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Real Time Volumetric Shadows using Polygonal Light Volumes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8907" y="7173416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CD21AC7-DCB2-4D85-8626-15F99AD55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5554047"/>
            <a:ext cx="6057900" cy="10382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2EA4115-994A-4C37-8034-4DC99B904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434" y="5592915"/>
            <a:ext cx="41719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8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Real Time Volumetric Shadows using Polygonal Light Volumes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8907" y="7173416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A341A09-506B-4DE9-92A7-A5F13A6C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559277"/>
            <a:ext cx="7373454" cy="480708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375D7D8-8D0B-4AB5-8C34-21E4791D61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37"/>
          <a:stretch/>
        </p:blipFill>
        <p:spPr>
          <a:xfrm>
            <a:off x="2819636" y="5849747"/>
            <a:ext cx="6486525" cy="8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2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Real Time Volumetric Shadows using Polygonal Light Volumes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8907" y="7173416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3177486-530D-47EB-A859-DB1AC971E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875144"/>
            <a:ext cx="11254665" cy="276218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95FE82B-1E0D-4766-AA29-29CB2CC9C5DB}"/>
              </a:ext>
            </a:extLst>
          </p:cNvPr>
          <p:cNvSpPr/>
          <p:nvPr/>
        </p:nvSpPr>
        <p:spPr>
          <a:xfrm>
            <a:off x="623392" y="1736812"/>
            <a:ext cx="9692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/>
              <a:t>Creation</a:t>
            </a:r>
            <a:r>
              <a:rPr lang="ja-JP" altLang="en-US" sz="2800" b="1" dirty="0"/>
              <a:t> </a:t>
            </a:r>
            <a:r>
              <a:rPr lang="en-US" altLang="ja-JP" sz="2800" b="1" dirty="0"/>
              <a:t>of</a:t>
            </a:r>
            <a:r>
              <a:rPr lang="ja-JP" altLang="en-US" sz="2800" b="1" dirty="0"/>
              <a:t> </a:t>
            </a:r>
            <a:r>
              <a:rPr lang="en-US" altLang="ja-JP" sz="2800" b="1" dirty="0"/>
              <a:t>the</a:t>
            </a:r>
            <a:r>
              <a:rPr lang="ja-JP" altLang="en-US" sz="2800" b="1" dirty="0"/>
              <a:t> </a:t>
            </a:r>
            <a:r>
              <a:rPr lang="en-US" altLang="ja-JP" sz="2800" b="1" dirty="0"/>
              <a:t>polygonal</a:t>
            </a:r>
            <a:r>
              <a:rPr lang="ja-JP" altLang="en-US" sz="2800" b="1" dirty="0"/>
              <a:t> </a:t>
            </a:r>
            <a:r>
              <a:rPr lang="en-US" altLang="ja-JP" sz="2800" b="1" dirty="0"/>
              <a:t>mesh</a:t>
            </a:r>
            <a:r>
              <a:rPr lang="ja-JP" altLang="en-US" sz="2800" b="1" dirty="0"/>
              <a:t> </a:t>
            </a:r>
            <a:r>
              <a:rPr lang="en-US" altLang="ja-JP" sz="2800" b="1" dirty="0"/>
              <a:t>from</a:t>
            </a:r>
            <a:r>
              <a:rPr lang="ja-JP" altLang="en-US" sz="2800" b="1" dirty="0"/>
              <a:t> </a:t>
            </a:r>
            <a:r>
              <a:rPr lang="en-US" altLang="ja-JP" sz="2800" b="1" dirty="0"/>
              <a:t>shadow map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E6BC7D5-C053-40D6-8787-0008704177E8}"/>
              </a:ext>
            </a:extLst>
          </p:cNvPr>
          <p:cNvSpPr/>
          <p:nvPr/>
        </p:nvSpPr>
        <p:spPr>
          <a:xfrm>
            <a:off x="6564052" y="5745469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rectangular mesh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F13F692-7766-4EE0-BE8B-63C7AC7E6183}"/>
              </a:ext>
            </a:extLst>
          </p:cNvPr>
          <p:cNvSpPr/>
          <p:nvPr/>
        </p:nvSpPr>
        <p:spPr>
          <a:xfrm>
            <a:off x="1379476" y="5745469"/>
            <a:ext cx="1739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shadow map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260137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  <a:ex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25766</TotalTime>
  <Words>179</Words>
  <Application>Microsoft Office PowerPoint</Application>
  <PresentationFormat>ワイド画面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メイリオ</vt:lpstr>
      <vt:lpstr>Arial</vt:lpstr>
      <vt:lpstr>Calibri</vt:lpstr>
      <vt:lpstr>PowerPoint Design</vt:lpstr>
      <vt:lpstr>Real Time Volumetric Shadows using Polygonal Light Volumes  Billeter, M., et al., (2010). HPG.</vt:lpstr>
      <vt:lpstr>Real Time Volumetric Shadows using Polygonal Light Volumes</vt:lpstr>
      <vt:lpstr>Real Time Volumetric Shadows using Polygonal Light Volumes</vt:lpstr>
      <vt:lpstr>Real Time Volumetric Shadows using Polygonal Light Volumes</vt:lpstr>
      <vt:lpstr>Real Time Volumetric Shadows using Polygonal Light Volumes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Imperfect Voxelized Shadow Volumes  Wyman and Chris Dai, Zeng, 20XX, Source</dc:title>
  <cp:lastModifiedBy>G 2</cp:lastModifiedBy>
  <cp:revision>15</cp:revision>
  <dcterms:created xsi:type="dcterms:W3CDTF">2013-06-19T15:30:58Z</dcterms:created>
  <dcterms:modified xsi:type="dcterms:W3CDTF">2019-03-19T12:25:11Z</dcterms:modified>
</cp:coreProperties>
</file>