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2" r:id="rId4"/>
    <p:sldMasterId id="2147483687" r:id="rId5"/>
  </p:sldMasterIdLst>
  <p:notesMasterIdLst>
    <p:notesMasterId r:id="rId58"/>
  </p:notesMasterIdLst>
  <p:handoutMasterIdLst>
    <p:handoutMasterId r:id="rId59"/>
  </p:handoutMasterIdLst>
  <p:sldIdLst>
    <p:sldId id="314" r:id="rId6"/>
    <p:sldId id="321" r:id="rId7"/>
    <p:sldId id="412" r:id="rId8"/>
    <p:sldId id="388" r:id="rId9"/>
    <p:sldId id="389" r:id="rId10"/>
    <p:sldId id="390" r:id="rId11"/>
    <p:sldId id="391" r:id="rId12"/>
    <p:sldId id="392" r:id="rId13"/>
    <p:sldId id="393" r:id="rId14"/>
    <p:sldId id="394" r:id="rId15"/>
    <p:sldId id="342" r:id="rId16"/>
    <p:sldId id="413" r:id="rId17"/>
    <p:sldId id="414" r:id="rId18"/>
    <p:sldId id="422" r:id="rId19"/>
    <p:sldId id="423" r:id="rId20"/>
    <p:sldId id="424" r:id="rId21"/>
    <p:sldId id="425" r:id="rId22"/>
    <p:sldId id="426" r:id="rId23"/>
    <p:sldId id="427" r:id="rId24"/>
    <p:sldId id="380" r:id="rId25"/>
    <p:sldId id="355" r:id="rId26"/>
    <p:sldId id="354" r:id="rId27"/>
    <p:sldId id="357" r:id="rId28"/>
    <p:sldId id="382" r:id="rId29"/>
    <p:sldId id="384" r:id="rId30"/>
    <p:sldId id="385" r:id="rId31"/>
    <p:sldId id="386" r:id="rId32"/>
    <p:sldId id="362" r:id="rId33"/>
    <p:sldId id="396" r:id="rId34"/>
    <p:sldId id="397" r:id="rId35"/>
    <p:sldId id="347" r:id="rId36"/>
    <p:sldId id="348" r:id="rId37"/>
    <p:sldId id="365" r:id="rId38"/>
    <p:sldId id="349" r:id="rId39"/>
    <p:sldId id="350" r:id="rId40"/>
    <p:sldId id="368" r:id="rId41"/>
    <p:sldId id="367" r:id="rId42"/>
    <p:sldId id="369" r:id="rId43"/>
    <p:sldId id="371" r:id="rId44"/>
    <p:sldId id="370" r:id="rId45"/>
    <p:sldId id="351" r:id="rId46"/>
    <p:sldId id="352" r:id="rId47"/>
    <p:sldId id="400" r:id="rId48"/>
    <p:sldId id="401" r:id="rId49"/>
    <p:sldId id="421" r:id="rId50"/>
    <p:sldId id="408" r:id="rId51"/>
    <p:sldId id="410" r:id="rId52"/>
    <p:sldId id="409" r:id="rId53"/>
    <p:sldId id="411" r:id="rId54"/>
    <p:sldId id="405" r:id="rId55"/>
    <p:sldId id="340" r:id="rId56"/>
    <p:sldId id="339" r:id="rId57"/>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B8B"/>
    <a:srgbClr val="BFBFBF"/>
    <a:srgbClr val="D9D9D9"/>
    <a:srgbClr val="FFFFFF"/>
    <a:srgbClr val="000000"/>
    <a:srgbClr val="F8F8F8"/>
    <a:srgbClr val="EE0066"/>
    <a:srgbClr val="118888"/>
    <a:srgbClr val="77BB11"/>
    <a:srgbClr val="0042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832" autoAdjust="0"/>
    <p:restoredTop sz="67606" autoAdjust="0"/>
  </p:normalViewPr>
  <p:slideViewPr>
    <p:cSldViewPr>
      <p:cViewPr varScale="1">
        <p:scale>
          <a:sx n="48" d="100"/>
          <a:sy n="48" d="100"/>
        </p:scale>
        <p:origin x="-850" y="-82"/>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516" y="-12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6/10/2013</a:t>
            </a:fld>
            <a:endParaRPr lang="en-US"/>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extLst>
      <p:ext uri="{BB962C8B-B14F-4D97-AF65-F5344CB8AC3E}">
        <p14:creationId xmlns:p14="http://schemas.microsoft.com/office/powerpoint/2010/main" val="3965423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6/10/2013</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extLst>
      <p:ext uri="{BB962C8B-B14F-4D97-AF65-F5344CB8AC3E}">
        <p14:creationId xmlns:p14="http://schemas.microsoft.com/office/powerpoint/2010/main" val="2535243198"/>
      </p:ext>
    </p:extLst>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forums.augi.co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Like</a:t>
            </a:r>
            <a:r>
              <a:rPr lang="en-US" baseline="0" dirty="0" smtClean="0"/>
              <a:t> with the UI, you will still need to plan. Choose a right template. </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Materials, it will be PG_MATERIALS and </a:t>
            </a:r>
            <a:r>
              <a:rPr lang="en-US" dirty="0" err="1" smtClean="0"/>
              <a:t>ParameterType.Materials</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Materials, it will be PG_MATERIALS and </a:t>
            </a:r>
            <a:r>
              <a:rPr lang="en-US" dirty="0" err="1" smtClean="0"/>
              <a:t>ParameterType.Materials</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45</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p:txBody>
          <a:bodyPr/>
          <a:lstStyle/>
          <a:p>
            <a:fld id="{74119BEC-6420-476A-8DC2-5072788112FC}" type="slidenum">
              <a:rPr lang="en-US" smtClean="0"/>
              <a:pPr/>
              <a:t>52</a:t>
            </a:fld>
            <a:endParaRPr lang="en-US" dirty="0" smtClean="0"/>
          </a:p>
        </p:txBody>
      </p:sp>
      <p:sp>
        <p:nvSpPr>
          <p:cNvPr id="11268" name="Rectangle 3"/>
          <p:cNvSpPr>
            <a:spLocks noGrp="1" noChangeArrowheads="1"/>
          </p:cNvSpPr>
          <p:nvPr>
            <p:ph type="body" idx="1"/>
          </p:nvPr>
        </p:nvSpPr>
        <p:spPr/>
        <p:txBody>
          <a:bodyPr>
            <a:normAutofit/>
          </a:bodyPr>
          <a:lstStyle/>
          <a:p>
            <a:endParaRPr lang="en-US" dirty="0" smtClean="0"/>
          </a:p>
        </p:txBody>
      </p:sp>
      <p:sp>
        <p:nvSpPr>
          <p:cNvPr id="8" name="Slide Image Placeholder 7"/>
          <p:cNvSpPr>
            <a:spLocks noGrp="1" noRot="1" noChangeAspect="1"/>
          </p:cNvSpPr>
          <p:nvPr>
            <p:ph type="sldImg"/>
          </p:nvPr>
        </p:nvSpPr>
        <p:spPr>
          <a:xfrm>
            <a:off x="1538288" y="828675"/>
            <a:ext cx="3729037" cy="2797175"/>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Before discussing the new </a:t>
            </a:r>
            <a:r>
              <a:rPr lang="en-GB" dirty="0" err="1" smtClean="0"/>
              <a:t>Revit</a:t>
            </a:r>
            <a:r>
              <a:rPr lang="en-GB" dirty="0" smtClean="0"/>
              <a:t> family API, it is important to understand the basics of </a:t>
            </a:r>
            <a:r>
              <a:rPr lang="en-GB" dirty="0" err="1" smtClean="0"/>
              <a:t>Revit</a:t>
            </a:r>
            <a:r>
              <a:rPr lang="en-GB" dirty="0" smtClean="0"/>
              <a:t> families and their definition.</a:t>
            </a:r>
          </a:p>
          <a:p>
            <a:r>
              <a:rPr lang="en-GB" dirty="0" smtClean="0"/>
              <a:t>Families in </a:t>
            </a:r>
            <a:r>
              <a:rPr lang="en-GB" dirty="0" err="1" smtClean="0"/>
              <a:t>Revit</a:t>
            </a:r>
            <a:r>
              <a:rPr lang="en-GB" dirty="0" smtClean="0"/>
              <a:t> are</a:t>
            </a:r>
            <a:r>
              <a:rPr lang="en-GB" baseline="0" dirty="0" smtClean="0"/>
              <a:t> graphical representations of building objects and symbols.  It could be 2D or 3D geometric objects. It could be a data objects. </a:t>
            </a:r>
          </a:p>
          <a:p>
            <a:r>
              <a:rPr lang="en-GB" baseline="0" dirty="0" smtClean="0"/>
              <a:t>There are three kinds of families:</a:t>
            </a:r>
          </a:p>
          <a:p>
            <a:r>
              <a:rPr lang="en-GB" baseline="0" dirty="0" smtClean="0"/>
              <a:t>(1) System family – which is stored in the project template. Objects like, walls, roofs, floors, ceilings are in this category. </a:t>
            </a:r>
          </a:p>
          <a:p>
            <a:r>
              <a:rPr lang="en-GB" baseline="0" dirty="0" smtClean="0"/>
              <a:t>(2) Standard family – uses .</a:t>
            </a:r>
            <a:r>
              <a:rPr lang="en-GB" baseline="0" dirty="0" err="1" smtClean="0"/>
              <a:t>rfa</a:t>
            </a:r>
            <a:r>
              <a:rPr lang="en-GB" baseline="0" dirty="0" smtClean="0"/>
              <a:t> file. Windows, doors, furniture, beams are in this category. </a:t>
            </a:r>
          </a:p>
          <a:p>
            <a:r>
              <a:rPr lang="en-GB" baseline="0" dirty="0" smtClean="0"/>
              <a:t>(3) In-place families – this third category is the one stored in project and creates one of a kind of objects.  </a:t>
            </a:r>
          </a:p>
          <a:p>
            <a:r>
              <a:rPr lang="en-GB" baseline="0" dirty="0" smtClean="0"/>
              <a:t>The API in 2010 supports the second category, standard families.</a:t>
            </a:r>
            <a:endParaRPr lang="en-GB" dirty="0"/>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Regardless of whether you are using the UI or API, the</a:t>
            </a:r>
            <a:r>
              <a:rPr lang="en-US" baseline="0" dirty="0" smtClean="0"/>
              <a:t> first thing you will need to decide is which template or family file you want to begin with.  </a:t>
            </a:r>
          </a:p>
          <a:p>
            <a:r>
              <a:rPr lang="en-US" baseline="0" dirty="0" smtClean="0"/>
              <a:t>- You can create a family starting from a family template. </a:t>
            </a:r>
          </a:p>
          <a:p>
            <a:r>
              <a:rPr lang="en-US" baseline="0" dirty="0" smtClean="0"/>
              <a:t>- You can also take an existing family and start from there. </a:t>
            </a:r>
          </a:p>
          <a:p>
            <a:r>
              <a:rPr lang="en-US" dirty="0" smtClean="0"/>
              <a:t>There are plenty of templates to choose from. You will need to decide which template to start with. Typically,</a:t>
            </a:r>
            <a:r>
              <a:rPr lang="en-US" baseline="0" dirty="0" smtClean="0"/>
              <a:t> you will need to think about: </a:t>
            </a:r>
          </a:p>
          <a:p>
            <a:r>
              <a:rPr lang="en-US" dirty="0" smtClean="0"/>
              <a:t>- Is your family 2D or 3D?</a:t>
            </a:r>
            <a:r>
              <a:rPr lang="en-US" baseline="0" dirty="0" smtClean="0"/>
              <a:t>  Model or detail?  </a:t>
            </a:r>
          </a:p>
          <a:p>
            <a:r>
              <a:rPr lang="en-US" baseline="0" dirty="0" smtClean="0"/>
              <a:t>- Is it hosted or hosted, to a wall, ceiling, face based? </a:t>
            </a:r>
          </a:p>
          <a:p>
            <a:r>
              <a:rPr lang="en-US" baseline="0" dirty="0" smtClean="0"/>
              <a:t>- What about the category?  </a:t>
            </a:r>
          </a:p>
          <a:p>
            <a:r>
              <a:rPr lang="en-US" baseline="0" dirty="0" smtClean="0"/>
              <a:t>- How do you want to place it?  Anywhere on a project?  By two points? </a:t>
            </a:r>
          </a:p>
          <a:p>
            <a:r>
              <a:rPr lang="en-US" baseline="0" dirty="0" smtClean="0"/>
              <a:t>- Do you need a specialty one, such as Truss or Rebar</a:t>
            </a:r>
            <a:endParaRPr lang="en-US" dirty="0"/>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Just like products, Family also has three flavours.  Most of the functionalities</a:t>
            </a:r>
            <a:r>
              <a:rPr lang="en-GB" baseline="0" dirty="0" smtClean="0"/>
              <a:t> are same as Revit Architecture. </a:t>
            </a:r>
            <a:endParaRPr lang="en-GB" dirty="0" smtClean="0"/>
          </a:p>
          <a:p>
            <a:r>
              <a:rPr lang="en-GB" dirty="0" smtClean="0"/>
              <a:t>Revit Architecture </a:t>
            </a:r>
          </a:p>
          <a:p>
            <a:pPr marL="720000" lvl="1" indent="-392113">
              <a:spcBef>
                <a:spcPts val="600"/>
              </a:spcBef>
            </a:pPr>
            <a:r>
              <a:rPr lang="en-US" dirty="0" smtClean="0"/>
              <a:t>- Family in</a:t>
            </a:r>
            <a:r>
              <a:rPr lang="en-US" baseline="0" dirty="0" smtClean="0"/>
              <a:t> Revit Architecture supports b</a:t>
            </a:r>
            <a:r>
              <a:rPr lang="en-US" dirty="0" smtClean="0"/>
              <a:t>asic building components with simplistic interactions in the model. </a:t>
            </a:r>
          </a:p>
          <a:p>
            <a:pPr marL="720000" lvl="1" indent="-392113">
              <a:spcBef>
                <a:spcPts val="300"/>
              </a:spcBef>
            </a:pPr>
            <a:r>
              <a:rPr lang="en-US" sz="1100" dirty="0" smtClean="0">
                <a:solidFill>
                  <a:schemeClr val="bg1">
                    <a:lumMod val="65000"/>
                  </a:schemeClr>
                </a:solidFill>
              </a:rPr>
              <a:t>- Free placement objects - casework, furniture, etc. </a:t>
            </a:r>
          </a:p>
          <a:p>
            <a:pPr marL="720000" lvl="1" indent="-392113">
              <a:spcBef>
                <a:spcPts val="300"/>
              </a:spcBef>
            </a:pPr>
            <a:r>
              <a:rPr lang="en-US" sz="1100" dirty="0" smtClean="0">
                <a:solidFill>
                  <a:schemeClr val="bg1">
                    <a:lumMod val="65000"/>
                  </a:schemeClr>
                </a:solidFill>
              </a:rPr>
              <a:t>- “2 point” placement objects – beams, detail components, etc.</a:t>
            </a:r>
          </a:p>
          <a:p>
            <a:pPr marL="720000" lvl="1" indent="-392113">
              <a:spcBef>
                <a:spcPts val="300"/>
              </a:spcBef>
            </a:pPr>
            <a:r>
              <a:rPr lang="en-US" sz="1100" dirty="0" smtClean="0">
                <a:solidFill>
                  <a:schemeClr val="bg1">
                    <a:lumMod val="65000"/>
                  </a:schemeClr>
                </a:solidFill>
              </a:rPr>
              <a:t>- Hosted objects – windows, doors, columns (“level to level”), ceiling or “wall based” lighting fixtures.)</a:t>
            </a:r>
            <a:r>
              <a:rPr lang="en-US" sz="1100" baseline="0" dirty="0" smtClean="0">
                <a:solidFill>
                  <a:schemeClr val="bg1">
                    <a:lumMod val="65000"/>
                  </a:schemeClr>
                </a:solidFill>
              </a:rPr>
              <a:t> </a:t>
            </a:r>
            <a:endParaRPr lang="en-US" sz="1100" dirty="0" smtClean="0">
              <a:solidFill>
                <a:schemeClr val="bg1">
                  <a:lumMod val="65000"/>
                </a:schemeClr>
              </a:solidFill>
            </a:endParaRPr>
          </a:p>
          <a:p>
            <a:r>
              <a:rPr lang="en-GB" dirty="0" smtClean="0"/>
              <a:t>Revit Structure </a:t>
            </a:r>
          </a:p>
          <a:p>
            <a:pPr marL="720000" lvl="1" indent="-457200">
              <a:spcBef>
                <a:spcPts val="600"/>
              </a:spcBef>
            </a:pPr>
            <a:r>
              <a:rPr lang="en-US" dirty="0" smtClean="0"/>
              <a:t>- Has</a:t>
            </a:r>
            <a:r>
              <a:rPr lang="en-US" baseline="0" dirty="0" smtClean="0"/>
              <a:t> A</a:t>
            </a:r>
            <a:r>
              <a:rPr lang="en-US" dirty="0" smtClean="0"/>
              <a:t>dditional components with complex interactions with other objects. </a:t>
            </a:r>
            <a:r>
              <a:rPr lang="en-US" baseline="0" dirty="0" smtClean="0"/>
              <a:t> In particular ones that support analytical models: </a:t>
            </a:r>
            <a:endParaRPr lang="en-US" dirty="0" smtClean="0"/>
          </a:p>
          <a:p>
            <a:pPr marL="720000" lvl="1" indent="-457200">
              <a:spcBef>
                <a:spcPts val="300"/>
              </a:spcBef>
            </a:pPr>
            <a:r>
              <a:rPr lang="en-US" dirty="0" smtClean="0"/>
              <a:t>- Framing - beams (“beams to beam”, “beam to column”), columns</a:t>
            </a:r>
          </a:p>
          <a:p>
            <a:pPr marL="720000" lvl="1" indent="-457200">
              <a:spcBef>
                <a:spcPts val="300"/>
              </a:spcBef>
            </a:pPr>
            <a:r>
              <a:rPr lang="en-US" dirty="0" smtClean="0"/>
              <a:t>- Trusses - layout for girder trusses; Boundary Conditions</a:t>
            </a:r>
          </a:p>
          <a:p>
            <a:pPr marL="720000" lvl="1" indent="-457200">
              <a:spcBef>
                <a:spcPts val="300"/>
              </a:spcBef>
            </a:pPr>
            <a:r>
              <a:rPr lang="en-US" dirty="0" smtClean="0"/>
              <a:t>- Span Direction Symbols; Reinforcement Symbols - area reinforcement expands to find edges, path reinforcement</a:t>
            </a:r>
          </a:p>
          <a:p>
            <a:r>
              <a:rPr lang="en-GB" dirty="0" smtClean="0"/>
              <a:t>In Revit MEP </a:t>
            </a:r>
          </a:p>
          <a:p>
            <a:pPr marL="720000" lvl="1" indent="-457200">
              <a:spcBef>
                <a:spcPts val="600"/>
              </a:spcBef>
              <a:buFontTx/>
              <a:buNone/>
            </a:pPr>
            <a:r>
              <a:rPr lang="en-US" dirty="0" smtClean="0"/>
              <a:t>- Connectors allowing objects to resize based on what they are connected to. </a:t>
            </a:r>
          </a:p>
          <a:p>
            <a:pPr marL="720000" lvl="1" indent="-457200">
              <a:spcBef>
                <a:spcPts val="600"/>
              </a:spcBef>
              <a:buFontTx/>
              <a:buChar char="-"/>
            </a:pPr>
            <a:endParaRPr lang="en-US" dirty="0" smtClean="0"/>
          </a:p>
          <a:p>
            <a:endParaRPr lang="en-US" dirty="0"/>
          </a:p>
        </p:txBody>
      </p:sp>
      <p:sp>
        <p:nvSpPr>
          <p:cNvPr id="4" name="Footer Placeholder 3"/>
          <p:cNvSpPr>
            <a:spLocks noGrp="1"/>
          </p:cNvSpPr>
          <p:nvPr>
            <p:ph type="ftr" sz="quarter" idx="10"/>
          </p:nvPr>
        </p:nvSpPr>
        <p:spPr/>
        <p:txBody>
          <a:bodyPr/>
          <a:lstStyle/>
          <a:p>
            <a:r>
              <a:rPr lang="en-US" dirty="0" smtClean="0"/>
              <a:t>Revit Programming Introduction</a:t>
            </a:r>
            <a:endParaRPr lang="en-US" dirty="0"/>
          </a:p>
        </p:txBody>
      </p:sp>
      <p:sp>
        <p:nvSpPr>
          <p:cNvPr id="5" name="Slide Number Placeholder 4"/>
          <p:cNvSpPr>
            <a:spLocks noGrp="1"/>
          </p:cNvSpPr>
          <p:nvPr>
            <p:ph type="sldNum" sz="quarter" idx="11"/>
          </p:nvPr>
        </p:nvSpPr>
        <p:spPr/>
        <p:txBody>
          <a:bodyPr/>
          <a:lstStyle/>
          <a:p>
            <a:fld id="{6A0E5043-F1D3-4DBB-BE5C-D1DA0412B1F9}"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Depending on the editor,</a:t>
            </a:r>
            <a:r>
              <a:rPr lang="en-US" baseline="0" dirty="0" smtClean="0"/>
              <a:t> you will see a different set of available tools or tools to create building blocks.  For instance, you will see tools to create forms in the model editor, but not in the annotation one.  If you are using the truss editor, you will see top/bottom chord, which will be shown in the model editor.</a:t>
            </a:r>
            <a:endParaRPr lang="en-US" dirty="0"/>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2D9C9DF0-9C53-4E78-A87E-1783A74E16C9}" type="slidenum">
              <a:rPr lang="en-US" smtClean="0"/>
              <a:pPr/>
              <a:t>8</a:t>
            </a:fld>
            <a:endParaRPr lang="en-US" dirty="0" smtClean="0"/>
          </a:p>
        </p:txBody>
      </p:sp>
      <p:sp>
        <p:nvSpPr>
          <p:cNvPr id="159747" name="Rectangle 2"/>
          <p:cNvSpPr>
            <a:spLocks noGrp="1" noRot="1" noChangeAspect="1" noChangeArrowheads="1" noTextEdit="1"/>
          </p:cNvSpPr>
          <p:nvPr>
            <p:ph type="sldImg"/>
          </p:nvPr>
        </p:nvSpPr>
        <p:spPr>
          <a:xfrm>
            <a:off x="1511300" y="746125"/>
            <a:ext cx="3876675" cy="2908300"/>
          </a:xfrm>
          <a:ln/>
        </p:spPr>
      </p:sp>
      <p:sp>
        <p:nvSpPr>
          <p:cNvPr id="159748" name="Rectangle 3"/>
          <p:cNvSpPr>
            <a:spLocks noGrp="1" noChangeArrowheads="1"/>
          </p:cNvSpPr>
          <p:nvPr>
            <p:ph type="body" idx="1"/>
          </p:nvPr>
        </p:nvSpPr>
        <p:spPr>
          <a:noFill/>
          <a:ln/>
        </p:spPr>
        <p:txBody>
          <a:bodyPr/>
          <a:lstStyle/>
          <a:p>
            <a:pPr>
              <a:buFontTx/>
              <a:buNone/>
            </a:pPr>
            <a:r>
              <a:rPr lang="en-US" dirty="0" smtClean="0"/>
              <a:t>Family is a powerful feature in Revit,</a:t>
            </a:r>
            <a:r>
              <a:rPr lang="en-US" baseline="0" dirty="0" smtClean="0"/>
              <a:t> c</a:t>
            </a:r>
            <a:r>
              <a:rPr lang="en-US" dirty="0" smtClean="0"/>
              <a:t>reating a Family</a:t>
            </a:r>
            <a:r>
              <a:rPr lang="en-US" baseline="0" dirty="0" smtClean="0"/>
              <a:t> could be fun, but it could be complex. When it becomes complex, it requires a good planning.  Here are some suggestions when building families by the Autodesk Revit content manager Steve Campbell.</a:t>
            </a:r>
          </a:p>
          <a:p>
            <a:pPr>
              <a:buFontTx/>
              <a:buNone/>
            </a:pPr>
            <a:r>
              <a:rPr lang="en-US" baseline="0" dirty="0" smtClean="0"/>
              <a:t>The same applies to API; a key to understand Family API is to understand UI.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0" indent="0">
              <a:spcBef>
                <a:spcPts val="0"/>
              </a:spcBef>
            </a:pPr>
            <a:r>
              <a:rPr lang="en-GB" dirty="0" smtClean="0"/>
              <a:t>You can create a quite complex object using family.  For</a:t>
            </a:r>
            <a:r>
              <a:rPr lang="en-GB" baseline="0" dirty="0" smtClean="0"/>
              <a:t> example, </a:t>
            </a:r>
            <a:endParaRPr lang="en-GB" dirty="0" smtClean="0"/>
          </a:p>
          <a:p>
            <a:pPr marL="0" lvl="0" indent="0">
              <a:spcBef>
                <a:spcPts val="0"/>
              </a:spcBef>
            </a:pPr>
            <a:r>
              <a:rPr lang="en-GB" dirty="0" smtClean="0"/>
              <a:t>- Formulas</a:t>
            </a:r>
            <a:r>
              <a:rPr lang="en-GB" baseline="0" dirty="0" smtClean="0"/>
              <a:t> </a:t>
            </a:r>
            <a:r>
              <a:rPr lang="en-GB" dirty="0" smtClean="0"/>
              <a:t>can be used to control behaviour, visibility, arrays. For example, define</a:t>
            </a:r>
            <a:r>
              <a:rPr lang="en-GB" baseline="0" dirty="0" smtClean="0"/>
              <a:t> arrays of bolts depending on the size of a plate.</a:t>
            </a:r>
          </a:p>
          <a:p>
            <a:pPr marL="0" lvl="0" indent="0">
              <a:spcBef>
                <a:spcPts val="0"/>
              </a:spcBef>
              <a:buFontTx/>
              <a:buNone/>
            </a:pPr>
            <a:r>
              <a:rPr lang="en-US" sz="2000" dirty="0" smtClean="0">
                <a:solidFill>
                  <a:schemeClr val="bg1"/>
                </a:solidFill>
              </a:rPr>
              <a:t>- Arraying nested components allows the user to create families with repeatable elements across an array that can resize based on user input or rules. For example, a b</a:t>
            </a:r>
            <a:r>
              <a:rPr lang="en-US" sz="1800" dirty="0" smtClean="0">
                <a:solidFill>
                  <a:schemeClr val="bg1"/>
                </a:solidFill>
              </a:rPr>
              <a:t>ookshelf with arrayed shelves. Mullion patterns based on rules. Open web joists that adjust based on length and height.</a:t>
            </a:r>
          </a:p>
          <a:p>
            <a:pPr marL="0" lvl="0" indent="0">
              <a:spcBef>
                <a:spcPts val="0"/>
              </a:spcBef>
              <a:buFontTx/>
              <a:buNone/>
            </a:pPr>
            <a:r>
              <a:rPr lang="en-GB" dirty="0" smtClean="0"/>
              <a:t>- Advanced nesting - </a:t>
            </a:r>
            <a:r>
              <a:rPr lang="en-US" sz="2000" dirty="0" smtClean="0">
                <a:solidFill>
                  <a:schemeClr val="bg1"/>
                </a:solidFill>
              </a:rPr>
              <a:t>Using nested families with the Family Type parameter can provide flexible components with swappable sub-components such as n</a:t>
            </a:r>
            <a:r>
              <a:rPr lang="en-US" sz="1800" dirty="0" smtClean="0">
                <a:solidFill>
                  <a:schemeClr val="bg1"/>
                </a:solidFill>
              </a:rPr>
              <a:t>ested door panels, frames, hardware, p</a:t>
            </a:r>
            <a:r>
              <a:rPr lang="en-US" kern="0" dirty="0" smtClean="0">
                <a:solidFill>
                  <a:schemeClr val="bg1"/>
                </a:solidFill>
                <a:latin typeface="+mn-lt"/>
              </a:rPr>
              <a:t>layground equipment, shown on the right,</a:t>
            </a:r>
            <a:r>
              <a:rPr lang="en-US" kern="0" baseline="0" dirty="0" smtClean="0">
                <a:solidFill>
                  <a:schemeClr val="bg1"/>
                </a:solidFill>
                <a:latin typeface="+mn-lt"/>
              </a:rPr>
              <a:t> s</a:t>
            </a:r>
            <a:r>
              <a:rPr lang="en-US" kern="0" dirty="0" smtClean="0">
                <a:solidFill>
                  <a:schemeClr val="bg1"/>
                </a:solidFill>
                <a:latin typeface="+mn-lt"/>
              </a:rPr>
              <a:t>wappable panels and components.</a:t>
            </a:r>
            <a:endParaRPr lang="en-GB" dirty="0" smtClean="0"/>
          </a:p>
          <a:p>
            <a:pPr marL="0" indent="0" eaLnBrk="1" hangingPunct="1">
              <a:buFontTx/>
              <a:buNone/>
            </a:pPr>
            <a:r>
              <a:rPr lang="en-GB" dirty="0" smtClean="0"/>
              <a:t>- Reference lines </a:t>
            </a:r>
            <a:r>
              <a:rPr lang="en-US" sz="2000" dirty="0" smtClean="0">
                <a:solidFill>
                  <a:schemeClr val="bg1"/>
                </a:solidFill>
              </a:rPr>
              <a:t>allow geometry to move about in an angular fashion. They contain two endpoints and two “built in” work planes that can be parametrically controlled.  </a:t>
            </a:r>
            <a:r>
              <a:rPr lang="en-US" sz="1800" dirty="0" smtClean="0">
                <a:solidFill>
                  <a:schemeClr val="bg1"/>
                </a:solidFill>
              </a:rPr>
              <a:t>Simple examples: Door swing (lower middle) that can change the opening angle.  Light fixture head that moves and points;  Complex example: Excavator arm (lower left) that can bend and rotate about 3 or more pivot points.</a:t>
            </a:r>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B73F6669-55C1-4DF2-95E8-75ADE8EF2810}" type="slidenum">
              <a:rPr lang="en-US" smtClean="0"/>
              <a:pPr/>
              <a:t>10</a:t>
            </a:fld>
            <a:endParaRPr lang="en-US" smtClean="0"/>
          </a:p>
        </p:txBody>
      </p:sp>
      <p:sp>
        <p:nvSpPr>
          <p:cNvPr id="168963" name="Rectangle 2"/>
          <p:cNvSpPr>
            <a:spLocks noGrp="1" noRot="1" noChangeAspect="1" noChangeArrowheads="1" noTextEdit="1"/>
          </p:cNvSpPr>
          <p:nvPr>
            <p:ph type="sldImg"/>
          </p:nvPr>
        </p:nvSpPr>
        <p:spPr>
          <a:xfrm>
            <a:off x="919163" y="746125"/>
            <a:ext cx="4967287" cy="3725863"/>
          </a:xfrm>
          <a:ln/>
        </p:spPr>
      </p:sp>
      <p:sp>
        <p:nvSpPr>
          <p:cNvPr id="168964" name="Rectangle 3"/>
          <p:cNvSpPr>
            <a:spLocks noGrp="1" noChangeArrowheads="1"/>
          </p:cNvSpPr>
          <p:nvPr>
            <p:ph type="body" idx="1"/>
          </p:nvPr>
        </p:nvSpPr>
        <p:spPr>
          <a:xfrm>
            <a:off x="906793" y="4721531"/>
            <a:ext cx="4992029" cy="4471675"/>
          </a:xfrm>
          <a:noFill/>
          <a:ln/>
        </p:spPr>
        <p:txBody>
          <a:bodyPr>
            <a:normAutofit lnSpcReduction="10000"/>
          </a:bodyPr>
          <a:lstStyle/>
          <a:p>
            <a:pPr marL="539750" lvl="1" indent="-284163"/>
            <a:r>
              <a:rPr lang="en-US" dirty="0" smtClean="0"/>
              <a:t>Revit Families Guide</a:t>
            </a:r>
          </a:p>
          <a:p>
            <a:pPr marL="879543" lvl="2" indent="-284163"/>
            <a:r>
              <a:rPr lang="en-US" dirty="0" smtClean="0"/>
              <a:t>2009 &amp; 2010 release</a:t>
            </a:r>
          </a:p>
          <a:p>
            <a:pPr marL="539750" lvl="1" indent="-284163"/>
            <a:r>
              <a:rPr lang="en-US" dirty="0" smtClean="0"/>
              <a:t>Newsgroups</a:t>
            </a:r>
          </a:p>
          <a:p>
            <a:pPr marL="879543" lvl="2" indent="-284163"/>
            <a:r>
              <a:rPr lang="en-US" dirty="0" smtClean="0"/>
              <a:t>discussion.autodesk.com</a:t>
            </a:r>
          </a:p>
          <a:p>
            <a:pPr marL="879543" lvl="2" indent="-284163"/>
            <a:r>
              <a:rPr lang="en-US" dirty="0" smtClean="0"/>
              <a:t>AUGI - </a:t>
            </a:r>
            <a:r>
              <a:rPr lang="en-US" dirty="0" smtClean="0">
                <a:hlinkClick r:id="rId3"/>
              </a:rPr>
              <a:t>http://forums.augi.com</a:t>
            </a:r>
            <a:endParaRPr lang="en-US" dirty="0" smtClean="0"/>
          </a:p>
          <a:p>
            <a:pPr marL="539750" lvl="1" indent="-284163"/>
            <a:r>
              <a:rPr lang="en-US" dirty="0" smtClean="0"/>
              <a:t>Books &amp; DVD’s</a:t>
            </a:r>
          </a:p>
          <a:p>
            <a:pPr marL="879543" lvl="2" indent="-284163"/>
            <a:r>
              <a:rPr lang="en-US" dirty="0" smtClean="0"/>
              <a:t>Mastering Autodesk Revit Building – Paul F. Aubin</a:t>
            </a:r>
          </a:p>
          <a:p>
            <a:pPr marL="879543" lvl="2" indent="-284163"/>
            <a:r>
              <a:rPr lang="en-US" dirty="0" smtClean="0"/>
              <a:t>Mastering Family Editor Series - 5 DVD’s – Paul F. Aubin</a:t>
            </a:r>
          </a:p>
          <a:p>
            <a:endParaRPr lang="en-GB" sz="1700" kern="1200" dirty="0" smtClean="0">
              <a:solidFill>
                <a:schemeClr val="tx1"/>
              </a:solidFill>
              <a:latin typeface="+mn-lt"/>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3470"/>
            <a:ext cx="11762080" cy="1417320"/>
          </a:xfrm>
        </p:spPr>
        <p:txBody>
          <a:bodyPr/>
          <a:lstStyle>
            <a:lvl1pPr>
              <a:defRPr sz="4800"/>
            </a:lvl1pPr>
          </a:lstStyle>
          <a:p>
            <a:r>
              <a:rPr lang="en-US" smtClean="0"/>
              <a:t>Click to edit Master title style</a:t>
            </a:r>
            <a:endParaRPr lang="en-US"/>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None/>
              <a:defRPr sz="32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
            <a:ext cx="13011150" cy="8993187"/>
          </a:xfrm>
        </p:spPr>
        <p:txBody>
          <a:bodyPr/>
          <a:lstStyle/>
          <a:p>
            <a:pPr lvl="0"/>
            <a:r>
              <a:rPr lang="en-US" smtClean="0"/>
              <a:t>Click to edit Master text styles</a:t>
            </a:r>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0"/>
          </p:nvPr>
        </p:nvSpPr>
        <p:spPr>
          <a:xfrm>
            <a:off x="603504" y="2148841"/>
            <a:ext cx="5788152" cy="6702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11"/>
          </p:nvPr>
        </p:nvSpPr>
        <p:spPr>
          <a:xfrm>
            <a:off x="6581775" y="2148840"/>
            <a:ext cx="5791200" cy="670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1"/>
            <a:ext cx="11762080" cy="1417320"/>
          </a:xfrm>
        </p:spPr>
        <p:txBody>
          <a:bodyPr/>
          <a:lstStyle/>
          <a:p>
            <a:r>
              <a:rPr lang="en-US" smtClean="0"/>
              <a:t>Click to edit Master title style</a:t>
            </a:r>
            <a:endParaRPr lang="en-US"/>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
            <a:ext cx="13011150" cy="8993187"/>
          </a:xfrm>
        </p:spPr>
        <p:txBody>
          <a:bodyPr/>
          <a:lstStyle/>
          <a:p>
            <a:pPr lvl="0"/>
            <a:r>
              <a:rPr lang="en-US" smtClean="0"/>
              <a:t>Click to edit Master text styles</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8"/>
          <p:cNvSpPr>
            <a:spLocks noGrp="1"/>
          </p:cNvSpPr>
          <p:nvPr>
            <p:ph sz="quarter" idx="10"/>
          </p:nvPr>
        </p:nvSpPr>
        <p:spPr>
          <a:xfrm>
            <a:off x="603504" y="2148841"/>
            <a:ext cx="5788152" cy="6702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10"/>
          <p:cNvSpPr>
            <a:spLocks noGrp="1"/>
          </p:cNvSpPr>
          <p:nvPr>
            <p:ph sz="quarter" idx="11"/>
          </p:nvPr>
        </p:nvSpPr>
        <p:spPr>
          <a:xfrm>
            <a:off x="6581775" y="2148840"/>
            <a:ext cx="5791200" cy="670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2.jpe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dirty="0" smtClean="0">
                <a:sym typeface="Arial" pitchFamily="34" charset="0"/>
              </a:rPr>
              <a:t>Click to edit Master text styles</a:t>
            </a:r>
          </a:p>
          <a:p>
            <a:pPr lvl="1"/>
            <a:r>
              <a:rPr lang="en-US" dirty="0" smtClean="0">
                <a:sym typeface="Arial" pitchFamily="34" charset="0"/>
              </a:rPr>
              <a:t>Second level</a:t>
            </a:r>
          </a:p>
          <a:p>
            <a:pPr lvl="2"/>
            <a:r>
              <a:rPr lang="en-US" dirty="0" smtClean="0">
                <a:sym typeface="Arial" pitchFamily="34" charset="0"/>
              </a:rPr>
              <a:t>Third level</a:t>
            </a:r>
          </a:p>
          <a:p>
            <a:pPr lvl="3"/>
            <a:r>
              <a:rPr lang="en-US" dirty="0" smtClean="0">
                <a:sym typeface="Arial" pitchFamily="34" charset="0"/>
              </a:rPr>
              <a:t>Fourth level</a:t>
            </a:r>
          </a:p>
          <a:p>
            <a:pPr lvl="4"/>
            <a:r>
              <a:rPr lang="en-US" dirty="0" smtClean="0">
                <a:sym typeface="Arial" pitchFamily="34" charset="0"/>
              </a:rPr>
              <a:t>Fifth level</a:t>
            </a:r>
          </a:p>
        </p:txBody>
      </p:sp>
      <p:pic>
        <p:nvPicPr>
          <p:cNvPr id="4" name="Picture 2"/>
          <p:cNvPicPr>
            <a:picLocks noChangeAspect="1" noChangeArrowheads="1"/>
          </p:cNvPicPr>
          <p:nvPr/>
        </p:nvPicPr>
        <p:blipFill>
          <a:blip r:embed="rId7" cstate="print"/>
          <a:srcRect/>
          <a:stretch>
            <a:fillRect/>
          </a:stretch>
        </p:blipFill>
        <p:spPr bwMode="auto">
          <a:xfrm>
            <a:off x="2" y="8994775"/>
            <a:ext cx="13017500" cy="765176"/>
          </a:xfrm>
          <a:prstGeom prst="rect">
            <a:avLst/>
          </a:prstGeom>
          <a:noFill/>
          <a:ln w="12700">
            <a:noFill/>
            <a:miter lim="800000"/>
            <a:headEnd/>
            <a:tailEnd/>
          </a:ln>
        </p:spPr>
      </p:pic>
      <p:sp>
        <p:nvSpPr>
          <p:cNvPr id="5" name="Text Box 76"/>
          <p:cNvSpPr txBox="1">
            <a:spLocks noChangeArrowheads="1"/>
          </p:cNvSpPr>
          <p:nvPr/>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a:t>
            </a:r>
            <a:r>
              <a:rPr lang="en-US" sz="900" baseline="0" dirty="0" smtClean="0">
                <a:solidFill>
                  <a:srgbClr val="969696"/>
                </a:solidFill>
              </a:rPr>
              <a:t>2013 </a:t>
            </a:r>
            <a:r>
              <a:rPr lang="en-US" sz="900" baseline="0" dirty="0">
                <a:solidFill>
                  <a:srgbClr val="969696"/>
                </a:solidFill>
              </a:rPr>
              <a:t>Autodesk </a:t>
            </a:r>
          </a:p>
        </p:txBody>
      </p:sp>
      <p:sp>
        <p:nvSpPr>
          <p:cNvPr id="6" name="TextBox 5"/>
          <p:cNvSpPr txBox="1"/>
          <p:nvPr/>
        </p:nvSpPr>
        <p:spPr>
          <a:xfrm>
            <a:off x="5462720" y="9145587"/>
            <a:ext cx="2098523" cy="338554"/>
          </a:xfrm>
          <a:prstGeom prst="rect">
            <a:avLst/>
          </a:prstGeom>
          <a:noFill/>
        </p:spPr>
        <p:txBody>
          <a:bodyPr wrap="none" rtlCol="0">
            <a:spAutoFit/>
          </a:bodyPr>
          <a:lstStyle/>
          <a:p>
            <a:r>
              <a:rPr lang="en-US" sz="1600" smtClean="0"/>
              <a:t>The Revit Family </a:t>
            </a:r>
            <a:r>
              <a:rPr lang="en-US" sz="1600" dirty="0" smtClean="0"/>
              <a:t>API</a:t>
            </a:r>
            <a:endParaRPr lang="en-US" sz="1600" i="1" dirty="0"/>
          </a:p>
        </p:txBody>
      </p:sp>
    </p:spTree>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92" r:id="rId4"/>
  </p:sldLayoutIdLst>
  <p:transition/>
  <p:timing>
    <p:tnLst>
      <p:par>
        <p:cTn id="1" dur="indefinite" restart="never" nodeType="tmRoot"/>
      </p:par>
    </p:tnLst>
  </p:timing>
  <p:hf hdr="0" ftr="0" dt="0"/>
  <p:txStyles>
    <p:titleStyle>
      <a:lvl1pPr algn="l" rtl="0" eaLnBrk="1" fontAlgn="base" hangingPunct="1">
        <a:spcBef>
          <a:spcPct val="0"/>
        </a:spcBef>
        <a:spcAft>
          <a:spcPct val="0"/>
        </a:spcAft>
        <a:defRPr sz="4000" b="1" baseline="0">
          <a:solidFill>
            <a:srgbClr val="FFFFFF"/>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rgbClr val="FFFFFF"/>
        </a:buClr>
        <a:buSzPct val="80000"/>
        <a:buFont typeface="Wingdings" pitchFamily="2" charset="2"/>
        <a:buChar char="§"/>
        <a:defRPr sz="3100">
          <a:solidFill>
            <a:srgbClr val="FFFFFF"/>
          </a:solidFill>
          <a:latin typeface="+mn-lt"/>
          <a:ea typeface="+mn-ea"/>
          <a:cs typeface="+mn-cs"/>
          <a:sym typeface="Arial" pitchFamily="34" charset="0"/>
        </a:defRPr>
      </a:lvl1pPr>
      <a:lvl2pPr marL="565764" indent="-282894" algn="l" rtl="0" eaLnBrk="1" fontAlgn="base" hangingPunct="1">
        <a:spcBef>
          <a:spcPts val="499"/>
        </a:spcBef>
        <a:spcAft>
          <a:spcPct val="0"/>
        </a:spcAft>
        <a:buClr>
          <a:srgbClr val="FFFFFF"/>
        </a:buClr>
        <a:buSzPct val="80000"/>
        <a:buFont typeface="Wingdings" pitchFamily="2" charset="2"/>
        <a:buChar char="§"/>
        <a:defRPr sz="2800">
          <a:solidFill>
            <a:srgbClr val="FFFFFF"/>
          </a:solidFill>
          <a:latin typeface="+mn-lt"/>
          <a:ea typeface="+mn-ea"/>
          <a:cs typeface="+mn-cs"/>
          <a:sym typeface="Arial" pitchFamily="34" charset="0"/>
        </a:defRPr>
      </a:lvl2pPr>
      <a:lvl3pPr marL="905557" indent="-254449" algn="l" rtl="0" eaLnBrk="1" fontAlgn="base" hangingPunct="1">
        <a:spcBef>
          <a:spcPts val="400"/>
        </a:spcBef>
        <a:spcAft>
          <a:spcPct val="0"/>
        </a:spcAft>
        <a:buClr>
          <a:srgbClr val="FFFFFF"/>
        </a:buClr>
        <a:buSzPct val="80000"/>
        <a:buFont typeface="Wingdings" pitchFamily="2" charset="2"/>
        <a:buChar char="§"/>
        <a:defRPr sz="2400">
          <a:solidFill>
            <a:srgbClr val="FFFFFF"/>
          </a:solidFill>
          <a:latin typeface="+mn-lt"/>
          <a:ea typeface="+mn-ea"/>
          <a:cs typeface="+mn-cs"/>
          <a:sym typeface="Arial" pitchFamily="34" charset="0"/>
        </a:defRPr>
      </a:lvl3pPr>
      <a:lvl4pPr marL="1416026" indent="-227575" algn="l" rtl="0" eaLnBrk="1" fontAlgn="base" hangingPunct="1">
        <a:spcBef>
          <a:spcPts val="300"/>
        </a:spcBef>
        <a:spcAft>
          <a:spcPct val="0"/>
        </a:spcAft>
        <a:buClr>
          <a:srgbClr val="FFFFFF"/>
        </a:buClr>
        <a:buSzPct val="80000"/>
        <a:buFont typeface="Wingdings" pitchFamily="2" charset="2"/>
        <a:buChar char="§"/>
        <a:defRPr sz="2100">
          <a:solidFill>
            <a:srgbClr val="FFFFFF"/>
          </a:solidFill>
          <a:latin typeface="+mn-lt"/>
          <a:ea typeface="+mn-ea"/>
          <a:cs typeface="+mn-cs"/>
          <a:sym typeface="Arial" pitchFamily="34" charset="0"/>
        </a:defRPr>
      </a:lvl4pPr>
      <a:lvl5pPr marL="1869592" indent="-205464" algn="l" rtl="0" eaLnBrk="1" fontAlgn="base" hangingPunct="1">
        <a:spcBef>
          <a:spcPts val="300"/>
        </a:spcBef>
        <a:spcAft>
          <a:spcPct val="0"/>
        </a:spcAft>
        <a:buClr>
          <a:srgbClr val="FFFFFF"/>
        </a:buClr>
        <a:buSzPct val="80000"/>
        <a:buFont typeface="Wingdings" pitchFamily="2" charset="2"/>
        <a:buChar char="§"/>
        <a:defRPr sz="2000">
          <a:solidFill>
            <a:srgbClr val="FFFFFF"/>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p:nvPicPr>
        <p:blipFill>
          <a:blip r:embed="rId6" cstate="print"/>
          <a:srcRect/>
          <a:stretch>
            <a:fillRect/>
          </a:stretch>
        </p:blipFill>
        <p:spPr bwMode="auto">
          <a:xfrm>
            <a:off x="2" y="8994775"/>
            <a:ext cx="13017500" cy="765176"/>
          </a:xfrm>
          <a:prstGeom prst="rect">
            <a:avLst/>
          </a:prstGeom>
          <a:noFill/>
          <a:ln w="12700">
            <a:noFill/>
            <a:miter lim="800000"/>
            <a:headEnd/>
            <a:tailEnd/>
          </a:ln>
        </p:spPr>
      </p:pic>
      <p:sp>
        <p:nvSpPr>
          <p:cNvPr id="5" name="Text Box 76"/>
          <p:cNvSpPr txBox="1">
            <a:spLocks noChangeArrowheads="1"/>
          </p:cNvSpPr>
          <p:nvPr/>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a:t>
            </a:r>
            <a:r>
              <a:rPr lang="en-US" sz="900" baseline="0" dirty="0" smtClean="0">
                <a:solidFill>
                  <a:srgbClr val="969696"/>
                </a:solidFill>
              </a:rPr>
              <a:t>2013 </a:t>
            </a:r>
            <a:r>
              <a:rPr lang="en-US" sz="900" baseline="0" dirty="0">
                <a:solidFill>
                  <a:srgbClr val="969696"/>
                </a:solidFill>
              </a:rPr>
              <a:t>Autodesk </a:t>
            </a:r>
          </a:p>
        </p:txBody>
      </p:sp>
      <p:sp>
        <p:nvSpPr>
          <p:cNvPr id="6" name="TextBox 5"/>
          <p:cNvSpPr txBox="1"/>
          <p:nvPr/>
        </p:nvSpPr>
        <p:spPr>
          <a:xfrm>
            <a:off x="5438775" y="9221787"/>
            <a:ext cx="2098523" cy="338554"/>
          </a:xfrm>
          <a:prstGeom prst="rect">
            <a:avLst/>
          </a:prstGeom>
          <a:noFill/>
        </p:spPr>
        <p:txBody>
          <a:bodyPr wrap="none" rtlCol="0">
            <a:spAutoFit/>
          </a:bodyPr>
          <a:lstStyle/>
          <a:p>
            <a:r>
              <a:rPr lang="en-US" sz="1600" smtClean="0">
                <a:solidFill>
                  <a:schemeClr val="bg1"/>
                </a:solidFill>
              </a:rPr>
              <a:t>The Revit Family </a:t>
            </a:r>
            <a:r>
              <a:rPr lang="en-US" sz="1600" dirty="0" smtClean="0">
                <a:solidFill>
                  <a:schemeClr val="bg1"/>
                </a:solidFill>
              </a:rPr>
              <a:t>API</a:t>
            </a:r>
            <a:endParaRPr lang="en-US" sz="1600" i="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ransition/>
  <p:timing>
    <p:tnLst>
      <p:par>
        <p:cTn id="1" dur="indefinite" restart="never" nodeType="tmRoot"/>
      </p:par>
    </p:tnLst>
  </p:timing>
  <p:hf hdr="0" ftr="0" dt="0"/>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None/>
        <a:defRPr sz="32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forums.augi.com/"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hyperlink" Target="http://cad-notes.com/2011/12/learning-autodesk-revit-mep-2012-training-video-is-availabl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 Id="rId5" Type="http://schemas.openxmlformats.org/officeDocument/2006/relationships/image" Target="../media/image42.png"/><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8" Type="http://schemas.openxmlformats.org/officeDocument/2006/relationships/hyperlink" Target="http://thebuildingcoder.typepad.com/" TargetMode="External"/><Relationship Id="rId3" Type="http://schemas.openxmlformats.org/officeDocument/2006/relationships/hyperlink" Target="http://wikihelp.autodesk.com/Revit/enu/2014/Help/3665-Developers/0122-Disciple122/0131-Revit_ME131/0134-Family_C134" TargetMode="External"/><Relationship Id="rId7" Type="http://schemas.openxmlformats.org/officeDocument/2006/relationships/hyperlink" Target="http://www.autodesk.com/apitraining" TargetMode="External"/><Relationship Id="rId2" Type="http://schemas.openxmlformats.org/officeDocument/2006/relationships/hyperlink" Target="http://wikihelp.autodesk.com/Revit/enu/2014/Help/3665-Developers" TargetMode="External"/><Relationship Id="rId1" Type="http://schemas.openxmlformats.org/officeDocument/2006/relationships/slideLayout" Target="../slideLayouts/slideLayout6.xml"/><Relationship Id="rId6" Type="http://schemas.openxmlformats.org/officeDocument/2006/relationships/hyperlink" Target="http://discussion.autodesk.com/" TargetMode="External"/><Relationship Id="rId11" Type="http://schemas.openxmlformats.org/officeDocument/2006/relationships/hyperlink" Target="http://adn.autodesk.com/" TargetMode="External"/><Relationship Id="rId5" Type="http://schemas.openxmlformats.org/officeDocument/2006/relationships/hyperlink" Target="http://au.autodesk.com/?nd=class&amp;session_id=5265" TargetMode="External"/><Relationship Id="rId10" Type="http://schemas.openxmlformats.org/officeDocument/2006/relationships/hyperlink" Target="http://www.autodesk.com/joinadn" TargetMode="External"/><Relationship Id="rId4" Type="http://schemas.openxmlformats.org/officeDocument/2006/relationships/hyperlink" Target="http://www.adskconsulting.com/adn/cs/api_course_sched.php" TargetMode="External"/><Relationship Id="rId9" Type="http://schemas.openxmlformats.org/officeDocument/2006/relationships/hyperlink" Target="http://adndevblog.typepad.com/aec/"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8.xml"/><Relationship Id="rId7"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video" Target="file:///C:\My%20Documents\Training\ADN\ref_lines.wmv" TargetMode="Externa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bg1">
              <a:alpha val="81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smtClean="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448271"/>
          </a:xfrm>
        </p:spPr>
        <p:txBody>
          <a:bodyPr anchor="t"/>
          <a:lstStyle/>
          <a:p>
            <a:r>
              <a:rPr lang="en-US" sz="4800" b="0" dirty="0" err="1" smtClean="0"/>
              <a:t>Revit</a:t>
            </a:r>
            <a:r>
              <a:rPr lang="en-US" sz="4800" b="0" dirty="0" smtClean="0"/>
              <a:t> Family API</a:t>
            </a:r>
          </a:p>
        </p:txBody>
      </p:sp>
      <p:sp>
        <p:nvSpPr>
          <p:cNvPr id="2052" name="Rectangle 4"/>
          <p:cNvSpPr>
            <a:spLocks noGrp="1" noChangeArrowheads="1"/>
          </p:cNvSpPr>
          <p:nvPr>
            <p:ph idx="1"/>
          </p:nvPr>
        </p:nvSpPr>
        <p:spPr>
          <a:xfrm>
            <a:off x="594361" y="4725639"/>
            <a:ext cx="12416789" cy="1067148"/>
          </a:xfrm>
        </p:spPr>
        <p:txBody>
          <a:bodyPr/>
          <a:lstStyle/>
          <a:p>
            <a:pPr marL="0" indent="0">
              <a:spcBef>
                <a:spcPct val="0"/>
              </a:spcBef>
              <a:buNone/>
            </a:pPr>
            <a:r>
              <a:rPr lang="en-US" sz="2800" i="1" dirty="0" smtClean="0"/>
              <a:t> </a:t>
            </a:r>
            <a:endParaRPr lang="en-US" sz="2400" i="1" dirty="0" smtClean="0"/>
          </a:p>
          <a:p>
            <a:pPr marL="0" indent="0">
              <a:spcBef>
                <a:spcPct val="0"/>
              </a:spcBef>
              <a:buNone/>
            </a:pPr>
            <a:r>
              <a:rPr lang="en-US" sz="2400" i="1" dirty="0" smtClean="0"/>
              <a:t>Developer Technical Service</a:t>
            </a:r>
            <a:r>
              <a:rPr lang="en-US" sz="2400" dirty="0" smtClean="0"/>
              <a:t>s </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67647" y="194234"/>
            <a:ext cx="11276330" cy="998465"/>
          </a:xfrm>
        </p:spPr>
        <p:txBody>
          <a:bodyPr/>
          <a:lstStyle/>
          <a:p>
            <a:pPr eaLnBrk="1" hangingPunct="1"/>
            <a:r>
              <a:rPr lang="en-GB" dirty="0" smtClean="0"/>
              <a:t>Family Resources </a:t>
            </a:r>
          </a:p>
        </p:txBody>
      </p:sp>
      <p:sp>
        <p:nvSpPr>
          <p:cNvPr id="851971" name="Rectangle 3"/>
          <p:cNvSpPr>
            <a:spLocks noGrp="1" noChangeArrowheads="1"/>
          </p:cNvSpPr>
          <p:nvPr>
            <p:ph idx="1"/>
          </p:nvPr>
        </p:nvSpPr>
        <p:spPr>
          <a:xfrm>
            <a:off x="443640" y="1531179"/>
            <a:ext cx="9033735" cy="7290612"/>
          </a:xfrm>
        </p:spPr>
        <p:txBody>
          <a:bodyPr/>
          <a:lstStyle/>
          <a:p>
            <a:pPr marL="539750" lvl="1" indent="-284163"/>
            <a:r>
              <a:rPr lang="en-US" dirty="0" smtClean="0"/>
              <a:t>Revit Families Guide</a:t>
            </a:r>
          </a:p>
          <a:p>
            <a:pPr marL="879543" lvl="2" indent="-284163"/>
            <a:r>
              <a:rPr lang="en-US" dirty="0" smtClean="0"/>
              <a:t>2009 &amp; 2010 release</a:t>
            </a:r>
          </a:p>
          <a:p>
            <a:pPr marL="539750" lvl="1" indent="-284163"/>
            <a:r>
              <a:rPr lang="en-US" dirty="0"/>
              <a:t>Newsgroups</a:t>
            </a:r>
          </a:p>
          <a:p>
            <a:pPr marL="879543" lvl="2" indent="-284163"/>
            <a:r>
              <a:rPr lang="en-US" dirty="0"/>
              <a:t>discussion.autodesk.com</a:t>
            </a:r>
          </a:p>
          <a:p>
            <a:pPr marL="879543" lvl="2" indent="-284163"/>
            <a:r>
              <a:rPr lang="en-US" dirty="0"/>
              <a:t>AUGI - </a:t>
            </a:r>
            <a:r>
              <a:rPr lang="en-US" dirty="0">
                <a:hlinkClick r:id="rId3"/>
              </a:rPr>
              <a:t>http://</a:t>
            </a:r>
            <a:r>
              <a:rPr lang="en-US" dirty="0" smtClean="0">
                <a:hlinkClick r:id="rId3"/>
              </a:rPr>
              <a:t>forums.augi.com</a:t>
            </a:r>
            <a:endParaRPr lang="en-US" dirty="0" smtClean="0"/>
          </a:p>
          <a:p>
            <a:pPr marL="539750" lvl="1" indent="-284163"/>
            <a:r>
              <a:rPr lang="en-US" dirty="0" smtClean="0"/>
              <a:t>Books &amp; DVD’s</a:t>
            </a:r>
            <a:endParaRPr lang="en-US" dirty="0"/>
          </a:p>
          <a:p>
            <a:pPr marL="879543" lvl="2" indent="-284163"/>
            <a:r>
              <a:rPr lang="en-US" dirty="0" smtClean="0"/>
              <a:t>Mastering </a:t>
            </a:r>
            <a:r>
              <a:rPr lang="en-US" dirty="0"/>
              <a:t>Autodesk Revit Building – Paul F. </a:t>
            </a:r>
            <a:r>
              <a:rPr lang="en-US" dirty="0" smtClean="0"/>
              <a:t>Aubin</a:t>
            </a:r>
          </a:p>
          <a:p>
            <a:pPr marL="879543" lvl="2" indent="-284163"/>
            <a:r>
              <a:rPr lang="en-US" dirty="0" smtClean="0"/>
              <a:t>Mastering Family Editor Series - 5 DVD’s – Paul F. </a:t>
            </a:r>
            <a:r>
              <a:rPr lang="en-US" dirty="0" err="1" smtClean="0"/>
              <a:t>Aubin</a:t>
            </a:r>
            <a:endParaRPr lang="en-US" dirty="0" smtClean="0"/>
          </a:p>
          <a:p>
            <a:pPr marL="879543" lvl="2" indent="-284163"/>
            <a:r>
              <a:rPr lang="en-ZW" u="sng" dirty="0" smtClean="0">
                <a:hlinkClick r:id="rId4"/>
              </a:rPr>
              <a:t>Learning Autodesk Revit MEP 2012</a:t>
            </a:r>
            <a:r>
              <a:rPr lang="en-ZW" u="sng" dirty="0" smtClean="0"/>
              <a:t> </a:t>
            </a:r>
            <a:r>
              <a:rPr lang="en-ZW" dirty="0" smtClean="0"/>
              <a:t>video training by Simon Whitbread, Don </a:t>
            </a:r>
            <a:r>
              <a:rPr lang="en-ZW" dirty="0" err="1" smtClean="0"/>
              <a:t>Bokmiller</a:t>
            </a:r>
            <a:r>
              <a:rPr lang="en-ZW" dirty="0" smtClean="0"/>
              <a:t> and Joel </a:t>
            </a:r>
            <a:r>
              <a:rPr lang="en-ZW" dirty="0" err="1" smtClean="0"/>
              <a:t>Londenberg</a:t>
            </a:r>
            <a:r>
              <a:rPr lang="en-ZW" dirty="0" smtClean="0"/>
              <a:t/>
            </a:r>
            <a:br>
              <a:rPr lang="en-ZW" dirty="0" smtClean="0"/>
            </a:br>
            <a:r>
              <a:rPr lang="en-ZW" sz="1600" dirty="0" smtClean="0">
                <a:hlinkClick r:id="rId4"/>
              </a:rPr>
              <a:t>http://cad-notes.com/2011/12/learning-autodesk-revit-mep-2012-training-video-is-available</a:t>
            </a:r>
            <a:endParaRPr lang="en-ZW" sz="1600" dirty="0" smtClean="0"/>
          </a:p>
          <a:p>
            <a:pPr marL="539750" lvl="1" indent="-284163">
              <a:buNone/>
            </a:pPr>
            <a:endParaRPr lang="en-US" dirty="0"/>
          </a:p>
          <a:p>
            <a:pPr marL="879543" lvl="2" indent="-284163"/>
            <a:endParaRPr lang="en-US" dirty="0" smtClean="0"/>
          </a:p>
          <a:p>
            <a:pPr marL="539750" lvl="1" indent="-284163"/>
            <a:endParaRPr lang="en-GB" dirty="0" smtClean="0"/>
          </a:p>
          <a:p>
            <a:pPr marL="539750" lvl="4" indent="-284163"/>
            <a:endParaRPr lang="en-GB" sz="2300"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smtClean="0">
                <a:solidFill>
                  <a:schemeClr val="accent4"/>
                </a:solidFill>
                <a:latin typeface="+mn-lt"/>
                <a:ea typeface="+mn-ea"/>
                <a:cs typeface="+mn-cs"/>
                <a:sym typeface="Arial" pitchFamily="34" charset="0"/>
              </a:rPr>
              <a:t>Learn basics along the best practice</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Overview</a:t>
            </a:r>
            <a:br>
              <a:rPr lang="en-US" dirty="0" smtClean="0"/>
            </a:br>
            <a:r>
              <a:rPr lang="en-US" sz="2800" b="0" i="1" dirty="0" smtClean="0">
                <a:solidFill>
                  <a:schemeClr val="accent4"/>
                </a:solidFill>
              </a:rPr>
              <a:t>What is it? </a:t>
            </a:r>
            <a:endParaRPr lang="en-US" sz="2800" dirty="0"/>
          </a:p>
        </p:txBody>
      </p:sp>
      <p:sp>
        <p:nvSpPr>
          <p:cNvPr id="3" name="Content Placeholder 2"/>
          <p:cNvSpPr>
            <a:spLocks noGrp="1"/>
          </p:cNvSpPr>
          <p:nvPr>
            <p:ph idx="1"/>
          </p:nvPr>
        </p:nvSpPr>
        <p:spPr/>
        <p:txBody>
          <a:bodyPr/>
          <a:lstStyle/>
          <a:p>
            <a:r>
              <a:rPr lang="en-US" dirty="0" err="1" smtClean="0"/>
              <a:t>Revit</a:t>
            </a:r>
            <a:r>
              <a:rPr lang="en-US" dirty="0" smtClean="0"/>
              <a:t> API within the family editor context </a:t>
            </a:r>
          </a:p>
          <a:p>
            <a:r>
              <a:rPr lang="en-US" dirty="0" smtClean="0"/>
              <a:t>Automate library generation, generate a family library on the fly, possibly linking with other library specification </a:t>
            </a:r>
          </a:p>
          <a:p>
            <a:r>
              <a:rPr lang="en-US" dirty="0" smtClean="0"/>
              <a:t>Extract information and modify</a:t>
            </a:r>
          </a:p>
          <a:p>
            <a:r>
              <a:rPr lang="en-US" dirty="0" smtClean="0"/>
              <a:t>Analogous to UI</a:t>
            </a:r>
          </a:p>
          <a:p>
            <a:r>
              <a:rPr lang="en-US" dirty="0" smtClean="0"/>
              <a:t>There are a few differences and limitations you may want to be aware</a:t>
            </a:r>
          </a:p>
          <a:p>
            <a:pPr>
              <a:buNone/>
            </a:pPr>
            <a:endParaRPr lang="en-US" dirty="0" smtClean="0"/>
          </a:p>
          <a:p>
            <a:pPr>
              <a:buNone/>
            </a:pPr>
            <a:endParaRPr lang="en-US" dirty="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Overview</a:t>
            </a:r>
            <a:br>
              <a:rPr lang="en-US" dirty="0" smtClean="0"/>
            </a:br>
            <a:r>
              <a:rPr lang="en-US" sz="2800" b="0" i="1" dirty="0" smtClean="0">
                <a:solidFill>
                  <a:schemeClr val="accent4"/>
                </a:solidFill>
              </a:rPr>
              <a:t>Family specific classes and methods </a:t>
            </a:r>
            <a:endParaRPr lang="en-US" sz="2800" dirty="0"/>
          </a:p>
        </p:txBody>
      </p:sp>
      <p:sp>
        <p:nvSpPr>
          <p:cNvPr id="3" name="Content Placeholder 2"/>
          <p:cNvSpPr>
            <a:spLocks noGrp="1"/>
          </p:cNvSpPr>
          <p:nvPr>
            <p:ph idx="1"/>
          </p:nvPr>
        </p:nvSpPr>
        <p:spPr/>
        <p:txBody>
          <a:bodyPr/>
          <a:lstStyle/>
          <a:p>
            <a:r>
              <a:rPr lang="en-US" dirty="0" err="1" smtClean="0"/>
              <a:t>FamilyManager</a:t>
            </a:r>
            <a:r>
              <a:rPr lang="en-US" dirty="0" smtClean="0"/>
              <a:t> class: </a:t>
            </a:r>
          </a:p>
          <a:p>
            <a:pPr lvl="1"/>
            <a:r>
              <a:rPr lang="en-US" dirty="0" smtClean="0"/>
              <a:t>add/remove/rename types, add/remove parameters, set values and formulas</a:t>
            </a:r>
          </a:p>
          <a:p>
            <a:r>
              <a:rPr lang="en-US" dirty="0" smtClean="0"/>
              <a:t>Document methods specific to family context: </a:t>
            </a:r>
          </a:p>
          <a:p>
            <a:pPr lvl="1"/>
            <a:r>
              <a:rPr lang="en-GB" sz="2400" smtClean="0"/>
              <a:t>IsFamilyDocument – identifies whether the current document is a family document</a:t>
            </a:r>
          </a:p>
          <a:p>
            <a:pPr lvl="1"/>
            <a:r>
              <a:rPr lang="en-GB" sz="2400" smtClean="0"/>
              <a:t>OwnerFamily – returns the owning family of this family document</a:t>
            </a:r>
          </a:p>
          <a:p>
            <a:pPr lvl="1"/>
            <a:r>
              <a:rPr lang="en-GB" sz="2400" smtClean="0"/>
              <a:t>FamilyManager </a:t>
            </a:r>
            <a:r>
              <a:rPr lang="en-GB" sz="2400" dirty="0" smtClean="0"/>
              <a:t>– returns a </a:t>
            </a:r>
            <a:r>
              <a:rPr lang="en-GB" sz="2400" dirty="0" err="1" smtClean="0"/>
              <a:t>FamilyManager</a:t>
            </a:r>
            <a:r>
              <a:rPr lang="en-GB" sz="2400" dirty="0" smtClean="0"/>
              <a:t> object to provide access to family types and parameters</a:t>
            </a:r>
          </a:p>
          <a:p>
            <a:pPr lvl="1"/>
            <a:r>
              <a:rPr lang="en-GB" sz="2400" dirty="0" err="1" smtClean="0"/>
              <a:t>FamilyCreate</a:t>
            </a:r>
            <a:r>
              <a:rPr lang="en-GB" sz="2400" dirty="0" smtClean="0"/>
              <a:t> –  returns a </a:t>
            </a:r>
            <a:r>
              <a:rPr lang="en-GB" sz="2400" dirty="0" err="1" smtClean="0"/>
              <a:t>FamilyItemCreate</a:t>
            </a:r>
            <a:r>
              <a:rPr lang="en-GB" sz="2400" dirty="0" smtClean="0"/>
              <a:t> object to create new instances of elements within a </a:t>
            </a:r>
            <a:r>
              <a:rPr lang="en-GB" sz="2400" smtClean="0"/>
              <a:t>family document, </a:t>
            </a:r>
            <a:r>
              <a:rPr lang="en-GB" sz="2400" dirty="0" smtClean="0"/>
              <a:t>analogous to the Create object in a project</a:t>
            </a:r>
          </a:p>
          <a:p>
            <a:pPr lvl="1"/>
            <a:r>
              <a:rPr lang="en-GB" sz="2400" dirty="0" err="1" smtClean="0"/>
              <a:t>EditFamily</a:t>
            </a:r>
            <a:r>
              <a:rPr lang="en-GB" sz="2400" dirty="0" smtClean="0"/>
              <a:t> – edit a family loaded in a project document</a:t>
            </a:r>
          </a:p>
          <a:p>
            <a:endParaRPr lang="en-GB" sz="2400" dirty="0" smtClean="0"/>
          </a:p>
          <a:p>
            <a:pPr>
              <a:buNone/>
            </a:pPr>
            <a:endParaRPr lang="en-US" dirty="0" smtClean="0"/>
          </a:p>
          <a:p>
            <a:pPr>
              <a:buNone/>
            </a:pPr>
            <a:endParaRPr lang="en-US" dirty="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Labs Exercises </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smtClean="0">
                <a:solidFill>
                  <a:schemeClr val="accent4"/>
                </a:solidFill>
                <a:latin typeface="+mn-lt"/>
                <a:ea typeface="+mn-ea"/>
                <a:cs typeface="+mn-cs"/>
                <a:sym typeface="Arial" pitchFamily="34" charset="0"/>
              </a:rPr>
              <a:t>Hands-on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Labs Exercises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Hands-on</a:t>
            </a:r>
            <a:endParaRPr lang="en-US" sz="2800" dirty="0"/>
          </a:p>
        </p:txBody>
      </p:sp>
      <p:sp>
        <p:nvSpPr>
          <p:cNvPr id="3" name="Content Placeholder 2"/>
          <p:cNvSpPr>
            <a:spLocks noGrp="1"/>
          </p:cNvSpPr>
          <p:nvPr>
            <p:ph idx="1"/>
          </p:nvPr>
        </p:nvSpPr>
        <p:spPr/>
        <p:txBody>
          <a:bodyPr/>
          <a:lstStyle/>
          <a:p>
            <a:pPr>
              <a:buNone/>
            </a:pPr>
            <a:r>
              <a:rPr lang="en-US" dirty="0" smtClean="0"/>
              <a:t>Incremental exercises to create a column family: </a:t>
            </a:r>
          </a:p>
          <a:p>
            <a:endParaRPr lang="en-US" dirty="0" smtClean="0"/>
          </a:p>
          <a:p>
            <a:r>
              <a:rPr lang="en-US" dirty="0" smtClean="0"/>
              <a:t>Lab1 – create a column family with rectangular profile </a:t>
            </a:r>
          </a:p>
          <a:p>
            <a:r>
              <a:rPr lang="en-US" dirty="0" smtClean="0"/>
              <a:t>Lab2 – create a column family with L-shaped profile </a:t>
            </a:r>
          </a:p>
          <a:p>
            <a:r>
              <a:rPr lang="en-US" dirty="0" smtClean="0"/>
              <a:t>Lab3 – add formula and assign materials</a:t>
            </a:r>
          </a:p>
          <a:p>
            <a:r>
              <a:rPr lang="en-US" dirty="0" smtClean="0"/>
              <a:t>Lab4 – add visibility control </a:t>
            </a:r>
          </a:p>
          <a:p>
            <a:endParaRPr lang="en-US" dirty="0" smtClean="0"/>
          </a:p>
          <a:p>
            <a:pPr>
              <a:buNone/>
            </a:pPr>
            <a:r>
              <a:rPr lang="en-US" dirty="0" smtClean="0"/>
              <a:t>Include step-by-step instruction</a:t>
            </a:r>
          </a:p>
          <a:p>
            <a:pPr>
              <a:buNone/>
            </a:pPr>
            <a:r>
              <a:rPr lang="en-US" dirty="0" smtClean="0"/>
              <a:t>In VB.NET and C# </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b1 rectangle plan type dialog.PNG"/>
          <p:cNvPicPr/>
          <p:nvPr/>
        </p:nvPicPr>
        <p:blipFill>
          <a:blip r:embed="rId2" cstate="print"/>
          <a:stretch>
            <a:fillRect/>
          </a:stretch>
        </p:blipFill>
        <p:spPr>
          <a:xfrm>
            <a:off x="7191375" y="2549768"/>
            <a:ext cx="5715000" cy="3014419"/>
          </a:xfrm>
          <a:prstGeom prst="rect">
            <a:avLst/>
          </a:prstGeom>
        </p:spPr>
      </p:pic>
      <p:pic>
        <p:nvPicPr>
          <p:cNvPr id="5" name="Picture 4" descr="Lab1 rectangle.PNG"/>
          <p:cNvPicPr/>
          <p:nvPr/>
        </p:nvPicPr>
        <p:blipFill>
          <a:blip r:embed="rId3" cstate="print"/>
          <a:stretch>
            <a:fillRect/>
          </a:stretch>
        </p:blipFill>
        <p:spPr>
          <a:xfrm>
            <a:off x="8029575" y="5828103"/>
            <a:ext cx="4800600" cy="3012684"/>
          </a:xfrm>
          <a:prstGeom prst="rect">
            <a:avLst/>
          </a:prstGeom>
        </p:spPr>
      </p:pic>
      <p:sp>
        <p:nvSpPr>
          <p:cNvPr id="2" name="Title 1"/>
          <p:cNvSpPr>
            <a:spLocks noGrp="1"/>
          </p:cNvSpPr>
          <p:nvPr>
            <p:ph type="title"/>
          </p:nvPr>
        </p:nvSpPr>
        <p:spPr/>
        <p:txBody>
          <a:bodyPr/>
          <a:lstStyle/>
          <a:p>
            <a:r>
              <a:rPr lang="en-US" dirty="0" smtClean="0"/>
              <a:t>Lab1 – Create a Rectangular Column </a:t>
            </a:r>
            <a:endParaRPr lang="en-US" dirty="0"/>
          </a:p>
        </p:txBody>
      </p:sp>
      <p:sp>
        <p:nvSpPr>
          <p:cNvPr id="3" name="Content Placeholder 2"/>
          <p:cNvSpPr>
            <a:spLocks noGrp="1"/>
          </p:cNvSpPr>
          <p:nvPr>
            <p:ph idx="1"/>
          </p:nvPr>
        </p:nvSpPr>
        <p:spPr/>
        <p:txBody>
          <a:bodyPr/>
          <a:lstStyle/>
          <a:p>
            <a:pPr>
              <a:buNone/>
            </a:pPr>
            <a:r>
              <a:rPr lang="en-US" b="1" dirty="0" smtClean="0"/>
              <a:t>Objective:</a:t>
            </a:r>
            <a:r>
              <a:rPr lang="en-US" dirty="0" smtClean="0"/>
              <a:t> learn THE basics of family API.  </a:t>
            </a:r>
          </a:p>
          <a:p>
            <a:pPr lvl="1"/>
            <a:r>
              <a:rPr lang="en-US" dirty="0" smtClean="0"/>
              <a:t>check the family context </a:t>
            </a:r>
          </a:p>
          <a:p>
            <a:pPr lvl="1"/>
            <a:r>
              <a:rPr lang="en-US" dirty="0" smtClean="0"/>
              <a:t>create a simple solid using extrusion </a:t>
            </a:r>
          </a:p>
          <a:p>
            <a:pPr lvl="1"/>
            <a:r>
              <a:rPr lang="en-US" dirty="0" smtClean="0"/>
              <a:t>set alignments</a:t>
            </a:r>
          </a:p>
          <a:p>
            <a:pPr lvl="1"/>
            <a:r>
              <a:rPr lang="en-US" dirty="0" smtClean="0"/>
              <a:t>add types </a:t>
            </a:r>
          </a:p>
          <a:p>
            <a:pPr lvl="1">
              <a:buNone/>
            </a:pPr>
            <a:endParaRPr lang="en-US" dirty="0" smtClean="0"/>
          </a:p>
          <a:p>
            <a:pPr>
              <a:buNone/>
            </a:pPr>
            <a:r>
              <a:rPr lang="en-US" sz="2700" dirty="0" smtClean="0">
                <a:solidFill>
                  <a:schemeClr val="accent6"/>
                </a:solidFill>
              </a:rPr>
              <a:t>Classes and methods: </a:t>
            </a:r>
          </a:p>
          <a:p>
            <a:pPr lvl="1"/>
            <a:r>
              <a:rPr lang="en-US" sz="2400" dirty="0" err="1" smtClean="0">
                <a:solidFill>
                  <a:schemeClr val="accent6"/>
                </a:solidFill>
              </a:rPr>
              <a:t>rvtDoc.IsFamilyDocument</a:t>
            </a:r>
            <a:r>
              <a:rPr lang="en-US" sz="2400" dirty="0" smtClean="0">
                <a:solidFill>
                  <a:schemeClr val="accent6"/>
                </a:solidFill>
              </a:rPr>
              <a:t>()</a:t>
            </a:r>
          </a:p>
          <a:p>
            <a:pPr lvl="1"/>
            <a:r>
              <a:rPr lang="en-US" sz="2400" dirty="0" err="1" smtClean="0">
                <a:solidFill>
                  <a:schemeClr val="accent6"/>
                </a:solidFill>
              </a:rPr>
              <a:t>rvtDoc.OwnerFamily.FamilyCategory.Name</a:t>
            </a:r>
            <a:endParaRPr lang="en-US" sz="2400" dirty="0" smtClean="0">
              <a:solidFill>
                <a:schemeClr val="accent6"/>
              </a:solidFill>
            </a:endParaRPr>
          </a:p>
          <a:p>
            <a:pPr lvl="1"/>
            <a:r>
              <a:rPr lang="en-US" sz="2400" dirty="0" err="1" smtClean="0">
                <a:solidFill>
                  <a:schemeClr val="accent6"/>
                </a:solidFill>
              </a:rPr>
              <a:t>rvtDoc.FamilyCreate.NewExtrusion</a:t>
            </a:r>
            <a:r>
              <a:rPr lang="en-US" sz="2400" dirty="0" smtClean="0">
                <a:solidFill>
                  <a:schemeClr val="accent6"/>
                </a:solidFill>
              </a:rPr>
              <a:t>()</a:t>
            </a:r>
          </a:p>
          <a:p>
            <a:pPr lvl="1"/>
            <a:r>
              <a:rPr lang="en-US" sz="2400" dirty="0" err="1" smtClean="0">
                <a:solidFill>
                  <a:schemeClr val="accent6"/>
                </a:solidFill>
              </a:rPr>
              <a:t>rvtDoc.FamilyCreate.NewAlignment</a:t>
            </a:r>
            <a:r>
              <a:rPr lang="en-US" sz="2400" dirty="0" smtClean="0">
                <a:solidFill>
                  <a:schemeClr val="accent6"/>
                </a:solidFill>
              </a:rPr>
              <a:t>() </a:t>
            </a:r>
          </a:p>
          <a:p>
            <a:pPr lvl="1"/>
            <a:r>
              <a:rPr lang="en-US" sz="2400" dirty="0" err="1" smtClean="0">
                <a:solidFill>
                  <a:schemeClr val="accent6"/>
                </a:solidFill>
              </a:rPr>
              <a:t>familyMgr</a:t>
            </a:r>
            <a:r>
              <a:rPr lang="en-US" sz="2400" dirty="0" smtClean="0">
                <a:solidFill>
                  <a:schemeClr val="accent6"/>
                </a:solidFill>
              </a:rPr>
              <a:t> = </a:t>
            </a:r>
            <a:r>
              <a:rPr lang="en-US" sz="2400" dirty="0" err="1" smtClean="0">
                <a:solidFill>
                  <a:schemeClr val="accent6"/>
                </a:solidFill>
              </a:rPr>
              <a:t>rvtDoc.FamilyManager</a:t>
            </a:r>
            <a:r>
              <a:rPr lang="en-US" sz="2400" dirty="0" smtClean="0">
                <a:solidFill>
                  <a:schemeClr val="accent6"/>
                </a:solidFill>
              </a:rPr>
              <a:t> </a:t>
            </a:r>
          </a:p>
          <a:p>
            <a:pPr lvl="1"/>
            <a:r>
              <a:rPr lang="en-US" sz="2400" dirty="0" err="1" smtClean="0">
                <a:solidFill>
                  <a:schemeClr val="accent6"/>
                </a:solidFill>
              </a:rPr>
              <a:t>familyMgr.NewType</a:t>
            </a:r>
            <a:r>
              <a:rPr lang="en-US" sz="2400" dirty="0" smtClean="0">
                <a:solidFill>
                  <a:schemeClr val="accent6"/>
                </a:solidFill>
              </a:rPr>
              <a:t>() </a:t>
            </a:r>
          </a:p>
          <a:p>
            <a:pPr lvl="1"/>
            <a:r>
              <a:rPr lang="en-US" sz="2400" dirty="0" err="1" smtClean="0">
                <a:solidFill>
                  <a:schemeClr val="accent6"/>
                </a:solidFill>
              </a:rPr>
              <a:t>familyMgr.Parameter</a:t>
            </a:r>
            <a:r>
              <a:rPr lang="en-US" sz="2400" dirty="0" smtClean="0">
                <a:solidFill>
                  <a:schemeClr val="accent6"/>
                </a:solidFill>
              </a:rPr>
              <a:t>(); </a:t>
            </a:r>
            <a:r>
              <a:rPr lang="en-US" sz="2400" dirty="0" err="1" smtClean="0">
                <a:solidFill>
                  <a:schemeClr val="accent6"/>
                </a:solidFill>
              </a:rPr>
              <a:t>familyMgr.Set</a:t>
            </a:r>
            <a:r>
              <a:rPr lang="en-US" sz="2400" dirty="0" smtClean="0">
                <a:solidFill>
                  <a:schemeClr val="accent6"/>
                </a:solidFill>
              </a:rPr>
              <a:t>()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ab2 Lshape plan type dialog.PNG"/>
          <p:cNvPicPr/>
          <p:nvPr/>
        </p:nvPicPr>
        <p:blipFill>
          <a:blip r:embed="rId3" cstate="print"/>
          <a:stretch>
            <a:fillRect/>
          </a:stretch>
        </p:blipFill>
        <p:spPr>
          <a:xfrm>
            <a:off x="6962775" y="2668587"/>
            <a:ext cx="5943600" cy="3215005"/>
          </a:xfrm>
          <a:prstGeom prst="rect">
            <a:avLst/>
          </a:prstGeom>
        </p:spPr>
      </p:pic>
      <p:sp>
        <p:nvSpPr>
          <p:cNvPr id="2" name="Title 1"/>
          <p:cNvSpPr>
            <a:spLocks noGrp="1"/>
          </p:cNvSpPr>
          <p:nvPr>
            <p:ph type="title"/>
          </p:nvPr>
        </p:nvSpPr>
        <p:spPr/>
        <p:txBody>
          <a:bodyPr/>
          <a:lstStyle/>
          <a:p>
            <a:r>
              <a:rPr lang="en-US" dirty="0" smtClean="0"/>
              <a:t>Lab2 – Create a L-Shape Column </a:t>
            </a:r>
            <a:endParaRPr lang="en-US" dirty="0"/>
          </a:p>
        </p:txBody>
      </p:sp>
      <p:sp>
        <p:nvSpPr>
          <p:cNvPr id="3" name="Content Placeholder 2"/>
          <p:cNvSpPr>
            <a:spLocks noGrp="1"/>
          </p:cNvSpPr>
          <p:nvPr>
            <p:ph idx="1"/>
          </p:nvPr>
        </p:nvSpPr>
        <p:spPr/>
        <p:txBody>
          <a:bodyPr/>
          <a:lstStyle/>
          <a:p>
            <a:pPr>
              <a:buNone/>
            </a:pPr>
            <a:r>
              <a:rPr lang="en-US" b="1" dirty="0" smtClean="0"/>
              <a:t>Objective:</a:t>
            </a:r>
            <a:r>
              <a:rPr lang="en-US" dirty="0" smtClean="0"/>
              <a:t> learn the basics of family API.  </a:t>
            </a:r>
          </a:p>
          <a:p>
            <a:pPr lvl="1"/>
            <a:r>
              <a:rPr lang="en-US" dirty="0" smtClean="0"/>
              <a:t>add reference planes </a:t>
            </a:r>
          </a:p>
          <a:p>
            <a:pPr lvl="1"/>
            <a:r>
              <a:rPr lang="en-US" dirty="0" smtClean="0"/>
              <a:t>add parameters </a:t>
            </a:r>
          </a:p>
          <a:p>
            <a:pPr lvl="1"/>
            <a:r>
              <a:rPr lang="en-US" smtClean="0"/>
              <a:t>add dimensions </a:t>
            </a:r>
            <a:endParaRPr lang="en-US" dirty="0" smtClean="0"/>
          </a:p>
          <a:p>
            <a:pPr lvl="1">
              <a:buNone/>
            </a:pPr>
            <a:endParaRPr lang="en-US" dirty="0" smtClean="0"/>
          </a:p>
          <a:p>
            <a:pPr lvl="1">
              <a:buNone/>
            </a:pPr>
            <a:endParaRPr lang="en-US" dirty="0" smtClean="0"/>
          </a:p>
          <a:p>
            <a:pPr>
              <a:buNone/>
            </a:pPr>
            <a:r>
              <a:rPr lang="en-US" sz="2700" dirty="0" smtClean="0">
                <a:solidFill>
                  <a:schemeClr val="accent6"/>
                </a:solidFill>
              </a:rPr>
              <a:t>Classes and methods: </a:t>
            </a:r>
          </a:p>
          <a:p>
            <a:pPr lvl="1"/>
            <a:r>
              <a:rPr lang="en-US" sz="2400" dirty="0" err="1" smtClean="0">
                <a:solidFill>
                  <a:schemeClr val="accent6"/>
                </a:solidFill>
              </a:rPr>
              <a:t>rvtDoc.FamilyCreate.NewReferencePlane</a:t>
            </a:r>
            <a:r>
              <a:rPr lang="en-US" sz="2400" dirty="0" smtClean="0">
                <a:solidFill>
                  <a:schemeClr val="accent6"/>
                </a:solidFill>
              </a:rPr>
              <a:t>()</a:t>
            </a:r>
          </a:p>
          <a:p>
            <a:pPr lvl="1"/>
            <a:r>
              <a:rPr lang="en-US" sz="2400" dirty="0" err="1" smtClean="0">
                <a:solidFill>
                  <a:schemeClr val="accent6"/>
                </a:solidFill>
              </a:rPr>
              <a:t>familyMgr.AddParameter</a:t>
            </a:r>
            <a:r>
              <a:rPr lang="en-US" sz="2400" dirty="0" smtClean="0">
                <a:solidFill>
                  <a:schemeClr val="accent6"/>
                </a:solidFill>
              </a:rPr>
              <a:t>() </a:t>
            </a:r>
          </a:p>
          <a:p>
            <a:pPr lvl="1"/>
            <a:r>
              <a:rPr lang="en-US" sz="2400" dirty="0" err="1" smtClean="0">
                <a:solidFill>
                  <a:schemeClr val="accent6"/>
                </a:solidFill>
              </a:rPr>
              <a:t>rvtDoc.FamilyCreate.NewDimension</a:t>
            </a:r>
            <a:r>
              <a:rPr lang="en-US" sz="2400" dirty="0" smtClean="0">
                <a:solidFill>
                  <a:schemeClr val="accent6"/>
                </a:solidFill>
              </a:rPr>
              <a:t>() </a:t>
            </a:r>
          </a:p>
        </p:txBody>
      </p:sp>
      <p:pic>
        <p:nvPicPr>
          <p:cNvPr id="7" name="Picture 6" descr="Lab2 Lshape.PNG"/>
          <p:cNvPicPr/>
          <p:nvPr/>
        </p:nvPicPr>
        <p:blipFill>
          <a:blip r:embed="rId4" cstate="print"/>
          <a:stretch>
            <a:fillRect/>
          </a:stretch>
        </p:blipFill>
        <p:spPr>
          <a:xfrm>
            <a:off x="8105775" y="6326187"/>
            <a:ext cx="4038600" cy="2370089"/>
          </a:xfrm>
          <a:prstGeom prst="rect">
            <a:avLst/>
          </a:prstGeom>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Lab3 – Add Formulas and Materials </a:t>
            </a:r>
            <a:endParaRPr lang="en-US" dirty="0"/>
          </a:p>
        </p:txBody>
      </p:sp>
      <p:sp>
        <p:nvSpPr>
          <p:cNvPr id="3" name="Content Placeholder 2"/>
          <p:cNvSpPr>
            <a:spLocks noGrp="1"/>
          </p:cNvSpPr>
          <p:nvPr>
            <p:ph idx="1"/>
          </p:nvPr>
        </p:nvSpPr>
        <p:spPr/>
        <p:txBody>
          <a:bodyPr/>
          <a:lstStyle/>
          <a:p>
            <a:pPr>
              <a:buNone/>
            </a:pPr>
            <a:r>
              <a:rPr lang="en-US" b="1" dirty="0" smtClean="0"/>
              <a:t>Objective:</a:t>
            </a:r>
            <a:r>
              <a:rPr lang="en-US" dirty="0" smtClean="0"/>
              <a:t> learn the basics of family API.  </a:t>
            </a:r>
          </a:p>
          <a:p>
            <a:pPr lvl="1"/>
            <a:r>
              <a:rPr lang="en-US" dirty="0" smtClean="0"/>
              <a:t>add formulas </a:t>
            </a:r>
          </a:p>
          <a:p>
            <a:pPr lvl="1"/>
            <a:r>
              <a:rPr lang="en-US" dirty="0" smtClean="0"/>
              <a:t>add materials </a:t>
            </a:r>
          </a:p>
          <a:p>
            <a:pPr lvl="1">
              <a:buNone/>
            </a:pPr>
            <a:endParaRPr lang="en-US" dirty="0" smtClean="0"/>
          </a:p>
          <a:p>
            <a:pPr lvl="1">
              <a:buNone/>
            </a:pPr>
            <a:endParaRPr lang="en-US" dirty="0" smtClean="0"/>
          </a:p>
          <a:p>
            <a:pPr lvl="1">
              <a:buNone/>
            </a:pPr>
            <a:endParaRPr lang="en-US" dirty="0" smtClean="0"/>
          </a:p>
          <a:p>
            <a:pPr>
              <a:buNone/>
            </a:pPr>
            <a:r>
              <a:rPr lang="en-US" sz="2700" dirty="0" smtClean="0">
                <a:solidFill>
                  <a:schemeClr val="accent6"/>
                </a:solidFill>
              </a:rPr>
              <a:t>Classes and methods: </a:t>
            </a:r>
          </a:p>
          <a:p>
            <a:pPr lvl="1"/>
            <a:r>
              <a:rPr lang="en-US" sz="2400" dirty="0" err="1" smtClean="0">
                <a:solidFill>
                  <a:schemeClr val="accent6"/>
                </a:solidFill>
              </a:rPr>
              <a:t>familyMgr.SetFormula</a:t>
            </a:r>
            <a:r>
              <a:rPr lang="en-US" sz="2400" dirty="0" smtClean="0">
                <a:solidFill>
                  <a:schemeClr val="accent6"/>
                </a:solidFill>
              </a:rPr>
              <a:t>() </a:t>
            </a:r>
          </a:p>
          <a:p>
            <a:pPr lvl="1"/>
            <a:r>
              <a:rPr lang="en-US" sz="2400" dirty="0" err="1" smtClean="0">
                <a:solidFill>
                  <a:schemeClr val="accent6"/>
                </a:solidFill>
              </a:rPr>
              <a:t>pSolid.Parameter</a:t>
            </a:r>
            <a:r>
              <a:rPr lang="en-US" sz="2400" dirty="0" smtClean="0">
                <a:solidFill>
                  <a:schemeClr val="accent6"/>
                </a:solidFill>
              </a:rPr>
              <a:t>(“Material”) </a:t>
            </a:r>
          </a:p>
          <a:p>
            <a:pPr lvl="1"/>
            <a:r>
              <a:rPr lang="en-US" sz="2400" dirty="0" err="1" smtClean="0">
                <a:solidFill>
                  <a:schemeClr val="accent6"/>
                </a:solidFill>
              </a:rPr>
              <a:t>familyMgr.AddParameter</a:t>
            </a:r>
            <a:r>
              <a:rPr lang="en-US" sz="2400" dirty="0" smtClean="0">
                <a:solidFill>
                  <a:schemeClr val="accent6"/>
                </a:solidFill>
              </a:rPr>
              <a:t>(“</a:t>
            </a:r>
            <a:r>
              <a:rPr lang="en-US" sz="2400" dirty="0" err="1" smtClean="0">
                <a:solidFill>
                  <a:schemeClr val="accent6"/>
                </a:solidFill>
              </a:rPr>
              <a:t>MyColumnFinish</a:t>
            </a:r>
            <a:r>
              <a:rPr lang="en-US" sz="2400" dirty="0" smtClean="0">
                <a:solidFill>
                  <a:schemeClr val="accent6"/>
                </a:solidFill>
              </a:rPr>
              <a:t>”, </a:t>
            </a:r>
            <a:r>
              <a:rPr lang="en-US" sz="2400" dirty="0" err="1" smtClean="0">
                <a:solidFill>
                  <a:schemeClr val="accent6"/>
                </a:solidFill>
              </a:rPr>
              <a:t>BuiltInParameterGroup.PG_MATERIALS</a:t>
            </a:r>
            <a:r>
              <a:rPr lang="en-US" sz="2400" dirty="0" smtClean="0">
                <a:solidFill>
                  <a:schemeClr val="accent6"/>
                </a:solidFill>
              </a:rPr>
              <a:t>, </a:t>
            </a:r>
            <a:r>
              <a:rPr lang="en-US" sz="2400" dirty="0" err="1" smtClean="0">
                <a:solidFill>
                  <a:schemeClr val="accent6"/>
                </a:solidFill>
              </a:rPr>
              <a:t>ParameterType.Material</a:t>
            </a:r>
            <a:r>
              <a:rPr lang="en-US" sz="2400" dirty="0" smtClean="0">
                <a:solidFill>
                  <a:schemeClr val="accent6"/>
                </a:solidFill>
              </a:rPr>
              <a:t>, True)</a:t>
            </a:r>
          </a:p>
          <a:p>
            <a:pPr lvl="1"/>
            <a:r>
              <a:rPr lang="en-US" sz="2400" dirty="0" err="1" smtClean="0">
                <a:solidFill>
                  <a:schemeClr val="accent6"/>
                </a:solidFill>
              </a:rPr>
              <a:t>familyMgr.AssociateElementParameterToFamilyParameter</a:t>
            </a:r>
            <a:r>
              <a:rPr lang="en-US" sz="2400" dirty="0" smtClean="0">
                <a:solidFill>
                  <a:schemeClr val="accent6"/>
                </a:solidFill>
              </a:rPr>
              <a:t>()</a:t>
            </a:r>
          </a:p>
          <a:p>
            <a:pPr lvl="1">
              <a:buNone/>
            </a:pPr>
            <a:endParaRPr lang="en-US" sz="2400" dirty="0" smtClean="0">
              <a:solidFill>
                <a:schemeClr val="accent6"/>
              </a:solidFill>
            </a:endParaRPr>
          </a:p>
        </p:txBody>
      </p:sp>
      <p:pic>
        <p:nvPicPr>
          <p:cNvPr id="8" name="Picture 7" descr="Lab3 formula material.PNG"/>
          <p:cNvPicPr/>
          <p:nvPr/>
        </p:nvPicPr>
        <p:blipFill>
          <a:blip r:embed="rId3" cstate="print"/>
          <a:stretch>
            <a:fillRect/>
          </a:stretch>
        </p:blipFill>
        <p:spPr>
          <a:xfrm>
            <a:off x="6734175" y="2748597"/>
            <a:ext cx="5943600" cy="2891790"/>
          </a:xfrm>
          <a:prstGeom prst="rect">
            <a:avLst/>
          </a:prstGeom>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Lab4 – Add Visibility Control </a:t>
            </a:r>
            <a:endParaRPr lang="en-US" dirty="0"/>
          </a:p>
        </p:txBody>
      </p:sp>
      <p:sp>
        <p:nvSpPr>
          <p:cNvPr id="3" name="Content Placeholder 2"/>
          <p:cNvSpPr>
            <a:spLocks noGrp="1"/>
          </p:cNvSpPr>
          <p:nvPr>
            <p:ph idx="1"/>
          </p:nvPr>
        </p:nvSpPr>
        <p:spPr/>
        <p:txBody>
          <a:bodyPr/>
          <a:lstStyle/>
          <a:p>
            <a:pPr>
              <a:buNone/>
            </a:pPr>
            <a:r>
              <a:rPr lang="en-US" b="1" dirty="0" smtClean="0"/>
              <a:t>Objective: </a:t>
            </a:r>
            <a:endParaRPr lang="en-US" dirty="0" smtClean="0"/>
          </a:p>
          <a:p>
            <a:pPr lvl="1"/>
            <a:r>
              <a:rPr lang="en-US" dirty="0" smtClean="0"/>
              <a:t>add line representation</a:t>
            </a:r>
          </a:p>
          <a:p>
            <a:pPr lvl="1"/>
            <a:r>
              <a:rPr lang="en-US" dirty="0" smtClean="0"/>
              <a:t>add visibility control  </a:t>
            </a:r>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a:buNone/>
            </a:pPr>
            <a:r>
              <a:rPr lang="en-US" sz="2700" dirty="0" smtClean="0">
                <a:solidFill>
                  <a:schemeClr val="accent6"/>
                </a:solidFill>
              </a:rPr>
              <a:t>Classes and methods: </a:t>
            </a:r>
          </a:p>
          <a:p>
            <a:pPr lvl="1"/>
            <a:r>
              <a:rPr lang="en-US" sz="2400" dirty="0" err="1" smtClean="0">
                <a:solidFill>
                  <a:schemeClr val="accent6"/>
                </a:solidFill>
              </a:rPr>
              <a:t>rvtDoc.FamilyCreate.NewSymbolicCurve</a:t>
            </a:r>
            <a:r>
              <a:rPr lang="en-US" sz="2400" dirty="0" smtClean="0">
                <a:solidFill>
                  <a:schemeClr val="accent6"/>
                </a:solidFill>
              </a:rPr>
              <a:t>()</a:t>
            </a:r>
          </a:p>
          <a:p>
            <a:pPr lvl="1"/>
            <a:r>
              <a:rPr lang="en-US" sz="2400" dirty="0" err="1" smtClean="0">
                <a:solidFill>
                  <a:schemeClr val="accent6"/>
                </a:solidFill>
              </a:rPr>
              <a:t>rvtDoc.FamilyCreate.NewModelCurve</a:t>
            </a:r>
            <a:r>
              <a:rPr lang="en-US" sz="2400" dirty="0" smtClean="0">
                <a:solidFill>
                  <a:schemeClr val="accent6"/>
                </a:solidFill>
              </a:rPr>
              <a:t>()</a:t>
            </a:r>
          </a:p>
          <a:p>
            <a:pPr lvl="1"/>
            <a:r>
              <a:rPr lang="en-US" sz="2400" dirty="0" err="1" smtClean="0">
                <a:solidFill>
                  <a:schemeClr val="accent6"/>
                </a:solidFill>
              </a:rPr>
              <a:t>FamilyElementVisibility</a:t>
            </a:r>
            <a:r>
              <a:rPr lang="en-US" sz="2400" dirty="0" smtClean="0">
                <a:solidFill>
                  <a:schemeClr val="accent6"/>
                </a:solidFill>
              </a:rPr>
              <a:t>(</a:t>
            </a:r>
            <a:r>
              <a:rPr lang="en-US" sz="2400" dirty="0" err="1" smtClean="0">
                <a:solidFill>
                  <a:schemeClr val="accent6"/>
                </a:solidFill>
              </a:rPr>
              <a:t>FamilyElementVisibilityType.ViewSpecific</a:t>
            </a:r>
            <a:r>
              <a:rPr lang="en-US" sz="2400" dirty="0" smtClean="0">
                <a:solidFill>
                  <a:schemeClr val="accent6"/>
                </a:solidFill>
              </a:rPr>
              <a:t>/Model) </a:t>
            </a:r>
          </a:p>
          <a:p>
            <a:pPr lvl="1"/>
            <a:r>
              <a:rPr lang="en-US" sz="2400" dirty="0" err="1" smtClean="0">
                <a:solidFill>
                  <a:schemeClr val="accent6"/>
                </a:solidFill>
              </a:rPr>
              <a:t>FamilyElementVisibility.IsShownInFine</a:t>
            </a:r>
            <a:r>
              <a:rPr lang="en-US" sz="2400" dirty="0" smtClean="0">
                <a:solidFill>
                  <a:schemeClr val="accent6"/>
                </a:solidFill>
              </a:rPr>
              <a:t>, etc. </a:t>
            </a:r>
          </a:p>
          <a:p>
            <a:pPr lvl="1"/>
            <a:r>
              <a:rPr lang="en-US" sz="2400" dirty="0" err="1" smtClean="0">
                <a:solidFill>
                  <a:schemeClr val="accent6"/>
                </a:solidFill>
              </a:rPr>
              <a:t>pLine.SetVisibility</a:t>
            </a:r>
            <a:r>
              <a:rPr lang="en-US" sz="2400" dirty="0" smtClean="0">
                <a:solidFill>
                  <a:schemeClr val="accent6"/>
                </a:solidFill>
              </a:rPr>
              <a:t>(</a:t>
            </a:r>
            <a:r>
              <a:rPr lang="en-US" sz="2400" dirty="0" err="1" smtClean="0">
                <a:solidFill>
                  <a:schemeClr val="accent6"/>
                </a:solidFill>
              </a:rPr>
              <a:t>pFamilyElementVisibility</a:t>
            </a:r>
            <a:r>
              <a:rPr lang="en-US" sz="2400" dirty="0" smtClean="0">
                <a:solidFill>
                  <a:schemeClr val="accent6"/>
                </a:solidFill>
              </a:rPr>
              <a:t>)</a:t>
            </a:r>
          </a:p>
          <a:p>
            <a:pPr lvl="1"/>
            <a:endParaRPr lang="en-US" sz="2400" dirty="0" smtClean="0">
              <a:solidFill>
                <a:schemeClr val="accent6"/>
              </a:solidFill>
            </a:endParaRPr>
          </a:p>
          <a:p>
            <a:pPr lvl="1">
              <a:buNone/>
            </a:pPr>
            <a:endParaRPr lang="en-US" sz="2400" dirty="0" smtClean="0">
              <a:solidFill>
                <a:schemeClr val="accent6"/>
              </a:solidFill>
            </a:endParaRPr>
          </a:p>
        </p:txBody>
      </p:sp>
      <p:pic>
        <p:nvPicPr>
          <p:cNvPr id="5" name="Picture 4" descr="Lab4 visibility.PNG"/>
          <p:cNvPicPr/>
          <p:nvPr/>
        </p:nvPicPr>
        <p:blipFill>
          <a:blip r:embed="rId3" cstate="print"/>
          <a:stretch>
            <a:fillRect/>
          </a:stretch>
        </p:blipFill>
        <p:spPr>
          <a:xfrm>
            <a:off x="6581775" y="2439987"/>
            <a:ext cx="5638800" cy="3470030"/>
          </a:xfrm>
          <a:prstGeom prst="rect">
            <a:avLst/>
          </a:prstGeo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Family API</a:t>
            </a:r>
            <a:endParaRPr lang="en-US" sz="2800" b="0" i="1" dirty="0">
              <a:solidFill>
                <a:schemeClr val="accent4"/>
              </a:solidFill>
            </a:endParaRPr>
          </a:p>
        </p:txBody>
      </p:sp>
      <p:sp>
        <p:nvSpPr>
          <p:cNvPr id="3" name="Content Placeholder 2"/>
          <p:cNvSpPr>
            <a:spLocks noGrp="1"/>
          </p:cNvSpPr>
          <p:nvPr>
            <p:ph idx="1"/>
          </p:nvPr>
        </p:nvSpPr>
        <p:spPr/>
        <p:txBody>
          <a:bodyPr/>
          <a:lstStyle/>
          <a:p>
            <a:r>
              <a:rPr lang="en-US" dirty="0" smtClean="0"/>
              <a:t>Background</a:t>
            </a:r>
          </a:p>
          <a:p>
            <a:pPr lvl="1"/>
            <a:r>
              <a:rPr lang="en-US" dirty="0" smtClean="0"/>
              <a:t>Family content creation itself is highly customizable feature even without API</a:t>
            </a:r>
          </a:p>
          <a:p>
            <a:pPr lvl="1"/>
            <a:r>
              <a:rPr lang="en-US" dirty="0" smtClean="0"/>
              <a:t>Understanding how it works in UI is a key to successful creation in API</a:t>
            </a:r>
          </a:p>
          <a:p>
            <a:pPr lvl="1"/>
            <a:r>
              <a:rPr lang="en-US" smtClean="0"/>
              <a:t>There used to be two Revit API expertise communities</a:t>
            </a:r>
            <a:endParaRPr lang="en-US" dirty="0" smtClean="0"/>
          </a:p>
          <a:p>
            <a:pPr lvl="2"/>
            <a:r>
              <a:rPr lang="en-US" dirty="0" smtClean="0"/>
              <a:t>those who know </a:t>
            </a:r>
            <a:r>
              <a:rPr lang="en-US" smtClean="0"/>
              <a:t>UI and content creation well</a:t>
            </a:r>
            <a:endParaRPr lang="en-US" dirty="0" smtClean="0"/>
          </a:p>
          <a:p>
            <a:pPr lvl="2"/>
            <a:r>
              <a:rPr lang="en-US" dirty="0" smtClean="0"/>
              <a:t>those who are fluent in programming, but are not familiar with UI </a:t>
            </a:r>
            <a:br>
              <a:rPr lang="en-US" dirty="0" smtClean="0"/>
            </a:br>
            <a:endParaRPr lang="en-US" dirty="0" smtClean="0"/>
          </a:p>
          <a:p>
            <a:r>
              <a:rPr lang="en-US" dirty="0" smtClean="0"/>
              <a:t>Goals of this talk</a:t>
            </a:r>
          </a:p>
          <a:p>
            <a:pPr lvl="1"/>
            <a:r>
              <a:rPr lang="en-US" dirty="0" smtClean="0"/>
              <a:t>Learn the Family API along the best practice in UI </a:t>
            </a:r>
          </a:p>
          <a:p>
            <a:pPr lvl="1"/>
            <a:r>
              <a:rPr lang="en-US" dirty="0" smtClean="0"/>
              <a:t>Establish steps to follow to write a program using Family API, which  are stable, flexible and adaptable when you move beyond the basics</a:t>
            </a:r>
          </a:p>
          <a:p>
            <a:pPr>
              <a:buNone/>
            </a:pP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noFill/>
        </p:spPr>
        <p:txBody>
          <a:bodyPr/>
          <a:lstStyle/>
          <a:p>
            <a:r>
              <a:rPr lang="en-US" dirty="0" smtClean="0"/>
              <a:t>Reference planes</a:t>
            </a:r>
          </a:p>
          <a:p>
            <a:r>
              <a:rPr lang="en-US" dirty="0" smtClean="0"/>
              <a:t>Parameters</a:t>
            </a:r>
          </a:p>
          <a:p>
            <a:r>
              <a:rPr lang="en-US" dirty="0" smtClean="0"/>
              <a:t>Dimensions</a:t>
            </a:r>
          </a:p>
          <a:p>
            <a:r>
              <a:rPr lang="en-US" dirty="0" smtClean="0"/>
              <a:t>Types</a:t>
            </a:r>
          </a:p>
          <a:p>
            <a:r>
              <a:rPr lang="en-US" dirty="0" smtClean="0"/>
              <a:t>Geometry</a:t>
            </a:r>
          </a:p>
          <a:p>
            <a:r>
              <a:rPr lang="en-US" dirty="0" smtClean="0"/>
              <a:t>Alignments</a:t>
            </a:r>
          </a:p>
          <a:p>
            <a:endParaRPr lang="en-US" dirty="0"/>
          </a:p>
        </p:txBody>
      </p:sp>
      <p:sp>
        <p:nvSpPr>
          <p:cNvPr id="2" name="Title 1"/>
          <p:cNvSpPr>
            <a:spLocks noGrp="1"/>
          </p:cNvSpPr>
          <p:nvPr>
            <p:ph type="title"/>
          </p:nvPr>
        </p:nvSpPr>
        <p:spPr/>
        <p:txBody>
          <a:bodyPr/>
          <a:lstStyle/>
          <a:p>
            <a:r>
              <a:rPr lang="en-US" dirty="0" smtClean="0"/>
              <a:t>Family API along Best Practice</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Simple L-shape column</a:t>
            </a:r>
            <a:endParaRPr lang="en-US" sz="2800" dirty="0"/>
          </a:p>
        </p:txBody>
      </p:sp>
      <p:pic>
        <p:nvPicPr>
          <p:cNvPr id="4" name="Content Placeholder 4" descr="Column plan after add Solid.PNG"/>
          <p:cNvPicPr>
            <a:picLocks noChangeAspect="1"/>
          </p:cNvPicPr>
          <p:nvPr/>
        </p:nvPicPr>
        <p:blipFill>
          <a:blip r:embed="rId3" cstate="print"/>
          <a:stretch>
            <a:fillRect/>
          </a:stretch>
        </p:blipFill>
        <p:spPr bwMode="auto">
          <a:xfrm>
            <a:off x="600612" y="2148066"/>
            <a:ext cx="4095750" cy="3838575"/>
          </a:xfrm>
          <a:prstGeom prst="rect">
            <a:avLst/>
          </a:prstGeom>
          <a:noFill/>
          <a:ln w="12700">
            <a:solidFill>
              <a:schemeClr val="accent4"/>
            </a:solidFill>
            <a:miter lim="800000"/>
            <a:headEnd/>
            <a:tailEnd/>
          </a:ln>
          <a:effectLst>
            <a:outerShdw blurRad="50800" dist="38100" dir="2700000" algn="tl" rotWithShape="0">
              <a:prstClr val="black">
                <a:alpha val="40000"/>
              </a:prstClr>
            </a:outerShdw>
          </a:effectLst>
        </p:spPr>
      </p:pic>
      <p:pic>
        <p:nvPicPr>
          <p:cNvPr id="5" name="Picture 4" descr="Lab4 visibility.PNG"/>
          <p:cNvPicPr/>
          <p:nvPr/>
        </p:nvPicPr>
        <p:blipFill>
          <a:blip r:embed="rId4" cstate="print"/>
          <a:srcRect/>
          <a:stretch>
            <a:fillRect/>
          </a:stretch>
        </p:blipFill>
        <p:spPr bwMode="auto">
          <a:xfrm>
            <a:off x="3283492" y="4688424"/>
            <a:ext cx="6270083" cy="4191000"/>
          </a:xfrm>
          <a:prstGeom prst="rect">
            <a:avLst/>
          </a:prstGeom>
          <a:noFill/>
          <a:ln w="9525">
            <a:solidFill>
              <a:schemeClr val="accent4"/>
            </a:solidFill>
            <a:miter lim="800000"/>
            <a:headEnd/>
            <a:tailEnd/>
          </a:ln>
          <a:effectLst>
            <a:outerShdw blurRad="50800" dist="38100" dir="2700000" algn="tl" rotWithShape="0">
              <a:prstClr val="black">
                <a:alpha val="40000"/>
              </a:prstClr>
            </a:outerShdw>
          </a:effectLst>
        </p:spPr>
      </p:pic>
      <p:pic>
        <p:nvPicPr>
          <p:cNvPr id="6" name="Picture 5" descr="Family Type dialog final.PNG"/>
          <p:cNvPicPr>
            <a:picLocks noChangeAspect="1"/>
          </p:cNvPicPr>
          <p:nvPr/>
        </p:nvPicPr>
        <p:blipFill>
          <a:blip r:embed="rId5" cstate="print"/>
          <a:stretch>
            <a:fillRect/>
          </a:stretch>
        </p:blipFill>
        <p:spPr>
          <a:xfrm>
            <a:off x="7143750" y="2820987"/>
            <a:ext cx="5153025" cy="3476625"/>
          </a:xfrm>
          <a:prstGeom prst="rect">
            <a:avLst/>
          </a:prstGeom>
          <a:ln>
            <a:solidFill>
              <a:schemeClr val="accent4"/>
            </a:solidFill>
          </a:ln>
          <a:effectLst>
            <a:outerShdw blurRad="50800" dist="38100" dir="2700000" algn="tl" rotWithShape="0">
              <a:prstClr val="black">
                <a:alpha val="40000"/>
              </a:prstClr>
            </a:outerShdw>
          </a:effectLst>
        </p:spPr>
      </p:pic>
      <p:sp>
        <p:nvSpPr>
          <p:cNvPr id="7" name="Content Placeholder 2"/>
          <p:cNvSpPr txBox="1">
            <a:spLocks/>
          </p:cNvSpPr>
          <p:nvPr/>
        </p:nvSpPr>
        <p:spPr bwMode="auto">
          <a:xfrm>
            <a:off x="4206696" y="2744787"/>
            <a:ext cx="4267200" cy="2667000"/>
          </a:xfrm>
          <a:prstGeom prst="rect">
            <a:avLst/>
          </a:prstGeom>
          <a:solidFill>
            <a:srgbClr val="FFFFFF">
              <a:alpha val="80000"/>
            </a:srgbClr>
          </a:solidFill>
          <a:ln w="12700">
            <a:noFill/>
            <a:miter lim="800000"/>
            <a:headEnd/>
            <a:tailEnd/>
          </a:ln>
          <a:effectLst>
            <a:glow rad="228600">
              <a:schemeClr val="accent4">
                <a:satMod val="175000"/>
                <a:alpha val="40000"/>
              </a:schemeClr>
            </a:glow>
          </a:effectLst>
        </p:spPr>
        <p:txBody>
          <a:bodyPr vert="horz" wrap="square" lIns="0" tIns="0" rIns="0" bIns="0" numCol="1" anchor="t" anchorCtr="0" compatLnSpc="1">
            <a:prstTxWarp prst="textNoShape">
              <a:avLst/>
            </a:prstTxWarp>
          </a:bodyPr>
          <a:lstStyle/>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Plan</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Reference planes</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Parameters</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Types</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Geometry</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Plan</a:t>
            </a:r>
            <a:endParaRPr lang="en-US" dirty="0"/>
          </a:p>
        </p:txBody>
      </p:sp>
      <p:sp>
        <p:nvSpPr>
          <p:cNvPr id="3" name="Content Placeholder 2"/>
          <p:cNvSpPr>
            <a:spLocks noGrp="1"/>
          </p:cNvSpPr>
          <p:nvPr>
            <p:ph idx="1"/>
          </p:nvPr>
        </p:nvSpPr>
        <p:spPr/>
        <p:txBody>
          <a:bodyPr/>
          <a:lstStyle/>
          <a:p>
            <a:r>
              <a:rPr lang="en-US" dirty="0" smtClean="0"/>
              <a:t>Right template (e.g., “Metric Column.rft”) </a:t>
            </a:r>
          </a:p>
          <a:p>
            <a:r>
              <a:rPr lang="en-US" dirty="0" smtClean="0"/>
              <a:t>Understand your template </a:t>
            </a:r>
          </a:p>
          <a:p>
            <a:endParaRPr lang="en-US" dirty="0"/>
          </a:p>
        </p:txBody>
      </p:sp>
      <p:pic>
        <p:nvPicPr>
          <p:cNvPr id="5" name="Picture 4" descr="Metric Column Template Views.PNG"/>
          <p:cNvPicPr>
            <a:picLocks noChangeAspect="1"/>
          </p:cNvPicPr>
          <p:nvPr/>
        </p:nvPicPr>
        <p:blipFill>
          <a:blip r:embed="rId3" cstate="print"/>
          <a:stretch>
            <a:fillRect/>
          </a:stretch>
        </p:blipFill>
        <p:spPr>
          <a:xfrm>
            <a:off x="10772775" y="4935537"/>
            <a:ext cx="2085975" cy="2305050"/>
          </a:xfrm>
          <a:prstGeom prst="rect">
            <a:avLst/>
          </a:prstGeom>
          <a:ln>
            <a:solidFill>
              <a:schemeClr val="accent4"/>
            </a:solidFill>
          </a:ln>
          <a:effectLst>
            <a:outerShdw blurRad="50800" dist="38100" dir="2700000" algn="tl" rotWithShape="0">
              <a:prstClr val="black">
                <a:alpha val="40000"/>
              </a:prstClr>
            </a:outerShdw>
          </a:effectLst>
        </p:spPr>
      </p:pic>
      <p:grpSp>
        <p:nvGrpSpPr>
          <p:cNvPr id="31" name="Group 30"/>
          <p:cNvGrpSpPr/>
          <p:nvPr/>
        </p:nvGrpSpPr>
        <p:grpSpPr>
          <a:xfrm>
            <a:off x="180975" y="3430587"/>
            <a:ext cx="5867400" cy="5410200"/>
            <a:chOff x="180975" y="3430587"/>
            <a:chExt cx="5867400" cy="5410200"/>
          </a:xfrm>
        </p:grpSpPr>
        <p:pic>
          <p:nvPicPr>
            <p:cNvPr id="6" name="Picture 5" descr="Metric Column Template Plan.PNG"/>
            <p:cNvPicPr>
              <a:picLocks noChangeAspect="1"/>
            </p:cNvPicPr>
            <p:nvPr/>
          </p:nvPicPr>
          <p:blipFill>
            <a:blip r:embed="rId4" cstate="print"/>
            <a:stretch>
              <a:fillRect/>
            </a:stretch>
          </p:blipFill>
          <p:spPr>
            <a:xfrm>
              <a:off x="276225" y="3430587"/>
              <a:ext cx="5772150" cy="5410200"/>
            </a:xfrm>
            <a:prstGeom prst="rect">
              <a:avLst/>
            </a:prstGeom>
            <a:ln>
              <a:solidFill>
                <a:schemeClr val="accent4"/>
              </a:solidFill>
            </a:ln>
            <a:effectLst>
              <a:outerShdw blurRad="50800" dist="38100" dir="2700000" algn="tl" rotWithShape="0">
                <a:prstClr val="black">
                  <a:alpha val="40000"/>
                </a:prstClr>
              </a:outerShdw>
            </a:effectLst>
          </p:spPr>
        </p:pic>
        <p:sp>
          <p:nvSpPr>
            <p:cNvPr id="9" name="Rectangle 8"/>
            <p:cNvSpPr/>
            <p:nvPr/>
          </p:nvSpPr>
          <p:spPr bwMode="auto">
            <a:xfrm>
              <a:off x="3457575" y="4497387"/>
              <a:ext cx="1447800" cy="304800"/>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Right</a:t>
              </a:r>
            </a:p>
          </p:txBody>
        </p:sp>
        <p:sp>
          <p:nvSpPr>
            <p:cNvPr id="15" name="Rectangle 14"/>
            <p:cNvSpPr/>
            <p:nvPr/>
          </p:nvSpPr>
          <p:spPr bwMode="auto">
            <a:xfrm>
              <a:off x="2009775" y="4342010"/>
              <a:ext cx="20574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Center (Left/Right)</a:t>
              </a:r>
            </a:p>
          </p:txBody>
        </p:sp>
        <p:sp>
          <p:nvSpPr>
            <p:cNvPr id="25" name="Rectangle 24"/>
            <p:cNvSpPr/>
            <p:nvPr/>
          </p:nvSpPr>
          <p:spPr bwMode="auto">
            <a:xfrm>
              <a:off x="1400175" y="4497387"/>
              <a:ext cx="1143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Left</a:t>
              </a:r>
            </a:p>
          </p:txBody>
        </p:sp>
        <p:sp>
          <p:nvSpPr>
            <p:cNvPr id="26" name="Rectangle 25"/>
            <p:cNvSpPr/>
            <p:nvPr/>
          </p:nvSpPr>
          <p:spPr bwMode="auto">
            <a:xfrm>
              <a:off x="180975" y="6932810"/>
              <a:ext cx="2286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Front</a:t>
              </a:r>
            </a:p>
          </p:txBody>
        </p:sp>
        <p:sp>
          <p:nvSpPr>
            <p:cNvPr id="27" name="Rectangle 26"/>
            <p:cNvSpPr/>
            <p:nvPr/>
          </p:nvSpPr>
          <p:spPr bwMode="auto">
            <a:xfrm>
              <a:off x="714375" y="6170810"/>
              <a:ext cx="2286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Center (Front/Back)</a:t>
              </a:r>
            </a:p>
          </p:txBody>
        </p:sp>
        <p:sp>
          <p:nvSpPr>
            <p:cNvPr id="28" name="Rectangle 27"/>
            <p:cNvSpPr/>
            <p:nvPr/>
          </p:nvSpPr>
          <p:spPr bwMode="auto">
            <a:xfrm>
              <a:off x="714375" y="5335587"/>
              <a:ext cx="1143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Gill Sans" charset="0"/>
                  <a:ea typeface="ヒラギノ角ゴ Pro W3" charset="0"/>
                  <a:cs typeface="ヒラギノ角ゴ Pro W3" charset="0"/>
                  <a:sym typeface="Gill Sans" charset="0"/>
                </a:rPr>
                <a:t>Back</a:t>
              </a:r>
              <a:endPar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grpSp>
      <p:grpSp>
        <p:nvGrpSpPr>
          <p:cNvPr id="34" name="Group 33"/>
          <p:cNvGrpSpPr/>
          <p:nvPr/>
        </p:nvGrpSpPr>
        <p:grpSpPr>
          <a:xfrm>
            <a:off x="6200775" y="3430587"/>
            <a:ext cx="4415012" cy="5410200"/>
            <a:chOff x="6200775" y="3430587"/>
            <a:chExt cx="4415012" cy="5410200"/>
          </a:xfrm>
        </p:grpSpPr>
        <p:pic>
          <p:nvPicPr>
            <p:cNvPr id="7" name="Picture 6" descr="Metric Column Template Elev.PNG"/>
            <p:cNvPicPr>
              <a:picLocks noChangeAspect="1"/>
            </p:cNvPicPr>
            <p:nvPr/>
          </p:nvPicPr>
          <p:blipFill>
            <a:blip r:embed="rId5" cstate="print"/>
            <a:stretch>
              <a:fillRect/>
            </a:stretch>
          </p:blipFill>
          <p:spPr>
            <a:xfrm>
              <a:off x="6200775" y="3430587"/>
              <a:ext cx="4415012" cy="5410200"/>
            </a:xfrm>
            <a:prstGeom prst="rect">
              <a:avLst/>
            </a:prstGeom>
            <a:ln>
              <a:solidFill>
                <a:schemeClr val="accent4"/>
              </a:solidFill>
            </a:ln>
            <a:effectLst>
              <a:outerShdw blurRad="50800" dist="38100" dir="2700000" algn="tl" rotWithShape="0">
                <a:prstClr val="black">
                  <a:alpha val="40000"/>
                </a:prstClr>
              </a:outerShdw>
            </a:effectLst>
          </p:spPr>
        </p:pic>
        <p:sp>
          <p:nvSpPr>
            <p:cNvPr id="30" name="Rectangle 29"/>
            <p:cNvSpPr/>
            <p:nvPr/>
          </p:nvSpPr>
          <p:spPr bwMode="auto">
            <a:xfrm>
              <a:off x="8029575" y="3887787"/>
              <a:ext cx="1905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Gill Sans" charset="0"/>
                  <a:ea typeface="ヒラギノ角ゴ Pro W3" charset="0"/>
                  <a:cs typeface="ヒラギノ角ゴ Pro W3" charset="0"/>
                  <a:sym typeface="Gill Sans" charset="0"/>
                </a:rPr>
                <a:t>Upper Ref Level</a:t>
              </a:r>
              <a:endPar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32" name="Rectangle 31"/>
            <p:cNvSpPr/>
            <p:nvPr/>
          </p:nvSpPr>
          <p:spPr bwMode="auto">
            <a:xfrm>
              <a:off x="8258175" y="7697787"/>
              <a:ext cx="16764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Gill Sans" charset="0"/>
                  <a:ea typeface="ヒラギノ角ゴ Pro W3" charset="0"/>
                  <a:cs typeface="ヒラギノ角ゴ Pro W3" charset="0"/>
                  <a:sym typeface="Gill Sans" charset="0"/>
                </a:rPr>
                <a:t>Lower Ref. Level</a:t>
              </a:r>
              <a:endPar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33" name="Rectangle 32"/>
            <p:cNvSpPr/>
            <p:nvPr/>
          </p:nvSpPr>
          <p:spPr bwMode="auto">
            <a:xfrm>
              <a:off x="7343775" y="8231187"/>
              <a:ext cx="1905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Gill Sans" charset="0"/>
                  <a:ea typeface="ヒラギノ角ゴ Pro W3" charset="0"/>
                  <a:cs typeface="ヒラギノ角ゴ Pro W3" charset="0"/>
                  <a:sym typeface="Gill Sans" charset="0"/>
                </a:rPr>
                <a:t>Reference Plane</a:t>
              </a:r>
              <a:endPar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gr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Plan</a:t>
            </a:r>
            <a:r>
              <a:rPr lang="en-US" sz="2800" b="0" i="1" dirty="0" smtClean="0">
                <a:solidFill>
                  <a:schemeClr val="accent4"/>
                </a:solidFill>
              </a:rPr>
              <a:t> </a:t>
            </a:r>
            <a:br>
              <a:rPr lang="en-US" sz="2800" b="0" i="1" dirty="0" smtClean="0">
                <a:solidFill>
                  <a:schemeClr val="accent4"/>
                </a:solidFill>
              </a:rPr>
            </a:br>
            <a:r>
              <a:rPr lang="en-US" sz="2800" b="0" i="1" dirty="0" smtClean="0">
                <a:solidFill>
                  <a:schemeClr val="accent4"/>
                </a:solidFill>
              </a:rPr>
              <a:t>Validate the document</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2135187"/>
            <a:ext cx="11811000" cy="6452920"/>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ValidateDocument</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rvtDoc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Document)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Boolean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our command works in the context of family editor only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a:t>
            </a:r>
            <a:r>
              <a:rPr lang="en-US" sz="1800" dirty="0" smtClean="0">
                <a:latin typeface="Courier New"/>
                <a:ea typeface="MS Mincho"/>
                <a:cs typeface="Times New Roman"/>
              </a:rPr>
              <a:t> </a:t>
            </a:r>
            <a:r>
              <a:rPr lang="en-US" sz="1800" dirty="0" err="1" smtClean="0">
                <a:latin typeface="Courier New"/>
                <a:ea typeface="MS Mincho"/>
                <a:cs typeface="Times New Roman"/>
              </a:rPr>
              <a:t>rvtDoc.</a:t>
            </a:r>
            <a:r>
              <a:rPr lang="en-US" sz="1800" b="1" dirty="0" err="1" smtClean="0">
                <a:latin typeface="Courier New"/>
                <a:ea typeface="MS Mincho"/>
                <a:cs typeface="Times New Roman"/>
              </a:rPr>
              <a:t>IsFamilyDocument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TaskDialog.Show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"Family API"</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"This works only in the family editor."</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False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check if we have a right template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ownerFamily</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Family = </a:t>
            </a:r>
            <a:r>
              <a:rPr lang="en-US" sz="1800" dirty="0" err="1" smtClean="0">
                <a:latin typeface="Courier New"/>
                <a:ea typeface="MS Mincho"/>
                <a:cs typeface="Times New Roman"/>
              </a:rPr>
              <a:t>rvtDoc.</a:t>
            </a:r>
            <a:r>
              <a:rPr lang="en-US" sz="1800" b="1" dirty="0" err="1" smtClean="0">
                <a:latin typeface="Courier New"/>
                <a:ea typeface="MS Mincho"/>
                <a:cs typeface="Times New Roman"/>
              </a:rPr>
              <a:t>OwnerFamily</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latin typeface="Courier New"/>
                <a:ea typeface="MS Mincho"/>
                <a:cs typeface="Times New Roman"/>
              </a:rPr>
              <a:t>ownerFamily</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TaskDialog.Show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"Family API"</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"This document does not have Owner Family."</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False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check the family category of this document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catColumn</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Category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rvtDoc.Settings.Categories.Item</a:t>
            </a:r>
            <a:r>
              <a:rPr lang="en-US" sz="1800" dirty="0" smtClean="0">
                <a:latin typeface="Courier New"/>
                <a:ea typeface="MS Mincho"/>
                <a:cs typeface="Times New Roman"/>
              </a:rPr>
              <a:t>(</a:t>
            </a:r>
            <a:r>
              <a:rPr lang="en-US" sz="1800" dirty="0" err="1" smtClean="0">
                <a:latin typeface="Courier New"/>
                <a:ea typeface="MS Mincho"/>
                <a:cs typeface="Times New Roman"/>
              </a:rPr>
              <a:t>BuiltInCategory.OST_Columns</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a:t>
            </a:r>
            <a:r>
              <a:rPr lang="en-US" sz="1800" dirty="0" smtClean="0">
                <a:latin typeface="Courier New"/>
                <a:ea typeface="MS Mincho"/>
                <a:cs typeface="Times New Roman"/>
              </a:rPr>
              <a:t> </a:t>
            </a:r>
            <a:r>
              <a:rPr lang="en-US" sz="1800" dirty="0" err="1" smtClean="0">
                <a:latin typeface="Courier New"/>
                <a:ea typeface="MS Mincho"/>
                <a:cs typeface="Times New Roman"/>
              </a:rPr>
              <a:t>ownerFamily.</a:t>
            </a:r>
            <a:r>
              <a:rPr lang="en-US" sz="1800" b="1" dirty="0" err="1" smtClean="0">
                <a:latin typeface="Courier New"/>
                <a:ea typeface="MS Mincho"/>
                <a:cs typeface="Times New Roman"/>
              </a:rPr>
              <a:t>FamilyCategory</a:t>
            </a:r>
            <a:r>
              <a:rPr lang="en-US" sz="1800" dirty="0" err="1" smtClean="0">
                <a:latin typeface="Courier New"/>
                <a:ea typeface="MS Mincho"/>
                <a:cs typeface="Times New Roman"/>
              </a:rPr>
              <a:t>.Id.Equals</a:t>
            </a:r>
            <a:r>
              <a:rPr lang="en-US" sz="1800" dirty="0" smtClean="0">
                <a:latin typeface="Courier New"/>
                <a:ea typeface="MS Mincho"/>
                <a:cs typeface="Times New Roman"/>
              </a:rPr>
              <a:t>(</a:t>
            </a:r>
            <a:r>
              <a:rPr lang="en-US" sz="1800" dirty="0" err="1" smtClean="0">
                <a:latin typeface="Courier New"/>
                <a:ea typeface="MS Mincho"/>
                <a:cs typeface="Times New Roman"/>
              </a:rPr>
              <a:t>catColumn.Id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TaskDialog.Show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"Family API"</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"Please open Metric Column.rft"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Return</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True</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p:txBody>
      </p:sp>
      <p:sp>
        <p:nvSpPr>
          <p:cNvPr id="6" name="Rectangular Callout 5"/>
          <p:cNvSpPr/>
          <p:nvPr/>
        </p:nvSpPr>
        <p:spPr bwMode="auto">
          <a:xfrm>
            <a:off x="5667375" y="3506787"/>
            <a:ext cx="4419600" cy="838200"/>
          </a:xfrm>
          <a:prstGeom prst="wedgeRectCallout">
            <a:avLst>
              <a:gd name="adj1" fmla="val -71212"/>
              <a:gd name="adj2" fmla="val -94924"/>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C</a:t>
            </a: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heck if the current document is a family document</a:t>
            </a:r>
          </a:p>
        </p:txBody>
      </p:sp>
      <p:sp>
        <p:nvSpPr>
          <p:cNvPr id="9" name="Rectangular Callout 8"/>
          <p:cNvSpPr/>
          <p:nvPr/>
        </p:nvSpPr>
        <p:spPr bwMode="auto">
          <a:xfrm>
            <a:off x="7800975" y="5487987"/>
            <a:ext cx="3200400" cy="838200"/>
          </a:xfrm>
          <a:prstGeom prst="wedgeRectCallout">
            <a:avLst>
              <a:gd name="adj1" fmla="val -73782"/>
              <a:gd name="adj2" fmla="val -13930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Get the Family of this document</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0" name="Rectangular Callout 9"/>
          <p:cNvSpPr/>
          <p:nvPr/>
        </p:nvSpPr>
        <p:spPr bwMode="auto">
          <a:xfrm>
            <a:off x="5667375" y="7773987"/>
            <a:ext cx="3962400" cy="838200"/>
          </a:xfrm>
          <a:prstGeom prst="wedgeRectCallout">
            <a:avLst>
              <a:gd name="adj1" fmla="val -58736"/>
              <a:gd name="adj2" fmla="val -113414"/>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C</a:t>
            </a: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heck</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the family category of this document</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1" nodeType="clickEffect">
                                  <p:stCondLst>
                                    <p:cond delay="0"/>
                                  </p:stCondLst>
                                  <p:childTnLst>
                                    <p:animEffect transition="out" filter="blinds(horizontal)">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par>
                                <p:cTn id="21" presetID="3" presetClass="entr" presetSubtype="1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animBg="1"/>
      <p:bldP spid="9" grpId="1"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Layout Reference Planes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Add reference planes </a:t>
            </a:r>
            <a:endParaRPr lang="en-US" sz="2800" dirty="0"/>
          </a:p>
        </p:txBody>
      </p:sp>
      <p:pic>
        <p:nvPicPr>
          <p:cNvPr id="9" name="Content Placeholder 8" descr="Column plan ref planes.PNG"/>
          <p:cNvPicPr>
            <a:picLocks noGrp="1" noChangeAspect="1"/>
          </p:cNvPicPr>
          <p:nvPr>
            <p:ph idx="1"/>
          </p:nvPr>
        </p:nvPicPr>
        <p:blipFill>
          <a:blip r:embed="rId3" cstate="print"/>
          <a:stretch>
            <a:fillRect/>
          </a:stretch>
        </p:blipFill>
        <p:spPr>
          <a:xfrm>
            <a:off x="3524048" y="2362713"/>
            <a:ext cx="5953327" cy="5486400"/>
          </a:xfrm>
        </p:spPr>
      </p:pic>
      <p:sp>
        <p:nvSpPr>
          <p:cNvPr id="18" name="Rectangular Callout 17"/>
          <p:cNvSpPr/>
          <p:nvPr/>
        </p:nvSpPr>
        <p:spPr bwMode="auto">
          <a:xfrm>
            <a:off x="1247775" y="3201987"/>
            <a:ext cx="3886200" cy="457200"/>
          </a:xfrm>
          <a:prstGeom prst="wedgeRectCallout">
            <a:avLst>
              <a:gd name="adj1" fmla="val 70188"/>
              <a:gd name="adj2" fmla="val -16563"/>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Reference Plane : </a:t>
            </a:r>
            <a:r>
              <a:rPr lang="en-US" sz="2400" dirty="0" err="1" smtClean="0">
                <a:solidFill>
                  <a:srgbClr val="000000"/>
                </a:solidFill>
                <a:latin typeface="Gill Sans" charset="0"/>
                <a:ea typeface="ヒラギノ角ゴ Pro W3" charset="0"/>
                <a:cs typeface="ヒラギノ角ゴ Pro W3" charset="0"/>
                <a:sym typeface="Gill Sans" charset="0"/>
              </a:rPr>
              <a:t>OffsetV</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9" name="Rectangular Callout 18"/>
          <p:cNvSpPr/>
          <p:nvPr/>
        </p:nvSpPr>
        <p:spPr bwMode="auto">
          <a:xfrm>
            <a:off x="1552575" y="6478587"/>
            <a:ext cx="3886200" cy="457200"/>
          </a:xfrm>
          <a:prstGeom prst="wedgeRectCallout">
            <a:avLst>
              <a:gd name="adj1" fmla="val 29425"/>
              <a:gd name="adj2" fmla="val -25600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Reference Plane : </a:t>
            </a:r>
            <a:r>
              <a:rPr lang="en-US" sz="2400" dirty="0" err="1" smtClean="0">
                <a:solidFill>
                  <a:srgbClr val="000000"/>
                </a:solidFill>
                <a:latin typeface="Gill Sans" charset="0"/>
                <a:ea typeface="ヒラギノ角ゴ Pro W3" charset="0"/>
                <a:cs typeface="ヒラギノ角ゴ Pro W3" charset="0"/>
                <a:sym typeface="Gill Sans" charset="0"/>
              </a:rPr>
              <a:t>OffsetH</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Layout Reference Planes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Vertical offset </a:t>
            </a:r>
            <a:endParaRPr lang="en-US" sz="2800"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AddReferencePlane_VerticalOffset</a:t>
            </a:r>
            <a:r>
              <a:rPr lang="en-US" sz="1800" dirty="0" smtClean="0">
                <a:latin typeface="Courier New"/>
                <a:ea typeface="MS Mincho"/>
                <a:cs typeface="Times New Roman"/>
              </a:rPr>
              <a:t>()</a:t>
            </a:r>
            <a:endParaRPr lang="en-US" sz="2400" dirty="0" smtClean="0">
              <a:latin typeface="Calibri"/>
              <a:ea typeface="MS Mincho"/>
              <a:cs typeface="Times New Roman"/>
            </a:endParaRPr>
          </a:p>
          <a:p>
            <a:pPr>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reference plan, using </a:t>
            </a:r>
            <a:r>
              <a:rPr lang="en-US" sz="1800" dirty="0" err="1" smtClean="0">
                <a:solidFill>
                  <a:srgbClr val="008000"/>
                </a:solidFill>
                <a:latin typeface="Courier New"/>
                <a:ea typeface="MS Mincho"/>
                <a:cs typeface="Times New Roman"/>
              </a:rPr>
              <a:t>NewReferencePlane</a:t>
            </a: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pt1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-2.0, 0.0) </a:t>
            </a:r>
            <a:r>
              <a:rPr lang="en-US" sz="1800" dirty="0" smtClean="0">
                <a:solidFill>
                  <a:srgbClr val="008000"/>
                </a:solidFill>
                <a:latin typeface="Courier New"/>
                <a:ea typeface="MS Mincho"/>
                <a:cs typeface="Times New Roman"/>
              </a:rPr>
              <a:t>'' one end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2.0, 0.0)  </a:t>
            </a:r>
            <a:r>
              <a:rPr lang="en-US" sz="1800" dirty="0" smtClean="0">
                <a:solidFill>
                  <a:srgbClr val="008000"/>
                </a:solidFill>
                <a:latin typeface="Courier New"/>
                <a:ea typeface="MS Mincho"/>
                <a:cs typeface="Times New Roman"/>
              </a:rPr>
              <a:t>'' the other end </a:t>
            </a: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vec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err="1" smtClean="0">
                <a:latin typeface="Courier New"/>
                <a:ea typeface="MS Mincho"/>
                <a:cs typeface="Times New Roman"/>
              </a:rPr>
              <a:t>XYZ.BasisZ</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perpendicular to the first line.</a:t>
            </a:r>
          </a:p>
          <a:p>
            <a:pPr>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view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View = _ </a:t>
            </a:r>
          </a:p>
          <a:p>
            <a:pPr>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ViewPlan</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"Lower Ref. Level"</a:t>
            </a:r>
            <a:r>
              <a:rPr lang="en-US" sz="1800" dirty="0" smtClean="0">
                <a:latin typeface="Courier New"/>
                <a:ea typeface="MS Mincho"/>
                <a:cs typeface="Times New Roman"/>
              </a:rPr>
              <a:t>)</a:t>
            </a:r>
          </a:p>
          <a:p>
            <a:pPr>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refPlane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FamilyCreate.NewReferencePlane</a:t>
            </a:r>
            <a:r>
              <a:rPr lang="en-US" sz="1800" dirty="0" smtClean="0">
                <a:latin typeface="Courier New"/>
                <a:ea typeface="MS Mincho"/>
                <a:cs typeface="Times New Roman"/>
              </a:rPr>
              <a:t>(pt1, pt2, </a:t>
            </a:r>
            <a:r>
              <a:rPr lang="en-US" sz="1800" dirty="0" err="1" smtClean="0">
                <a:latin typeface="Courier New"/>
                <a:ea typeface="MS Mincho"/>
                <a:cs typeface="Times New Roman"/>
              </a:rPr>
              <a:t>vec</a:t>
            </a:r>
            <a:r>
              <a:rPr lang="en-US" sz="1800" dirty="0" smtClean="0">
                <a:latin typeface="Courier New"/>
                <a:ea typeface="MS Mincho"/>
                <a:cs typeface="Times New Roman"/>
              </a:rPr>
              <a:t>, view)</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refPlane.Name</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OffsetV</a:t>
            </a:r>
            <a:r>
              <a:rPr lang="en-US" sz="1800" dirty="0" smtClean="0">
                <a:solidFill>
                  <a:srgbClr val="A31515"/>
                </a:solidFill>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Layout Reference Planes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Vertical offset </a:t>
            </a:r>
            <a:endParaRPr lang="en-US" sz="2800"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AddReferencePlane_VerticalOffset</a:t>
            </a:r>
            <a:r>
              <a:rPr lang="en-US" sz="1800" dirty="0" smtClean="0">
                <a:latin typeface="Courier New"/>
                <a:ea typeface="MS Mincho"/>
                <a:cs typeface="Times New Roman"/>
              </a:rPr>
              <a:t>()</a:t>
            </a:r>
            <a:endParaRPr lang="en-US" sz="2400" dirty="0" smtClean="0">
              <a:latin typeface="Calibri"/>
              <a:ea typeface="MS Mincho"/>
              <a:cs typeface="Times New Roman"/>
            </a:endParaRPr>
          </a:p>
          <a:p>
            <a:pPr>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reference plan, using </a:t>
            </a:r>
            <a:r>
              <a:rPr lang="en-US" sz="1800" dirty="0" err="1" smtClean="0">
                <a:solidFill>
                  <a:srgbClr val="008000"/>
                </a:solidFill>
                <a:latin typeface="Courier New"/>
                <a:ea typeface="MS Mincho"/>
                <a:cs typeface="Times New Roman"/>
              </a:rPr>
              <a:t>NewReferencePlane</a:t>
            </a: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pt1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-2.0, 0.0) </a:t>
            </a:r>
            <a:r>
              <a:rPr lang="en-US" sz="1800" dirty="0" smtClean="0">
                <a:solidFill>
                  <a:srgbClr val="008000"/>
                </a:solidFill>
                <a:latin typeface="Courier New"/>
                <a:ea typeface="MS Mincho"/>
                <a:cs typeface="Times New Roman"/>
              </a:rPr>
              <a:t>'' one end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2.0, 0.0)  </a:t>
            </a:r>
            <a:r>
              <a:rPr lang="en-US" sz="1800" dirty="0" smtClean="0">
                <a:solidFill>
                  <a:srgbClr val="008000"/>
                </a:solidFill>
                <a:latin typeface="Courier New"/>
                <a:ea typeface="MS Mincho"/>
                <a:cs typeface="Times New Roman"/>
              </a:rPr>
              <a:t>'' the other end </a:t>
            </a: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vec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err="1" smtClean="0">
                <a:latin typeface="Courier New"/>
                <a:ea typeface="MS Mincho"/>
                <a:cs typeface="Times New Roman"/>
              </a:rPr>
              <a:t>XYZ.BasisZ</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perpendicular to the first line.</a:t>
            </a:r>
          </a:p>
          <a:p>
            <a:pPr>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view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View = _ </a:t>
            </a:r>
          </a:p>
          <a:p>
            <a:pPr>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ViewPlan</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"Lower Ref. Level"</a:t>
            </a:r>
            <a:r>
              <a:rPr lang="en-US" sz="1800" dirty="0" smtClean="0">
                <a:latin typeface="Courier New"/>
                <a:ea typeface="MS Mincho"/>
                <a:cs typeface="Times New Roman"/>
              </a:rPr>
              <a:t>)</a:t>
            </a:r>
          </a:p>
          <a:p>
            <a:pPr>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refPlane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FamilyCreate.NewReferencePlane</a:t>
            </a:r>
            <a:r>
              <a:rPr lang="en-US" sz="1800" dirty="0" smtClean="0">
                <a:latin typeface="Courier New"/>
                <a:ea typeface="MS Mincho"/>
                <a:cs typeface="Times New Roman"/>
              </a:rPr>
              <a:t>(pt1, pt2, </a:t>
            </a:r>
            <a:r>
              <a:rPr lang="en-US" sz="1800" dirty="0" err="1" smtClean="0">
                <a:latin typeface="Courier New"/>
                <a:ea typeface="MS Mincho"/>
                <a:cs typeface="Times New Roman"/>
              </a:rPr>
              <a:t>vec</a:t>
            </a:r>
            <a:r>
              <a:rPr lang="en-US" sz="1800" dirty="0" smtClean="0">
                <a:latin typeface="Courier New"/>
                <a:ea typeface="MS Mincho"/>
                <a:cs typeface="Times New Roman"/>
              </a:rPr>
              <a:t>, view)</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refPlane.Name</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OffsetV</a:t>
            </a:r>
            <a:r>
              <a:rPr lang="en-US" sz="1800" dirty="0" smtClean="0">
                <a:solidFill>
                  <a:srgbClr val="A31515"/>
                </a:solidFill>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grpSp>
        <p:nvGrpSpPr>
          <p:cNvPr id="5" name="Group 4"/>
          <p:cNvGrpSpPr/>
          <p:nvPr/>
        </p:nvGrpSpPr>
        <p:grpSpPr>
          <a:xfrm>
            <a:off x="8572018" y="4573587"/>
            <a:ext cx="4334357" cy="4302443"/>
            <a:chOff x="6505575" y="2633344"/>
            <a:chExt cx="5562600" cy="5521643"/>
          </a:xfrm>
        </p:grpSpPr>
        <p:cxnSp>
          <p:nvCxnSpPr>
            <p:cNvPr id="6" name="Straight Arrow Connector 5"/>
            <p:cNvCxnSpPr/>
            <p:nvPr/>
          </p:nvCxnSpPr>
          <p:spPr bwMode="auto">
            <a:xfrm>
              <a:off x="8258175" y="6021387"/>
              <a:ext cx="3276600" cy="1588"/>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7" name="Straight Arrow Connector 6"/>
            <p:cNvCxnSpPr/>
            <p:nvPr/>
          </p:nvCxnSpPr>
          <p:spPr bwMode="auto">
            <a:xfrm rot="5400000">
              <a:off x="6734175" y="6173787"/>
              <a:ext cx="1676400" cy="1371600"/>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8" name="Straight Arrow Connector 7"/>
            <p:cNvCxnSpPr/>
            <p:nvPr/>
          </p:nvCxnSpPr>
          <p:spPr bwMode="auto">
            <a:xfrm rot="5400000" flipH="1" flipV="1">
              <a:off x="6847681" y="4611687"/>
              <a:ext cx="2820194" cy="794"/>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9" name="TextBox 8"/>
            <p:cNvSpPr txBox="1"/>
            <p:nvPr/>
          </p:nvSpPr>
          <p:spPr>
            <a:xfrm>
              <a:off x="6505575" y="7662544"/>
              <a:ext cx="457200" cy="492443"/>
            </a:xfrm>
            <a:prstGeom prst="rect">
              <a:avLst/>
            </a:prstGeom>
            <a:noFill/>
          </p:spPr>
          <p:txBody>
            <a:bodyPr wrap="square" rtlCol="0">
              <a:spAutoFit/>
            </a:bodyPr>
            <a:lstStyle/>
            <a:p>
              <a:r>
                <a:rPr lang="en-US" i="1" dirty="0" smtClean="0">
                  <a:latin typeface="Cambria Math" pitchFamily="18" charset="0"/>
                  <a:ea typeface="Cambria Math" pitchFamily="18" charset="0"/>
                </a:rPr>
                <a:t>x</a:t>
              </a:r>
              <a:endParaRPr lang="en-US" i="1" dirty="0">
                <a:latin typeface="Cambria Math" pitchFamily="18" charset="0"/>
                <a:ea typeface="Cambria Math" pitchFamily="18" charset="0"/>
              </a:endParaRPr>
            </a:p>
          </p:txBody>
        </p:sp>
        <p:sp>
          <p:nvSpPr>
            <p:cNvPr id="10" name="TextBox 9"/>
            <p:cNvSpPr txBox="1"/>
            <p:nvPr/>
          </p:nvSpPr>
          <p:spPr>
            <a:xfrm>
              <a:off x="11610975" y="5716587"/>
              <a:ext cx="457200" cy="492443"/>
            </a:xfrm>
            <a:prstGeom prst="rect">
              <a:avLst/>
            </a:prstGeom>
            <a:noFill/>
          </p:spPr>
          <p:txBody>
            <a:bodyPr wrap="square" rtlCol="0">
              <a:spAutoFit/>
            </a:bodyPr>
            <a:lstStyle/>
            <a:p>
              <a:r>
                <a:rPr lang="en-US" i="1" dirty="0" smtClean="0">
                  <a:latin typeface="Cambria Math" pitchFamily="18" charset="0"/>
                  <a:ea typeface="Cambria Math" pitchFamily="18" charset="0"/>
                </a:rPr>
                <a:t>y</a:t>
              </a:r>
              <a:endParaRPr lang="en-US" i="1" dirty="0">
                <a:latin typeface="Cambria Math" pitchFamily="18" charset="0"/>
                <a:ea typeface="Cambria Math" pitchFamily="18" charset="0"/>
              </a:endParaRPr>
            </a:p>
          </p:txBody>
        </p:sp>
        <p:sp>
          <p:nvSpPr>
            <p:cNvPr id="11" name="TextBox 10"/>
            <p:cNvSpPr txBox="1"/>
            <p:nvPr/>
          </p:nvSpPr>
          <p:spPr>
            <a:xfrm>
              <a:off x="8029575" y="2633344"/>
              <a:ext cx="457200" cy="492443"/>
            </a:xfrm>
            <a:prstGeom prst="rect">
              <a:avLst/>
            </a:prstGeom>
            <a:noFill/>
          </p:spPr>
          <p:txBody>
            <a:bodyPr wrap="square" rtlCol="0">
              <a:spAutoFit/>
            </a:bodyPr>
            <a:lstStyle/>
            <a:p>
              <a:r>
                <a:rPr lang="en-US" i="1" dirty="0" smtClean="0">
                  <a:latin typeface="Cambria Math" pitchFamily="18" charset="0"/>
                  <a:ea typeface="Cambria Math" pitchFamily="18" charset="0"/>
                </a:rPr>
                <a:t>z </a:t>
              </a:r>
              <a:endParaRPr lang="en-US" i="1" dirty="0">
                <a:latin typeface="Cambria Math" pitchFamily="18" charset="0"/>
                <a:ea typeface="Cambria Math" pitchFamily="18" charset="0"/>
              </a:endParaRPr>
            </a:p>
          </p:txBody>
        </p:sp>
      </p:grpSp>
      <p:grpSp>
        <p:nvGrpSpPr>
          <p:cNvPr id="22" name="Group 21"/>
          <p:cNvGrpSpPr/>
          <p:nvPr/>
        </p:nvGrpSpPr>
        <p:grpSpPr>
          <a:xfrm>
            <a:off x="7343775" y="7621587"/>
            <a:ext cx="4096170" cy="533400"/>
            <a:chOff x="7343775" y="7621587"/>
            <a:chExt cx="4096170" cy="533400"/>
          </a:xfrm>
        </p:grpSpPr>
        <p:grpSp>
          <p:nvGrpSpPr>
            <p:cNvPr id="13" name="Group 12"/>
            <p:cNvGrpSpPr/>
            <p:nvPr/>
          </p:nvGrpSpPr>
          <p:grpSpPr>
            <a:xfrm>
              <a:off x="8020820" y="7883485"/>
              <a:ext cx="2731239" cy="118749"/>
              <a:chOff x="8020820" y="7883485"/>
              <a:chExt cx="2731239" cy="118749"/>
            </a:xfrm>
          </p:grpSpPr>
          <p:cxnSp>
            <p:nvCxnSpPr>
              <p:cNvPr id="14" name="Straight Connector 13"/>
              <p:cNvCxnSpPr/>
              <p:nvPr/>
            </p:nvCxnSpPr>
            <p:spPr bwMode="auto">
              <a:xfrm>
                <a:off x="8080195" y="7942859"/>
                <a:ext cx="2612489" cy="1237"/>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
            <p:nvSpPr>
              <p:cNvPr id="15" name="Oval 14"/>
              <p:cNvSpPr/>
              <p:nvPr/>
            </p:nvSpPr>
            <p:spPr bwMode="auto">
              <a:xfrm>
                <a:off x="10633309"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sp>
            <p:nvSpPr>
              <p:cNvPr id="16" name="Oval 15"/>
              <p:cNvSpPr/>
              <p:nvPr/>
            </p:nvSpPr>
            <p:spPr bwMode="auto">
              <a:xfrm>
                <a:off x="8020820"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grpSp>
        <p:sp>
          <p:nvSpPr>
            <p:cNvPr id="20" name="TextBox 19"/>
            <p:cNvSpPr txBox="1"/>
            <p:nvPr/>
          </p:nvSpPr>
          <p:spPr>
            <a:xfrm>
              <a:off x="10772775" y="7621587"/>
              <a:ext cx="667170" cy="492443"/>
            </a:xfrm>
            <a:prstGeom prst="rect">
              <a:avLst/>
            </a:prstGeom>
            <a:noFill/>
          </p:spPr>
          <p:txBody>
            <a:bodyPr wrap="none" rtlCol="0">
              <a:spAutoFit/>
            </a:bodyPr>
            <a:lstStyle/>
            <a:p>
              <a:r>
                <a:rPr lang="en-US" dirty="0" smtClean="0">
                  <a:latin typeface="Cambria Math" pitchFamily="18" charset="0"/>
                  <a:ea typeface="Cambria Math" pitchFamily="18" charset="0"/>
                </a:rPr>
                <a:t>pt2</a:t>
              </a:r>
              <a:endParaRPr lang="en-US" dirty="0">
                <a:latin typeface="Cambria Math" pitchFamily="18" charset="0"/>
                <a:ea typeface="Cambria Math" pitchFamily="18" charset="0"/>
              </a:endParaRPr>
            </a:p>
          </p:txBody>
        </p:sp>
        <p:sp>
          <p:nvSpPr>
            <p:cNvPr id="21" name="TextBox 20"/>
            <p:cNvSpPr txBox="1"/>
            <p:nvPr/>
          </p:nvSpPr>
          <p:spPr>
            <a:xfrm>
              <a:off x="7343775" y="7662544"/>
              <a:ext cx="667170" cy="492443"/>
            </a:xfrm>
            <a:prstGeom prst="rect">
              <a:avLst/>
            </a:prstGeom>
            <a:noFill/>
          </p:spPr>
          <p:txBody>
            <a:bodyPr wrap="none" rtlCol="0">
              <a:spAutoFit/>
            </a:bodyPr>
            <a:lstStyle/>
            <a:p>
              <a:r>
                <a:rPr lang="en-US" dirty="0" smtClean="0">
                  <a:latin typeface="Cambria Math" pitchFamily="18" charset="0"/>
                  <a:ea typeface="Cambria Math" pitchFamily="18" charset="0"/>
                </a:rPr>
                <a:t>pt1</a:t>
              </a:r>
              <a:endParaRPr lang="en-US" dirty="0">
                <a:latin typeface="Cambria Math" pitchFamily="18" charset="0"/>
                <a:ea typeface="Cambria Math" pitchFamily="18" charset="0"/>
              </a:endParaRPr>
            </a:p>
          </p:txBody>
        </p:sp>
      </p:grpSp>
      <p:grpSp>
        <p:nvGrpSpPr>
          <p:cNvPr id="39" name="Group 38"/>
          <p:cNvGrpSpPr/>
          <p:nvPr/>
        </p:nvGrpSpPr>
        <p:grpSpPr>
          <a:xfrm>
            <a:off x="8080195" y="6748144"/>
            <a:ext cx="2612489" cy="1195334"/>
            <a:chOff x="8080195" y="6748144"/>
            <a:chExt cx="2612489" cy="1195334"/>
          </a:xfrm>
        </p:grpSpPr>
        <p:grpSp>
          <p:nvGrpSpPr>
            <p:cNvPr id="23" name="Group 22"/>
            <p:cNvGrpSpPr/>
            <p:nvPr/>
          </p:nvGrpSpPr>
          <p:grpSpPr>
            <a:xfrm>
              <a:off x="8080195" y="6748144"/>
              <a:ext cx="2612489" cy="1195334"/>
              <a:chOff x="8080195" y="6748144"/>
              <a:chExt cx="2612489" cy="1195334"/>
            </a:xfrm>
          </p:grpSpPr>
          <p:sp>
            <p:nvSpPr>
              <p:cNvPr id="12" name="Rectangle 11"/>
              <p:cNvSpPr/>
              <p:nvPr/>
            </p:nvSpPr>
            <p:spPr bwMode="auto">
              <a:xfrm>
                <a:off x="8080195" y="6814739"/>
                <a:ext cx="2612489" cy="1128120"/>
              </a:xfrm>
              <a:prstGeom prst="rect">
                <a:avLst/>
              </a:prstGeom>
              <a:solidFill>
                <a:srgbClr val="FF8B8B">
                  <a:alpha val="50196"/>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cxnSp>
            <p:nvCxnSpPr>
              <p:cNvPr id="17" name="Straight Arrow Connector 16"/>
              <p:cNvCxnSpPr/>
              <p:nvPr/>
            </p:nvCxnSpPr>
            <p:spPr bwMode="auto">
              <a:xfrm rot="5400000" flipH="1">
                <a:off x="8912060" y="7527236"/>
                <a:ext cx="831246" cy="1237"/>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18" name="TextBox 17"/>
              <p:cNvSpPr txBox="1"/>
              <p:nvPr/>
            </p:nvSpPr>
            <p:spPr>
              <a:xfrm>
                <a:off x="8554220" y="6748144"/>
                <a:ext cx="1895128" cy="492443"/>
              </a:xfrm>
              <a:prstGeom prst="rect">
                <a:avLst/>
              </a:prstGeom>
              <a:noFill/>
            </p:spPr>
            <p:txBody>
              <a:bodyPr wrap="square" rtlCol="0">
                <a:spAutoFit/>
              </a:bodyPr>
              <a:lstStyle/>
              <a:p>
                <a:r>
                  <a:rPr lang="en-US" i="1" dirty="0" smtClean="0">
                    <a:latin typeface="Cambria Math" pitchFamily="18" charset="0"/>
                    <a:ea typeface="Cambria Math" pitchFamily="18" charset="0"/>
                  </a:rPr>
                  <a:t>z (0,0,1)</a:t>
                </a:r>
                <a:endParaRPr lang="en-US" i="1" dirty="0">
                  <a:latin typeface="Cambria Math" pitchFamily="18" charset="0"/>
                  <a:ea typeface="Cambria Math" pitchFamily="18" charset="0"/>
                </a:endParaRPr>
              </a:p>
            </p:txBody>
          </p:sp>
        </p:grpSp>
        <p:grpSp>
          <p:nvGrpSpPr>
            <p:cNvPr id="38" name="Group 37"/>
            <p:cNvGrpSpPr/>
            <p:nvPr/>
          </p:nvGrpSpPr>
          <p:grpSpPr>
            <a:xfrm>
              <a:off x="9324975" y="7783513"/>
              <a:ext cx="153194" cy="153194"/>
              <a:chOff x="9324975" y="7783513"/>
              <a:chExt cx="153194" cy="153194"/>
            </a:xfrm>
          </p:grpSpPr>
          <p:cxnSp>
            <p:nvCxnSpPr>
              <p:cNvPr id="32" name="Straight Connector 31"/>
              <p:cNvCxnSpPr/>
              <p:nvPr/>
            </p:nvCxnSpPr>
            <p:spPr bwMode="auto">
              <a:xfrm>
                <a:off x="9324975" y="7783513"/>
                <a:ext cx="152400" cy="1588"/>
              </a:xfrm>
              <a:prstGeom prst="line">
                <a:avLst/>
              </a:prstGeom>
              <a:solidFill>
                <a:schemeClr val="accent1"/>
              </a:solidFill>
              <a:ln w="25400" cap="flat" cmpd="sng" algn="ctr">
                <a:solidFill>
                  <a:srgbClr val="000000"/>
                </a:solidFill>
                <a:prstDash val="solid"/>
                <a:round/>
                <a:headEnd type="none" w="med" len="med"/>
                <a:tailEnd type="none" w="med" len="med"/>
              </a:ln>
              <a:effectLst/>
            </p:spPr>
          </p:cxnSp>
          <p:cxnSp>
            <p:nvCxnSpPr>
              <p:cNvPr id="35" name="Straight Connector 34"/>
              <p:cNvCxnSpPr/>
              <p:nvPr/>
            </p:nvCxnSpPr>
            <p:spPr bwMode="auto">
              <a:xfrm rot="5400000">
                <a:off x="9401175" y="7859713"/>
                <a:ext cx="152400" cy="1588"/>
              </a:xfrm>
              <a:prstGeom prst="line">
                <a:avLst/>
              </a:prstGeom>
              <a:solidFill>
                <a:schemeClr val="accent1"/>
              </a:solidFill>
              <a:ln w="25400" cap="flat" cmpd="sng" algn="ctr">
                <a:solidFill>
                  <a:srgbClr val="000000"/>
                </a:solidFill>
                <a:prstDash val="solid"/>
                <a:round/>
                <a:headEnd type="none" w="med" len="med"/>
                <a:tailEnd type="none" w="med" len="med"/>
              </a:ln>
              <a:effectLst/>
            </p:spPr>
          </p:cxnSp>
        </p:grpSp>
      </p:gr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Layout Reference Planes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NewReferencePlane2()  </a:t>
            </a:r>
            <a:endParaRPr lang="en-US" sz="2800"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AddReferencePlane_VerticalOffset2()</a:t>
            </a:r>
            <a:endParaRPr lang="en-US" sz="2400" dirty="0" smtClean="0">
              <a:latin typeface="Calibri"/>
              <a:ea typeface="MS Mincho"/>
              <a:cs typeface="Times New Roman"/>
            </a:endParaRPr>
          </a:p>
          <a:p>
            <a:pPr>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reference plan, using </a:t>
            </a:r>
            <a:r>
              <a:rPr lang="en-US" sz="1800" dirty="0" err="1" smtClean="0">
                <a:solidFill>
                  <a:srgbClr val="008000"/>
                </a:solidFill>
                <a:latin typeface="Courier New"/>
                <a:ea typeface="MS Mincho"/>
                <a:cs typeface="Times New Roman"/>
              </a:rPr>
              <a:t>NewReferencePlane</a:t>
            </a: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pt1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-2.0, 0.0) </a:t>
            </a:r>
            <a:r>
              <a:rPr lang="en-US" sz="1800" dirty="0" smtClean="0">
                <a:solidFill>
                  <a:srgbClr val="008000"/>
                </a:solidFill>
                <a:latin typeface="Courier New"/>
                <a:ea typeface="MS Mincho"/>
                <a:cs typeface="Times New Roman"/>
              </a:rPr>
              <a:t>'' one end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2.0, 0.0)  </a:t>
            </a:r>
            <a:r>
              <a:rPr lang="en-US" sz="1800" dirty="0" smtClean="0">
                <a:solidFill>
                  <a:srgbClr val="008000"/>
                </a:solidFill>
                <a:latin typeface="Courier New"/>
                <a:ea typeface="MS Mincho"/>
                <a:cs typeface="Times New Roman"/>
              </a:rPr>
              <a:t>'' the other end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pt3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-1.0, 1.0) </a:t>
            </a:r>
            <a:r>
              <a:rPr lang="en-US" sz="1800" dirty="0" smtClean="0">
                <a:solidFill>
                  <a:srgbClr val="008000"/>
                </a:solidFill>
                <a:latin typeface="Courier New"/>
                <a:ea typeface="MS Mincho"/>
                <a:cs typeface="Times New Roman"/>
              </a:rPr>
              <a:t>'' the third point  </a:t>
            </a:r>
          </a:p>
          <a:p>
            <a:pPr>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view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View = _ </a:t>
            </a:r>
          </a:p>
          <a:p>
            <a:pPr>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ViewPlan</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"Lower Ref. Level"</a:t>
            </a:r>
            <a:r>
              <a:rPr lang="en-US" sz="1800" dirty="0" smtClean="0">
                <a:latin typeface="Courier New"/>
                <a:ea typeface="MS Mincho"/>
                <a:cs typeface="Times New Roman"/>
              </a:rPr>
              <a:t>)</a:t>
            </a:r>
          </a:p>
          <a:p>
            <a:pPr>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refPlane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m_rvtDoc.</a:t>
            </a:r>
            <a:r>
              <a:rPr lang="en-US" sz="1800" b="1" dirty="0" smtClean="0">
                <a:latin typeface="Courier New"/>
                <a:ea typeface="MS Mincho"/>
                <a:cs typeface="Times New Roman"/>
              </a:rPr>
              <a:t>FamilyCreate.NewReferencePlane2</a:t>
            </a:r>
            <a:r>
              <a:rPr lang="en-US" sz="1800" dirty="0" smtClean="0">
                <a:latin typeface="Courier New"/>
                <a:ea typeface="MS Mincho"/>
                <a:cs typeface="Times New Roman"/>
              </a:rPr>
              <a:t>(pt1, pt2, pt3, view)</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refPlane.Name</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OffsetV</a:t>
            </a:r>
            <a:r>
              <a:rPr lang="en-US" sz="1800" dirty="0" smtClean="0">
                <a:solidFill>
                  <a:srgbClr val="A31515"/>
                </a:solidFill>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grpSp>
        <p:nvGrpSpPr>
          <p:cNvPr id="5" name="Group 4"/>
          <p:cNvGrpSpPr/>
          <p:nvPr/>
        </p:nvGrpSpPr>
        <p:grpSpPr>
          <a:xfrm>
            <a:off x="8572018" y="4573587"/>
            <a:ext cx="4334357" cy="4302443"/>
            <a:chOff x="6505575" y="2633344"/>
            <a:chExt cx="5562600" cy="5521643"/>
          </a:xfrm>
        </p:grpSpPr>
        <p:cxnSp>
          <p:nvCxnSpPr>
            <p:cNvPr id="6" name="Straight Arrow Connector 5"/>
            <p:cNvCxnSpPr/>
            <p:nvPr/>
          </p:nvCxnSpPr>
          <p:spPr bwMode="auto">
            <a:xfrm>
              <a:off x="8258175" y="6021387"/>
              <a:ext cx="3276600" cy="1588"/>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7" name="Straight Arrow Connector 6"/>
            <p:cNvCxnSpPr/>
            <p:nvPr/>
          </p:nvCxnSpPr>
          <p:spPr bwMode="auto">
            <a:xfrm rot="5400000">
              <a:off x="6734175" y="6173787"/>
              <a:ext cx="1676400" cy="1371600"/>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8" name="Straight Arrow Connector 7"/>
            <p:cNvCxnSpPr/>
            <p:nvPr/>
          </p:nvCxnSpPr>
          <p:spPr bwMode="auto">
            <a:xfrm rot="5400000" flipH="1" flipV="1">
              <a:off x="6847681" y="4611687"/>
              <a:ext cx="2820194" cy="794"/>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9" name="TextBox 8"/>
            <p:cNvSpPr txBox="1"/>
            <p:nvPr/>
          </p:nvSpPr>
          <p:spPr>
            <a:xfrm>
              <a:off x="6505575" y="7662544"/>
              <a:ext cx="457200" cy="492443"/>
            </a:xfrm>
            <a:prstGeom prst="rect">
              <a:avLst/>
            </a:prstGeom>
            <a:noFill/>
          </p:spPr>
          <p:txBody>
            <a:bodyPr wrap="square" rtlCol="0">
              <a:spAutoFit/>
            </a:bodyPr>
            <a:lstStyle/>
            <a:p>
              <a:r>
                <a:rPr lang="en-US" i="1" dirty="0" smtClean="0">
                  <a:latin typeface="Cambria Math" pitchFamily="18" charset="0"/>
                  <a:ea typeface="Cambria Math" pitchFamily="18" charset="0"/>
                </a:rPr>
                <a:t>x</a:t>
              </a:r>
              <a:endParaRPr lang="en-US" i="1" dirty="0">
                <a:latin typeface="Cambria Math" pitchFamily="18" charset="0"/>
                <a:ea typeface="Cambria Math" pitchFamily="18" charset="0"/>
              </a:endParaRPr>
            </a:p>
          </p:txBody>
        </p:sp>
        <p:sp>
          <p:nvSpPr>
            <p:cNvPr id="10" name="TextBox 9"/>
            <p:cNvSpPr txBox="1"/>
            <p:nvPr/>
          </p:nvSpPr>
          <p:spPr>
            <a:xfrm>
              <a:off x="11610975" y="5716587"/>
              <a:ext cx="457200" cy="492443"/>
            </a:xfrm>
            <a:prstGeom prst="rect">
              <a:avLst/>
            </a:prstGeom>
            <a:noFill/>
          </p:spPr>
          <p:txBody>
            <a:bodyPr wrap="square" rtlCol="0">
              <a:spAutoFit/>
            </a:bodyPr>
            <a:lstStyle/>
            <a:p>
              <a:r>
                <a:rPr lang="en-US" i="1" dirty="0" smtClean="0">
                  <a:latin typeface="Cambria Math" pitchFamily="18" charset="0"/>
                  <a:ea typeface="Cambria Math" pitchFamily="18" charset="0"/>
                </a:rPr>
                <a:t>y</a:t>
              </a:r>
              <a:endParaRPr lang="en-US" i="1" dirty="0">
                <a:latin typeface="Cambria Math" pitchFamily="18" charset="0"/>
                <a:ea typeface="Cambria Math" pitchFamily="18" charset="0"/>
              </a:endParaRPr>
            </a:p>
          </p:txBody>
        </p:sp>
        <p:sp>
          <p:nvSpPr>
            <p:cNvPr id="11" name="TextBox 10"/>
            <p:cNvSpPr txBox="1"/>
            <p:nvPr/>
          </p:nvSpPr>
          <p:spPr>
            <a:xfrm>
              <a:off x="8029575" y="2633344"/>
              <a:ext cx="457200" cy="492443"/>
            </a:xfrm>
            <a:prstGeom prst="rect">
              <a:avLst/>
            </a:prstGeom>
            <a:noFill/>
          </p:spPr>
          <p:txBody>
            <a:bodyPr wrap="square" rtlCol="0">
              <a:spAutoFit/>
            </a:bodyPr>
            <a:lstStyle/>
            <a:p>
              <a:r>
                <a:rPr lang="en-US" i="1" dirty="0" smtClean="0">
                  <a:latin typeface="Cambria Math" pitchFamily="18" charset="0"/>
                  <a:ea typeface="Cambria Math" pitchFamily="18" charset="0"/>
                </a:rPr>
                <a:t>z </a:t>
              </a:r>
              <a:endParaRPr lang="en-US" i="1" dirty="0">
                <a:latin typeface="Cambria Math" pitchFamily="18" charset="0"/>
                <a:ea typeface="Cambria Math" pitchFamily="18" charset="0"/>
              </a:endParaRPr>
            </a:p>
          </p:txBody>
        </p:sp>
      </p:grpSp>
      <p:sp>
        <p:nvSpPr>
          <p:cNvPr id="12" name="Rectangle 11"/>
          <p:cNvSpPr/>
          <p:nvPr/>
        </p:nvSpPr>
        <p:spPr bwMode="auto">
          <a:xfrm>
            <a:off x="8080195" y="6814739"/>
            <a:ext cx="2612489" cy="1128120"/>
          </a:xfrm>
          <a:prstGeom prst="rect">
            <a:avLst/>
          </a:prstGeom>
          <a:solidFill>
            <a:srgbClr val="FF8B8B">
              <a:alpha val="50196"/>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grpSp>
        <p:nvGrpSpPr>
          <p:cNvPr id="22" name="Group 21"/>
          <p:cNvGrpSpPr/>
          <p:nvPr/>
        </p:nvGrpSpPr>
        <p:grpSpPr>
          <a:xfrm>
            <a:off x="7343775" y="7621587"/>
            <a:ext cx="4096170" cy="533400"/>
            <a:chOff x="7343775" y="7621587"/>
            <a:chExt cx="4096170" cy="533400"/>
          </a:xfrm>
        </p:grpSpPr>
        <p:grpSp>
          <p:nvGrpSpPr>
            <p:cNvPr id="23" name="Group 12"/>
            <p:cNvGrpSpPr/>
            <p:nvPr/>
          </p:nvGrpSpPr>
          <p:grpSpPr>
            <a:xfrm>
              <a:off x="8020820" y="7883485"/>
              <a:ext cx="2731239" cy="118749"/>
              <a:chOff x="8020820" y="7883485"/>
              <a:chExt cx="2731239" cy="118749"/>
            </a:xfrm>
          </p:grpSpPr>
          <p:cxnSp>
            <p:nvCxnSpPr>
              <p:cNvPr id="14" name="Straight Connector 13"/>
              <p:cNvCxnSpPr/>
              <p:nvPr/>
            </p:nvCxnSpPr>
            <p:spPr bwMode="auto">
              <a:xfrm>
                <a:off x="8080195" y="7942859"/>
                <a:ext cx="2612489" cy="1237"/>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
            <p:nvSpPr>
              <p:cNvPr id="15" name="Oval 14"/>
              <p:cNvSpPr/>
              <p:nvPr/>
            </p:nvSpPr>
            <p:spPr bwMode="auto">
              <a:xfrm>
                <a:off x="10633309"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sp>
            <p:nvSpPr>
              <p:cNvPr id="16" name="Oval 15"/>
              <p:cNvSpPr/>
              <p:nvPr/>
            </p:nvSpPr>
            <p:spPr bwMode="auto">
              <a:xfrm>
                <a:off x="8020820"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grpSp>
        <p:sp>
          <p:nvSpPr>
            <p:cNvPr id="20" name="TextBox 19"/>
            <p:cNvSpPr txBox="1"/>
            <p:nvPr/>
          </p:nvSpPr>
          <p:spPr>
            <a:xfrm>
              <a:off x="10772775" y="7621587"/>
              <a:ext cx="667170" cy="492443"/>
            </a:xfrm>
            <a:prstGeom prst="rect">
              <a:avLst/>
            </a:prstGeom>
            <a:noFill/>
          </p:spPr>
          <p:txBody>
            <a:bodyPr wrap="none" rtlCol="0">
              <a:spAutoFit/>
            </a:bodyPr>
            <a:lstStyle/>
            <a:p>
              <a:r>
                <a:rPr lang="en-US" dirty="0" smtClean="0">
                  <a:latin typeface="Cambria Math" pitchFamily="18" charset="0"/>
                  <a:ea typeface="Cambria Math" pitchFamily="18" charset="0"/>
                </a:rPr>
                <a:t>pt2</a:t>
              </a:r>
              <a:endParaRPr lang="en-US" dirty="0">
                <a:latin typeface="Cambria Math" pitchFamily="18" charset="0"/>
                <a:ea typeface="Cambria Math" pitchFamily="18" charset="0"/>
              </a:endParaRPr>
            </a:p>
          </p:txBody>
        </p:sp>
        <p:sp>
          <p:nvSpPr>
            <p:cNvPr id="21" name="TextBox 20"/>
            <p:cNvSpPr txBox="1"/>
            <p:nvPr/>
          </p:nvSpPr>
          <p:spPr>
            <a:xfrm>
              <a:off x="7343775" y="7662544"/>
              <a:ext cx="667170" cy="492443"/>
            </a:xfrm>
            <a:prstGeom prst="rect">
              <a:avLst/>
            </a:prstGeom>
            <a:noFill/>
          </p:spPr>
          <p:txBody>
            <a:bodyPr wrap="none" rtlCol="0">
              <a:spAutoFit/>
            </a:bodyPr>
            <a:lstStyle/>
            <a:p>
              <a:r>
                <a:rPr lang="en-US" dirty="0" smtClean="0">
                  <a:latin typeface="Cambria Math" pitchFamily="18" charset="0"/>
                  <a:ea typeface="Cambria Math" pitchFamily="18" charset="0"/>
                </a:rPr>
                <a:t>pt1</a:t>
              </a:r>
              <a:endParaRPr lang="en-US" dirty="0">
                <a:latin typeface="Cambria Math" pitchFamily="18" charset="0"/>
                <a:ea typeface="Cambria Math" pitchFamily="18" charset="0"/>
              </a:endParaRPr>
            </a:p>
          </p:txBody>
        </p:sp>
      </p:grpSp>
      <p:cxnSp>
        <p:nvCxnSpPr>
          <p:cNvPr id="35" name="Straight Connector 34"/>
          <p:cNvCxnSpPr>
            <a:stCxn id="16" idx="7"/>
            <a:endCxn id="36" idx="3"/>
          </p:cNvCxnSpPr>
          <p:nvPr/>
        </p:nvCxnSpPr>
        <p:spPr bwMode="auto">
          <a:xfrm rot="5400000" flipH="1" flipV="1">
            <a:off x="7953058" y="7011318"/>
            <a:ext cx="1058678" cy="720437"/>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
        <p:nvSpPr>
          <p:cNvPr id="36" name="Oval 35"/>
          <p:cNvSpPr/>
          <p:nvPr/>
        </p:nvSpPr>
        <p:spPr bwMode="auto">
          <a:xfrm>
            <a:off x="8825225" y="6740838"/>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sp>
        <p:nvSpPr>
          <p:cNvPr id="34" name="TextBox 33"/>
          <p:cNvSpPr txBox="1"/>
          <p:nvPr/>
        </p:nvSpPr>
        <p:spPr>
          <a:xfrm>
            <a:off x="8486775" y="6249987"/>
            <a:ext cx="667170" cy="492443"/>
          </a:xfrm>
          <a:prstGeom prst="rect">
            <a:avLst/>
          </a:prstGeom>
          <a:noFill/>
        </p:spPr>
        <p:txBody>
          <a:bodyPr wrap="none" rtlCol="0">
            <a:spAutoFit/>
          </a:bodyPr>
          <a:lstStyle/>
          <a:p>
            <a:r>
              <a:rPr lang="en-US" dirty="0" smtClean="0">
                <a:latin typeface="Cambria Math" pitchFamily="18" charset="0"/>
                <a:ea typeface="Cambria Math" pitchFamily="18" charset="0"/>
              </a:rPr>
              <a:t>pt3</a:t>
            </a:r>
            <a:endParaRPr lang="en-US" dirty="0">
              <a:latin typeface="Cambria Math" pitchFamily="18" charset="0"/>
              <a:ea typeface="Cambria Math" pitchFamily="18" charset="0"/>
            </a:endParaRPr>
          </a:p>
        </p:txBody>
      </p:sp>
      <p:cxnSp>
        <p:nvCxnSpPr>
          <p:cNvPr id="42" name="Straight Connector 41"/>
          <p:cNvCxnSpPr>
            <a:stCxn id="15" idx="1"/>
            <a:endCxn id="36" idx="1"/>
          </p:cNvCxnSpPr>
          <p:nvPr/>
        </p:nvCxnSpPr>
        <p:spPr bwMode="auto">
          <a:xfrm rot="16200000" flipV="1">
            <a:off x="9175335" y="6425510"/>
            <a:ext cx="1142647" cy="1808084"/>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Add Parameters </a:t>
            </a:r>
            <a:endParaRPr lang="en-US" dirty="0"/>
          </a:p>
        </p:txBody>
      </p:sp>
      <p:sp>
        <p:nvSpPr>
          <p:cNvPr id="3" name="Content Placeholder 2"/>
          <p:cNvSpPr>
            <a:spLocks noGrp="1"/>
          </p:cNvSpPr>
          <p:nvPr>
            <p:ph idx="1"/>
          </p:nvPr>
        </p:nvSpPr>
        <p:spPr/>
        <p:txBody>
          <a:bodyPr/>
          <a:lstStyle/>
          <a:p>
            <a:r>
              <a:rPr lang="en-US" dirty="0" smtClean="0"/>
              <a:t>Parameters</a:t>
            </a:r>
          </a:p>
          <a:p>
            <a:r>
              <a:rPr lang="en-US" dirty="0" smtClean="0"/>
              <a:t>Dimensions </a:t>
            </a:r>
            <a:endParaRPr lang="en-US" dirty="0"/>
          </a:p>
        </p:txBody>
      </p:sp>
      <p:pic>
        <p:nvPicPr>
          <p:cNvPr id="4" name="Picture 3" descr="Column plan dim and params.PNG"/>
          <p:cNvPicPr>
            <a:picLocks noChangeAspect="1"/>
          </p:cNvPicPr>
          <p:nvPr/>
        </p:nvPicPr>
        <p:blipFill>
          <a:blip r:embed="rId3" cstate="print"/>
          <a:stretch>
            <a:fillRect/>
          </a:stretch>
        </p:blipFill>
        <p:spPr>
          <a:xfrm>
            <a:off x="7267575" y="3659187"/>
            <a:ext cx="4876800" cy="4582510"/>
          </a:xfrm>
          <a:prstGeom prst="rect">
            <a:avLst/>
          </a:prstGeom>
          <a:ln>
            <a:solidFill>
              <a:schemeClr val="accent4"/>
            </a:solidFill>
          </a:ln>
          <a:effectLst>
            <a:outerShdw blurRad="50800" dist="38100" dir="2700000" algn="tl" rotWithShape="0">
              <a:prstClr val="black">
                <a:alpha val="40000"/>
              </a:prstClr>
            </a:outerShdw>
          </a:effectLst>
        </p:spPr>
      </p:pic>
      <p:pic>
        <p:nvPicPr>
          <p:cNvPr id="5" name="Picture 4" descr="Family Type dialog after param.PNG"/>
          <p:cNvPicPr>
            <a:picLocks noChangeAspect="1"/>
          </p:cNvPicPr>
          <p:nvPr/>
        </p:nvPicPr>
        <p:blipFill>
          <a:blip r:embed="rId4" cstate="print"/>
          <a:stretch>
            <a:fillRect/>
          </a:stretch>
        </p:blipFill>
        <p:spPr>
          <a:xfrm>
            <a:off x="866775" y="4040187"/>
            <a:ext cx="5705475" cy="3881856"/>
          </a:xfrm>
          <a:prstGeom prst="rect">
            <a:avLst/>
          </a:prstGeom>
          <a:ln>
            <a:solidFill>
              <a:schemeClr val="accent4"/>
            </a:solidFill>
          </a:ln>
          <a:effectLst>
            <a:outerShdw blurRad="50800" dist="38100" dir="2700000" algn="tl" rotWithShape="0">
              <a:prstClr val="black">
                <a:alpha val="40000"/>
              </a:prstClr>
            </a:outerShdw>
          </a:effectLst>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 Add Parameters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a:t>
            </a:r>
            <a:r>
              <a:rPr lang="en-US" sz="2800" b="0" i="1" dirty="0" err="1" smtClean="0">
                <a:solidFill>
                  <a:schemeClr val="accent4"/>
                </a:solidFill>
              </a:rPr>
              <a:t>Tw</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2135187"/>
            <a:ext cx="11811000" cy="4870564"/>
          </a:xfrm>
          <a:prstGeom prst="rect">
            <a:avLst/>
          </a:prstGeom>
          <a:solidFill>
            <a:schemeClr val="bg2">
              <a:lumMod val="85000"/>
            </a:schemeClr>
          </a:solidFill>
          <a:ln>
            <a:noFill/>
          </a:ln>
        </p:spPr>
        <p:txBody>
          <a:bodyPr wrap="square" rtlCol="0">
            <a:spAutoFit/>
          </a:bodyPr>
          <a:lstStyle/>
          <a:p>
            <a:pPr>
              <a:lnSpc>
                <a:spcPct val="115000"/>
              </a:lnSpc>
              <a:spcBef>
                <a:spcPts val="0"/>
              </a:spcBef>
              <a:spcAft>
                <a:spcPts val="0"/>
              </a:spcAft>
            </a:pP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m_familyMgr</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FamilyManager</a:t>
            </a:r>
            <a:r>
              <a:rPr lang="en-US" sz="1800" dirty="0" smtClean="0">
                <a:latin typeface="Courier New"/>
                <a:ea typeface="MS Mincho"/>
                <a:cs typeface="Times New Roman"/>
              </a:rPr>
              <a:t> =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FamilyManager</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endParaRPr lang="en-US" sz="1800" dirty="0" smtClean="0">
              <a:solidFill>
                <a:srgbClr val="0000FF"/>
              </a:solidFill>
              <a:latin typeface="Courier New"/>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AddParameter_Tw</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a parameter "</a:t>
            </a:r>
            <a:r>
              <a:rPr lang="en-US" sz="1800" dirty="0" err="1" smtClean="0">
                <a:solidFill>
                  <a:srgbClr val="008000"/>
                </a:solidFill>
                <a:latin typeface="Courier New"/>
                <a:ea typeface="MS Mincho"/>
                <a:cs typeface="Times New Roman"/>
              </a:rPr>
              <a:t>Tw</a:t>
            </a:r>
            <a:r>
              <a:rPr lang="en-US" sz="1800" dirty="0" smtClean="0">
                <a:solidFill>
                  <a:srgbClr val="008000"/>
                </a:solidFill>
                <a:latin typeface="Courier New"/>
                <a:ea typeface="MS Mincho"/>
                <a:cs typeface="Times New Roman"/>
              </a:rPr>
              <a:t>"</a:t>
            </a:r>
            <a:br>
              <a:rPr lang="en-US" sz="1800" dirty="0" smtClean="0">
                <a:solidFill>
                  <a:srgbClr val="008000"/>
                </a:solidFill>
                <a:latin typeface="Courier New"/>
                <a:ea typeface="MS Mincho"/>
                <a:cs typeface="Times New Roman"/>
              </a:rPr>
            </a:br>
            <a:r>
              <a:rPr lang="en-US" sz="1800" dirty="0" smtClean="0">
                <a:solidFill>
                  <a:srgbClr val="008000"/>
                </a:solidFill>
                <a:latin typeface="Courier New"/>
                <a:ea typeface="MS Mincho"/>
                <a:cs typeface="Times New Roman"/>
              </a:rPr>
              <a:t>   </a:t>
            </a: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isInstance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Boolean</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False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paramTw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FamilyParameter</a:t>
            </a:r>
            <a:r>
              <a:rPr lang="en-US" sz="1800" dirty="0" smtClean="0">
                <a:latin typeface="Courier New"/>
                <a:ea typeface="MS Mincho"/>
                <a:cs typeface="Times New Roman"/>
              </a:rPr>
              <a:t> = _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AddParameter</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Tw</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 </a:t>
            </a:r>
            <a:r>
              <a:rPr lang="en-US" sz="1800" dirty="0" err="1" smtClean="0">
                <a:latin typeface="Courier New"/>
                <a:ea typeface="MS Mincho"/>
                <a:cs typeface="Times New Roman"/>
              </a:rPr>
              <a:t>BuiltInParameterGroup.PG_GEOMETRY</a:t>
            </a:r>
            <a:r>
              <a:rPr lang="en-US" sz="1800" dirty="0" smtClean="0">
                <a:latin typeface="Courier New"/>
                <a:ea typeface="MS Mincho"/>
                <a:cs typeface="Times New Roman"/>
              </a:rPr>
              <a:t>, </a:t>
            </a:r>
            <a:r>
              <a:rPr lang="en-US" sz="1800" dirty="0" err="1" smtClean="0">
                <a:latin typeface="Courier New"/>
                <a:ea typeface="MS Mincho"/>
                <a:cs typeface="Times New Roman"/>
              </a:rPr>
              <a:t>ParameterType.Length</a:t>
            </a:r>
            <a:r>
              <a:rPr lang="en-US" sz="1800" dirty="0" smtClean="0">
                <a:latin typeface="Courier New"/>
                <a:ea typeface="MS Mincho"/>
                <a:cs typeface="Times New Roman"/>
              </a:rPr>
              <a:t>, </a:t>
            </a:r>
            <a:r>
              <a:rPr lang="en-US" sz="1800" dirty="0" err="1" smtClean="0">
                <a:latin typeface="Courier New"/>
                <a:ea typeface="MS Mincho"/>
                <a:cs typeface="Times New Roman"/>
              </a:rPr>
              <a:t>isInstance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give initial values. </a:t>
            </a:r>
            <a:br>
              <a:rPr lang="en-US" sz="1800" dirty="0" smtClean="0">
                <a:solidFill>
                  <a:srgbClr val="008000"/>
                </a:solidFill>
                <a:latin typeface="Courier New"/>
                <a:ea typeface="MS Mincho"/>
                <a:cs typeface="Times New Roman"/>
              </a:rPr>
            </a:br>
            <a:r>
              <a:rPr lang="en-US" sz="1800" dirty="0" smtClean="0">
                <a:solidFill>
                  <a:srgbClr val="008000"/>
                </a:solidFill>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tw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(150.0) </a:t>
            </a:r>
            <a:r>
              <a:rPr lang="en-US" sz="1800" dirty="0" smtClean="0">
                <a:solidFill>
                  <a:srgbClr val="008000"/>
                </a:solidFill>
                <a:latin typeface="Courier New"/>
                <a:ea typeface="MS Mincho"/>
                <a:cs typeface="Times New Roman"/>
              </a:rPr>
              <a:t>'' in metric</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1800" dirty="0" smtClean="0">
                <a:solidFill>
                  <a:srgbClr val="008000"/>
                </a:solidFill>
                <a:latin typeface="Courier New"/>
                <a:ea typeface="MS Mincho"/>
                <a:cs typeface="Times New Roman"/>
              </a:rPr>
              <a:t>'Dim </a:t>
            </a:r>
            <a:r>
              <a:rPr lang="en-US" sz="1800" dirty="0" err="1" smtClean="0">
                <a:solidFill>
                  <a:srgbClr val="008000"/>
                </a:solidFill>
                <a:latin typeface="Courier New"/>
                <a:ea typeface="MS Mincho"/>
                <a:cs typeface="Times New Roman"/>
              </a:rPr>
              <a:t>tw</a:t>
            </a:r>
            <a:r>
              <a:rPr lang="en-US" sz="1800" dirty="0" smtClean="0">
                <a:solidFill>
                  <a:srgbClr val="008000"/>
                </a:solidFill>
                <a:latin typeface="Courier New"/>
                <a:ea typeface="MS Mincho"/>
                <a:cs typeface="Times New Roman"/>
              </a:rPr>
              <a:t> As Double = 0.5  '' in feet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Set</a:t>
            </a:r>
            <a:r>
              <a:rPr lang="en-US" sz="1800" dirty="0" smtClean="0">
                <a:latin typeface="Courier New"/>
                <a:ea typeface="MS Mincho"/>
                <a:cs typeface="Times New Roman"/>
              </a:rPr>
              <a:t>(</a:t>
            </a:r>
            <a:r>
              <a:rPr lang="en-US" sz="1800" dirty="0" err="1" smtClean="0">
                <a:latin typeface="Courier New"/>
                <a:ea typeface="MS Mincho"/>
                <a:cs typeface="Times New Roman"/>
              </a:rPr>
              <a:t>paramTw</a:t>
            </a:r>
            <a:r>
              <a:rPr lang="en-US" sz="1800" dirty="0" smtClean="0">
                <a:latin typeface="Courier New"/>
                <a:ea typeface="MS Mincho"/>
                <a:cs typeface="Times New Roman"/>
              </a:rPr>
              <a:t>, </a:t>
            </a:r>
            <a:r>
              <a:rPr lang="en-US" sz="1800" dirty="0" err="1" smtClean="0">
                <a:latin typeface="Courier New"/>
                <a:ea typeface="MS Mincho"/>
                <a:cs typeface="Times New Roman"/>
              </a:rPr>
              <a:t>tw</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a formula (optional)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SetFormula</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paramTw</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"Width / 4.0“</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pic>
        <p:nvPicPr>
          <p:cNvPr id="5" name="Content Placeholder 4" descr="Family Type dialog.PNG"/>
          <p:cNvPicPr>
            <a:picLocks noChangeAspect="1"/>
          </p:cNvPicPr>
          <p:nvPr/>
        </p:nvPicPr>
        <p:blipFill>
          <a:blip r:embed="rId3" cstate="print"/>
          <a:stretch>
            <a:fillRect/>
          </a:stretch>
        </p:blipFill>
        <p:spPr bwMode="auto">
          <a:xfrm>
            <a:off x="6200775" y="5183187"/>
            <a:ext cx="6629400" cy="3666259"/>
          </a:xfrm>
          <a:prstGeom prst="rect">
            <a:avLst/>
          </a:prstGeom>
          <a:noFill/>
          <a:ln w="12700">
            <a:noFill/>
            <a:miter lim="800000"/>
            <a:headEnd/>
            <a:tailEnd/>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 Add Parameters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Column Finish</a:t>
            </a:r>
            <a:endParaRPr lang="en-US" sz="2800" dirty="0"/>
          </a:p>
        </p:txBody>
      </p:sp>
      <p:sp>
        <p:nvSpPr>
          <p:cNvPr id="4" name="TextBox 3"/>
          <p:cNvSpPr txBox="1"/>
          <p:nvPr/>
        </p:nvSpPr>
        <p:spPr>
          <a:xfrm>
            <a:off x="561975" y="2135187"/>
            <a:ext cx="11811000" cy="2640723"/>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AddParameter_Material</a:t>
            </a:r>
            <a:r>
              <a:rPr lang="en-US" sz="1800" dirty="0" smtClean="0">
                <a:latin typeface="Courier New"/>
                <a:ea typeface="MS Mincho"/>
                <a:cs typeface="Times New Roman"/>
              </a:rPr>
              <a:t>()</a:t>
            </a: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a parameter "</a:t>
            </a:r>
            <a:r>
              <a:rPr lang="en-US" sz="1800" dirty="0" err="1" smtClean="0">
                <a:solidFill>
                  <a:srgbClr val="008000"/>
                </a:solidFill>
                <a:latin typeface="Courier New"/>
                <a:ea typeface="MS Mincho"/>
                <a:cs typeface="Times New Roman"/>
              </a:rPr>
              <a:t>Tw</a:t>
            </a:r>
            <a:r>
              <a:rPr lang="en-US" sz="1800" dirty="0" smtClean="0">
                <a:solidFill>
                  <a:srgbClr val="008000"/>
                </a:solidFill>
                <a:latin typeface="Courier New"/>
                <a:ea typeface="MS Mincho"/>
                <a:cs typeface="Times New Roman"/>
              </a:rPr>
              <a:t>"</a:t>
            </a:r>
            <a:br>
              <a:rPr lang="en-US" sz="1800" dirty="0" smtClean="0">
                <a:solidFill>
                  <a:srgbClr val="008000"/>
                </a:solidFill>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FamilyParameter</a:t>
            </a:r>
            <a:r>
              <a:rPr lang="en-US" sz="1800" dirty="0" smtClean="0">
                <a:latin typeface="Courier New"/>
                <a:ea typeface="MS Mincho"/>
                <a:cs typeface="Times New Roman"/>
              </a:rPr>
              <a:t> = </a:t>
            </a:r>
            <a:r>
              <a:rPr lang="en-US" sz="1800" dirty="0" err="1" smtClean="0">
                <a:latin typeface="Courier New"/>
                <a:ea typeface="MS Mincho"/>
                <a:cs typeface="Times New Roman"/>
              </a:rPr>
              <a:t>m_familyMgr.AddParameter</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"Column Finish"</a:t>
            </a:r>
            <a:r>
              <a:rPr lang="en-US" sz="1800" dirty="0" smtClean="0">
                <a:latin typeface="Courier New"/>
                <a:ea typeface="MS Mincho"/>
                <a:cs typeface="Times New Roman"/>
              </a:rPr>
              <a:t>, _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BuiltInParameterGroup.PG_MATERIALS</a:t>
            </a:r>
            <a:r>
              <a:rPr lang="en-US" sz="1800" dirty="0" smtClean="0">
                <a:latin typeface="Courier New"/>
                <a:ea typeface="MS Mincho"/>
                <a:cs typeface="Times New Roman"/>
              </a:rPr>
              <a:t>, </a:t>
            </a:r>
            <a:r>
              <a:rPr lang="en-US" sz="1800" dirty="0" err="1" smtClean="0">
                <a:latin typeface="Courier New"/>
                <a:ea typeface="MS Mincho"/>
                <a:cs typeface="Times New Roman"/>
              </a:rPr>
              <a:t>ParameterType.Material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True</a:t>
            </a:r>
            <a:r>
              <a:rPr lang="en-US" sz="1800" dirty="0" smtClean="0">
                <a:latin typeface="Courier New"/>
                <a:ea typeface="MS Mincho"/>
                <a:cs typeface="Times New Roman"/>
              </a:rPr>
              <a:t>)</a:t>
            </a:r>
          </a:p>
          <a:p>
            <a:pPr marL="0" marR="0">
              <a:lnSpc>
                <a:spcPct val="115000"/>
              </a:lnSpc>
              <a:spcBef>
                <a:spcPts val="0"/>
              </a:spcBef>
              <a:spcAft>
                <a:spcPts val="0"/>
              </a:spcAft>
            </a:pPr>
            <a:r>
              <a:rPr lang="en-US" sz="1800" dirty="0" smtClean="0">
                <a:latin typeface="Courier New"/>
                <a:ea typeface="MS Mincho"/>
                <a:cs typeface="Times New Roman"/>
              </a:rPr>
              <a: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we will come back to setting to a solid later </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pic>
        <p:nvPicPr>
          <p:cNvPr id="5" name="Content Placeholder 4" descr="Family Type dialog.PNG"/>
          <p:cNvPicPr>
            <a:picLocks noChangeAspect="1"/>
          </p:cNvPicPr>
          <p:nvPr/>
        </p:nvPicPr>
        <p:blipFill>
          <a:blip r:embed="rId3" cstate="print"/>
          <a:stretch>
            <a:fillRect/>
          </a:stretch>
        </p:blipFill>
        <p:spPr bwMode="auto">
          <a:xfrm>
            <a:off x="6200775" y="5183187"/>
            <a:ext cx="6629400" cy="3666259"/>
          </a:xfrm>
          <a:prstGeom prst="rect">
            <a:avLst/>
          </a:prstGeom>
          <a:noFill/>
          <a:ln w="12700">
            <a:noFill/>
            <a:miter lim="800000"/>
            <a:headEnd/>
            <a:tailEnd/>
          </a:ln>
        </p:spPr>
      </p:pic>
      <p:sp>
        <p:nvSpPr>
          <p:cNvPr id="6" name="Rectangle 5"/>
          <p:cNvSpPr/>
          <p:nvPr/>
        </p:nvSpPr>
        <p:spPr bwMode="auto">
          <a:xfrm>
            <a:off x="5286375" y="6345523"/>
            <a:ext cx="7648575" cy="304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err="1" smtClean="0"/>
              <a:t>Revit</a:t>
            </a:r>
            <a:r>
              <a:rPr lang="en-US" dirty="0" smtClean="0"/>
              <a:t> Family from UI </a:t>
            </a:r>
          </a:p>
          <a:p>
            <a:pPr lvl="1"/>
            <a:r>
              <a:rPr lang="en-US" dirty="0" smtClean="0"/>
              <a:t>What is it? </a:t>
            </a:r>
          </a:p>
          <a:p>
            <a:pPr lvl="1"/>
            <a:r>
              <a:rPr lang="en-US" dirty="0" smtClean="0"/>
              <a:t>Where to begin, flavors, editor, what is possible </a:t>
            </a:r>
          </a:p>
          <a:p>
            <a:pPr lvl="1"/>
            <a:r>
              <a:rPr lang="en-US" dirty="0" smtClean="0"/>
              <a:t>Best practice </a:t>
            </a:r>
          </a:p>
          <a:p>
            <a:r>
              <a:rPr lang="en-US" dirty="0" smtClean="0"/>
              <a:t>Family creation using API </a:t>
            </a:r>
          </a:p>
          <a:p>
            <a:pPr lvl="1"/>
            <a:r>
              <a:rPr lang="en-US" dirty="0" smtClean="0"/>
              <a:t>Learning along best practice </a:t>
            </a:r>
          </a:p>
          <a:p>
            <a:pPr lvl="1"/>
            <a:r>
              <a:rPr lang="en-US" dirty="0" smtClean="0"/>
              <a:t>Example: L-shape column</a:t>
            </a:r>
          </a:p>
          <a:p>
            <a:pPr lvl="1"/>
            <a:r>
              <a:rPr lang="en-US" dirty="0" smtClean="0"/>
              <a:t>Learning resources </a:t>
            </a: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3b Add Dimensions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a:t>
            </a:r>
            <a:r>
              <a:rPr lang="en-US" sz="2800" b="0" i="1" dirty="0" err="1" smtClean="0">
                <a:solidFill>
                  <a:schemeClr val="accent4"/>
                </a:solidFill>
              </a:rPr>
              <a:t>Tw</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1726633"/>
            <a:ext cx="11811000" cy="7418954"/>
          </a:xfrm>
          <a:prstGeom prst="rect">
            <a:avLst/>
          </a:prstGeom>
          <a:solidFill>
            <a:schemeClr val="bg1">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AddDimention_Tw</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find the plan view that we want to place a dimension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pViewPlan</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View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ViewPlan</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"Lower Ref. Level"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find two reference planes which we want to add a dimension between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ref1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"Left"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ref2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OffsetV</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make an array of references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pRefArray</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ReferenceArray</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pRefArray.Append</a:t>
            </a:r>
            <a:r>
              <a:rPr lang="en-US" sz="1800" dirty="0" smtClean="0">
                <a:latin typeface="Courier New"/>
                <a:ea typeface="MS Mincho"/>
                <a:cs typeface="Times New Roman"/>
              </a:rPr>
              <a:t>(ref1.Reference)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pRefArray.Append</a:t>
            </a:r>
            <a:r>
              <a:rPr lang="en-US" sz="1800" dirty="0" smtClean="0">
                <a:latin typeface="Courier New"/>
                <a:ea typeface="MS Mincho"/>
                <a:cs typeface="Times New Roman"/>
              </a:rPr>
              <a:t>(ref2.Reference)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define a dimension line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p0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ref1.FreeEnd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ref2.FreeEnd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pLine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 = </a:t>
            </a:r>
            <a:r>
              <a:rPr lang="en-US" sz="1800" dirty="0" err="1" smtClean="0">
                <a:latin typeface="Courier New"/>
                <a:ea typeface="MS Mincho"/>
                <a:cs typeface="Times New Roman"/>
              </a:rPr>
              <a:t>Line.CreateBound</a:t>
            </a:r>
            <a:r>
              <a:rPr lang="en-US" sz="1800" dirty="0" smtClean="0">
                <a:latin typeface="Courier New"/>
                <a:ea typeface="MS Mincho"/>
                <a:cs typeface="Times New Roman"/>
              </a:rPr>
              <a:t>(p0</a:t>
            </a:r>
            <a:r>
              <a:rPr lang="en-US" sz="1800" dirty="0" smtClean="0">
                <a:latin typeface="Courier New"/>
                <a:ea typeface="MS Mincho"/>
                <a:cs typeface="Times New Roman"/>
              </a:rPr>
              <a:t>, p1)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dimension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pDimTw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Dimension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FamilyCreate</a:t>
            </a:r>
            <a:r>
              <a:rPr lang="en-US" sz="1800" dirty="0" err="1" smtClean="0">
                <a:latin typeface="Courier New"/>
                <a:ea typeface="MS Mincho"/>
                <a:cs typeface="Times New Roman"/>
              </a:rPr>
              <a:t>.</a:t>
            </a:r>
            <a:r>
              <a:rPr lang="en-US" sz="1800" b="1" dirty="0" err="1" smtClean="0">
                <a:latin typeface="Courier New"/>
                <a:ea typeface="MS Mincho"/>
                <a:cs typeface="Times New Roman"/>
              </a:rPr>
              <a:t>NewDimension</a:t>
            </a:r>
            <a:r>
              <a:rPr lang="en-US" sz="1800" dirty="0" smtClean="0">
                <a:latin typeface="Courier New"/>
                <a:ea typeface="MS Mincho"/>
                <a:cs typeface="Times New Roman"/>
              </a:rPr>
              <a:t>(</a:t>
            </a:r>
            <a:r>
              <a:rPr lang="en-US" sz="1800" dirty="0" err="1" smtClean="0">
                <a:latin typeface="Courier New"/>
                <a:ea typeface="MS Mincho"/>
                <a:cs typeface="Times New Roman"/>
              </a:rPr>
              <a:t>pViewPlan</a:t>
            </a:r>
            <a:r>
              <a:rPr lang="en-US" sz="1800" dirty="0" smtClean="0">
                <a:latin typeface="Courier New"/>
                <a:ea typeface="MS Mincho"/>
                <a:cs typeface="Times New Roman"/>
              </a:rPr>
              <a:t>, </a:t>
            </a:r>
            <a:r>
              <a:rPr lang="en-US" sz="1800" dirty="0" err="1" smtClean="0">
                <a:latin typeface="Courier New"/>
                <a:ea typeface="MS Mincho"/>
                <a:cs typeface="Times New Roman"/>
              </a:rPr>
              <a:t>pLine</a:t>
            </a:r>
            <a:r>
              <a:rPr lang="en-US" sz="1800" dirty="0" smtClean="0">
                <a:latin typeface="Courier New"/>
                <a:ea typeface="MS Mincho"/>
                <a:cs typeface="Times New Roman"/>
              </a:rPr>
              <a:t>, </a:t>
            </a:r>
            <a:r>
              <a:rPr lang="en-US" sz="1800" dirty="0" err="1" smtClean="0">
                <a:latin typeface="Courier New"/>
                <a:ea typeface="MS Mincho"/>
                <a:cs typeface="Times New Roman"/>
              </a:rPr>
              <a:t>pRefArray</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label to the dimension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pDimTw.</a:t>
            </a:r>
            <a:r>
              <a:rPr lang="en-US" sz="1800" b="1" dirty="0" err="1" smtClean="0">
                <a:latin typeface="Courier New"/>
                <a:ea typeface="MS Mincho"/>
                <a:cs typeface="Times New Roman"/>
              </a:rPr>
              <a:t>Label</a:t>
            </a:r>
            <a:r>
              <a:rPr lang="en-US" sz="1800" b="1" dirty="0" smtClean="0">
                <a:latin typeface="Courier New"/>
                <a:ea typeface="MS Mincho"/>
                <a:cs typeface="Times New Roman"/>
              </a:rPr>
              <a:t> </a:t>
            </a:r>
            <a:r>
              <a:rPr lang="en-US" sz="1800" dirty="0" smtClean="0">
                <a:latin typeface="Courier New"/>
                <a:ea typeface="MS Mincho"/>
                <a:cs typeface="Times New Roman"/>
              </a:rPr>
              <a:t>= </a:t>
            </a:r>
            <a:r>
              <a:rPr lang="en-US" sz="1800" dirty="0" err="1" smtClean="0">
                <a:latin typeface="Courier New"/>
                <a:ea typeface="MS Mincho"/>
                <a:cs typeface="Times New Roman"/>
              </a:rPr>
              <a:t>m_familyMgr.Parameter</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Tw</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pic>
        <p:nvPicPr>
          <p:cNvPr id="5" name="Picture 4" descr="Column plan dim and params.PNG"/>
          <p:cNvPicPr>
            <a:picLocks noChangeAspect="1"/>
          </p:cNvPicPr>
          <p:nvPr/>
        </p:nvPicPr>
        <p:blipFill>
          <a:blip r:embed="rId2" cstate="print"/>
          <a:stretch>
            <a:fillRect/>
          </a:stretch>
        </p:blipFill>
        <p:spPr>
          <a:xfrm>
            <a:off x="9172575" y="4587235"/>
            <a:ext cx="3352800" cy="3150476"/>
          </a:xfrm>
          <a:prstGeom prst="rect">
            <a:avLst/>
          </a:prstGeom>
          <a:noFill/>
          <a:ln>
            <a:solidFill>
              <a:schemeClr val="accent4"/>
            </a:solidFill>
          </a:ln>
          <a:effectLst>
            <a:outerShdw blurRad="50800" dist="38100" dir="2700000" algn="tl" rotWithShape="0">
              <a:prstClr val="black">
                <a:alpha val="40000"/>
              </a:prstClr>
            </a:outerShdw>
          </a:effectLst>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Add Multiple Host Thickness Types </a:t>
            </a:r>
            <a:endParaRPr lang="en-US" dirty="0"/>
          </a:p>
        </p:txBody>
      </p:sp>
      <p:sp>
        <p:nvSpPr>
          <p:cNvPr id="3" name="Content Placeholder 2"/>
          <p:cNvSpPr>
            <a:spLocks noGrp="1"/>
          </p:cNvSpPr>
          <p:nvPr>
            <p:ph idx="1"/>
          </p:nvPr>
        </p:nvSpPr>
        <p:spPr/>
        <p:txBody>
          <a:bodyPr/>
          <a:lstStyle/>
          <a:p>
            <a:r>
              <a:rPr lang="en-US" dirty="0" smtClean="0"/>
              <a:t>For testing purposes</a:t>
            </a:r>
          </a:p>
          <a:p>
            <a:r>
              <a:rPr lang="en-US" dirty="0" smtClean="0"/>
              <a:t>No host in our example</a:t>
            </a:r>
            <a:r>
              <a:rPr lang="en-US" smtClean="0"/>
              <a:t>.  </a:t>
            </a:r>
            <a:endParaRPr lang="en-US" dirty="0"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Add Two or More Types </a:t>
            </a:r>
            <a:endParaRPr lang="en-US" dirty="0"/>
          </a:p>
        </p:txBody>
      </p:sp>
      <p:pic>
        <p:nvPicPr>
          <p:cNvPr id="11" name="Content Placeholder 10" descr="Family Type dialog 3 types.PNG"/>
          <p:cNvPicPr>
            <a:picLocks noGrp="1" noChangeAspect="1"/>
          </p:cNvPicPr>
          <p:nvPr>
            <p:ph idx="1"/>
          </p:nvPr>
        </p:nvPicPr>
        <p:blipFill>
          <a:blip r:embed="rId2" cstate="print"/>
          <a:stretch>
            <a:fillRect/>
          </a:stretch>
        </p:blipFill>
        <p:spPr>
          <a:xfrm>
            <a:off x="2299439" y="2592387"/>
            <a:ext cx="8778136" cy="4854575"/>
          </a:xfrm>
        </p:spPr>
      </p:pic>
      <p:sp>
        <p:nvSpPr>
          <p:cNvPr id="14" name="Oval 13"/>
          <p:cNvSpPr/>
          <p:nvPr/>
        </p:nvSpPr>
        <p:spPr bwMode="auto">
          <a:xfrm>
            <a:off x="2771775" y="2973387"/>
            <a:ext cx="2438400" cy="106680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Add Two or More Types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Width x Depth </a:t>
            </a:r>
            <a:r>
              <a:rPr lang="en-US" sz="2800" dirty="0" smtClean="0"/>
              <a:t> </a:t>
            </a:r>
            <a:endParaRPr lang="en-US" sz="2800" dirty="0"/>
          </a:p>
        </p:txBody>
      </p:sp>
      <p:sp>
        <p:nvSpPr>
          <p:cNvPr id="4" name="TextBox 3"/>
          <p:cNvSpPr txBox="1"/>
          <p:nvPr/>
        </p:nvSpPr>
        <p:spPr>
          <a:xfrm>
            <a:off x="561975" y="1754187"/>
            <a:ext cx="11811000" cy="4870564"/>
          </a:xfrm>
          <a:prstGeom prst="rect">
            <a:avLst/>
          </a:prstGeom>
          <a:solidFill>
            <a:schemeClr val="bg2">
              <a:lumMod val="85000"/>
            </a:schemeClr>
          </a:solidFill>
          <a:ln>
            <a:noFill/>
          </a:ln>
          <a:effectLst/>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AddType</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name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w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d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new types with the given name.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type1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FamilyType</a:t>
            </a:r>
            <a:r>
              <a:rPr lang="en-US" sz="1800" dirty="0" smtClean="0">
                <a:latin typeface="Courier New"/>
                <a:ea typeface="MS Mincho"/>
                <a:cs typeface="Times New Roman"/>
              </a:rPr>
              <a:t> =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NewType</a:t>
            </a:r>
            <a:r>
              <a:rPr lang="en-US" sz="1800" dirty="0" smtClean="0">
                <a:latin typeface="Courier New"/>
                <a:ea typeface="MS Mincho"/>
                <a:cs typeface="Times New Roman"/>
              </a:rPr>
              <a:t>(name)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look for 'Width' and 'Depth' parameters and set them with the given values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FamilyParameter</a:t>
            </a:r>
            <a:r>
              <a:rPr lang="en-US" sz="1800" dirty="0" smtClean="0">
                <a:latin typeface="Courier New"/>
                <a:ea typeface="MS Mincho"/>
                <a:cs typeface="Times New Roman"/>
              </a:rPr>
              <a:t> =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Parameter</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"Width"</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valW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(w)</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latin typeface="Courier New"/>
                <a:ea typeface="MS Mincho"/>
                <a:cs typeface="Times New Roman"/>
              </a:rPr>
              <a:t>paramW</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IsNot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Set</a:t>
            </a:r>
            <a:r>
              <a:rPr lang="en-US" sz="1800" dirty="0" smtClean="0">
                <a:latin typeface="Courier New"/>
                <a:ea typeface="MS Mincho"/>
                <a:cs typeface="Times New Roman"/>
              </a:rPr>
              <a:t>(</a:t>
            </a:r>
            <a:r>
              <a:rPr lang="en-US" sz="1800" dirty="0" err="1" smtClean="0">
                <a:latin typeface="Courier New"/>
                <a:ea typeface="MS Mincho"/>
                <a:cs typeface="Times New Roman"/>
              </a:rPr>
              <a:t>paramW</a:t>
            </a:r>
            <a:r>
              <a:rPr lang="en-US" sz="1800" dirty="0" smtClean="0">
                <a:latin typeface="Courier New"/>
                <a:ea typeface="MS Mincho"/>
                <a:cs typeface="Times New Roman"/>
              </a:rPr>
              <a:t>, </a:t>
            </a:r>
            <a:r>
              <a:rPr lang="en-US" sz="1800" dirty="0" err="1" smtClean="0">
                <a:latin typeface="Courier New"/>
                <a:ea typeface="MS Mincho"/>
                <a:cs typeface="Times New Roman"/>
              </a:rPr>
              <a:t>valW</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FamilyParameter</a:t>
            </a:r>
            <a:r>
              <a:rPr lang="en-US" sz="1800" dirty="0" smtClean="0">
                <a:latin typeface="Courier New"/>
                <a:ea typeface="MS Mincho"/>
                <a:cs typeface="Times New Roman"/>
              </a:rPr>
              <a:t> = </a:t>
            </a:r>
            <a:r>
              <a:rPr lang="en-US" sz="1800" dirty="0" err="1" smtClean="0">
                <a:latin typeface="Courier New"/>
                <a:ea typeface="MS Mincho"/>
                <a:cs typeface="Times New Roman"/>
              </a:rPr>
              <a:t>m_familyMgr.Parameter</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"Depth"</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valD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latin typeface="Courier New"/>
                <a:ea typeface="MS Mincho"/>
                <a:cs typeface="Times New Roman"/>
              </a:rPr>
              <a:t>paramD</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IsNot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Set</a:t>
            </a:r>
            <a:r>
              <a:rPr lang="en-US" sz="1800" dirty="0" smtClean="0">
                <a:latin typeface="Courier New"/>
                <a:ea typeface="MS Mincho"/>
                <a:cs typeface="Times New Roman"/>
              </a:rPr>
              <a:t>(</a:t>
            </a:r>
            <a:r>
              <a:rPr lang="en-US" sz="1800" dirty="0" err="1" smtClean="0">
                <a:latin typeface="Courier New"/>
                <a:ea typeface="MS Mincho"/>
                <a:cs typeface="Times New Roman"/>
              </a:rPr>
              <a:t>paramD</a:t>
            </a:r>
            <a:r>
              <a:rPr lang="en-US" sz="1800" dirty="0" smtClean="0">
                <a:latin typeface="Courier New"/>
                <a:ea typeface="MS Mincho"/>
                <a:cs typeface="Times New Roman"/>
              </a:rPr>
              <a:t>, </a:t>
            </a:r>
            <a:r>
              <a:rPr lang="en-US" sz="1800" dirty="0" err="1" smtClean="0">
                <a:latin typeface="Courier New"/>
                <a:ea typeface="MS Mincho"/>
                <a:cs typeface="Times New Roman"/>
              </a:rPr>
              <a:t>valD</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p>
        </p:txBody>
      </p:sp>
      <p:sp>
        <p:nvSpPr>
          <p:cNvPr id="7" name="TextBox 6"/>
          <p:cNvSpPr txBox="1"/>
          <p:nvPr/>
        </p:nvSpPr>
        <p:spPr>
          <a:xfrm>
            <a:off x="561975" y="6783387"/>
            <a:ext cx="11811000" cy="20036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AddTypes</a:t>
            </a:r>
            <a:r>
              <a:rPr lang="en-US" sz="1800" dirty="0" smtClean="0">
                <a:latin typeface="Courier New"/>
                <a:ea typeface="MS Mincho"/>
                <a:cs typeface="Times New Roman"/>
              </a:rPr>
              <a:t>()</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a:t>
            </a:r>
            <a:r>
              <a:rPr lang="en-US" sz="1800" dirty="0" err="1" smtClean="0">
                <a:solidFill>
                  <a:srgbClr val="008000"/>
                </a:solidFill>
                <a:latin typeface="Courier New"/>
                <a:ea typeface="MS Mincho"/>
                <a:cs typeface="Times New Roman"/>
              </a:rPr>
              <a:t>AddType</a:t>
            </a:r>
            <a:r>
              <a:rPr lang="en-US" sz="1800" dirty="0" smtClean="0">
                <a:solidFill>
                  <a:srgbClr val="008000"/>
                </a:solidFill>
                <a:latin typeface="Courier New"/>
                <a:ea typeface="MS Mincho"/>
                <a:cs typeface="Times New Roman"/>
              </a:rPr>
              <a:t>(</a:t>
            </a:r>
            <a:r>
              <a:rPr lang="en-US" sz="1800" dirty="0" err="1" smtClean="0">
                <a:solidFill>
                  <a:srgbClr val="008000"/>
                </a:solidFill>
                <a:latin typeface="Courier New"/>
                <a:ea typeface="MS Mincho"/>
                <a:cs typeface="Times New Roman"/>
              </a:rPr>
              <a:t>name,Width,Depth</a:t>
            </a:r>
            <a:r>
              <a:rPr lang="en-US" sz="1800" dirty="0" smtClean="0">
                <a:solidFill>
                  <a:srgbClr val="008000"/>
                </a:solidFill>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AddType</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"600x900"</a:t>
            </a:r>
            <a:r>
              <a:rPr lang="en-US" sz="1800" dirty="0" smtClean="0">
                <a:latin typeface="Courier New"/>
                <a:ea typeface="MS Mincho"/>
                <a:cs typeface="Times New Roman"/>
              </a:rPr>
              <a:t>, 600.0, 900.0)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AddType</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"1000x300"</a:t>
            </a:r>
            <a:r>
              <a:rPr lang="en-US" sz="1800" dirty="0" smtClean="0">
                <a:latin typeface="Courier New"/>
                <a:ea typeface="MS Mincho"/>
                <a:cs typeface="Times New Roman"/>
              </a:rPr>
              <a:t>, 1000.0, 300.0)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AddType</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"600x600"</a:t>
            </a:r>
            <a:r>
              <a:rPr lang="en-US" sz="1800" dirty="0" smtClean="0">
                <a:latin typeface="Courier New"/>
                <a:ea typeface="MS Mincho"/>
                <a:cs typeface="Times New Roman"/>
              </a:rPr>
              <a:t>, 600.0, 600.0)</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pic>
        <p:nvPicPr>
          <p:cNvPr id="14" name="Content Placeholder 13" descr="Family Type dialog new name.PNG"/>
          <p:cNvPicPr>
            <a:picLocks noGrp="1" noChangeAspect="1"/>
          </p:cNvPicPr>
          <p:nvPr>
            <p:ph idx="1"/>
          </p:nvPr>
        </p:nvPicPr>
        <p:blipFill>
          <a:blip r:embed="rId2" cstate="print"/>
          <a:stretch>
            <a:fillRect/>
          </a:stretch>
        </p:blipFill>
        <p:spPr>
          <a:xfrm>
            <a:off x="6200774" y="5259387"/>
            <a:ext cx="6629401" cy="3660713"/>
          </a:xfrm>
        </p:spPr>
      </p:pic>
      <p:sp>
        <p:nvSpPr>
          <p:cNvPr id="10" name="Oval 9"/>
          <p:cNvSpPr/>
          <p:nvPr/>
        </p:nvSpPr>
        <p:spPr bwMode="auto">
          <a:xfrm>
            <a:off x="11258551" y="5807075"/>
            <a:ext cx="1524000" cy="66675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Flex Types and Host (Testing Procedure) </a:t>
            </a:r>
            <a:endParaRPr lang="en-US" dirty="0"/>
          </a:p>
        </p:txBody>
      </p:sp>
      <p:sp>
        <p:nvSpPr>
          <p:cNvPr id="3" name="Content Placeholder 2"/>
          <p:cNvSpPr>
            <a:spLocks noGrp="1"/>
          </p:cNvSpPr>
          <p:nvPr>
            <p:ph idx="1"/>
          </p:nvPr>
        </p:nvSpPr>
        <p:spPr/>
        <p:txBody>
          <a:bodyPr/>
          <a:lstStyle/>
          <a:p>
            <a:r>
              <a:rPr lang="en-US" dirty="0" smtClean="0"/>
              <a:t>Testing Procedure </a:t>
            </a:r>
            <a:endParaRPr lang="en-US" dirty="0"/>
          </a:p>
        </p:txBody>
      </p:sp>
      <p:pic>
        <p:nvPicPr>
          <p:cNvPr id="5" name="Picture 4" descr="6 flex 600x600.PNG"/>
          <p:cNvPicPr>
            <a:picLocks noChangeAspect="1"/>
          </p:cNvPicPr>
          <p:nvPr/>
        </p:nvPicPr>
        <p:blipFill>
          <a:blip r:embed="rId2" cstate="print"/>
          <a:stretch>
            <a:fillRect/>
          </a:stretch>
        </p:blipFill>
        <p:spPr>
          <a:xfrm>
            <a:off x="4272602" y="2768667"/>
            <a:ext cx="4591050" cy="5991225"/>
          </a:xfrm>
          <a:prstGeom prst="rect">
            <a:avLst/>
          </a:prstGeom>
          <a:ln>
            <a:noFill/>
          </a:ln>
        </p:spPr>
      </p:pic>
      <p:pic>
        <p:nvPicPr>
          <p:cNvPr id="4" name="Picture 3" descr="6 flex 1000x300.PNG"/>
          <p:cNvPicPr>
            <a:picLocks noChangeAspect="1"/>
          </p:cNvPicPr>
          <p:nvPr/>
        </p:nvPicPr>
        <p:blipFill>
          <a:blip r:embed="rId3" cstate="print"/>
          <a:stretch>
            <a:fillRect/>
          </a:stretch>
        </p:blipFill>
        <p:spPr>
          <a:xfrm>
            <a:off x="4286250" y="2760707"/>
            <a:ext cx="4581525" cy="5981700"/>
          </a:xfrm>
          <a:prstGeom prst="rect">
            <a:avLst/>
          </a:prstGeom>
          <a:ln>
            <a:noFill/>
          </a:ln>
        </p:spPr>
      </p:pic>
      <p:pic>
        <p:nvPicPr>
          <p:cNvPr id="6" name="Picture 5" descr="6 flex 600x900.PNG"/>
          <p:cNvPicPr>
            <a:picLocks noChangeAspect="1"/>
          </p:cNvPicPr>
          <p:nvPr/>
        </p:nvPicPr>
        <p:blipFill>
          <a:blip r:embed="rId4" cstate="print"/>
          <a:stretch>
            <a:fillRect/>
          </a:stretch>
        </p:blipFill>
        <p:spPr>
          <a:xfrm>
            <a:off x="4264642" y="2744787"/>
            <a:ext cx="4591050" cy="6000750"/>
          </a:xfrm>
          <a:prstGeom prst="rect">
            <a:avLst/>
          </a:prstGeom>
          <a:ln>
            <a:noFill/>
          </a:ln>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Add Single Level of Geometry</a:t>
            </a:r>
            <a:endParaRPr lang="en-US" dirty="0"/>
          </a:p>
        </p:txBody>
      </p:sp>
      <p:pic>
        <p:nvPicPr>
          <p:cNvPr id="6" name="Picture 5" descr="7 add solid 600x600.PNG"/>
          <p:cNvPicPr>
            <a:picLocks noChangeAspect="1"/>
          </p:cNvPicPr>
          <p:nvPr/>
        </p:nvPicPr>
        <p:blipFill>
          <a:blip r:embed="rId2" cstate="print"/>
          <a:stretch>
            <a:fillRect/>
          </a:stretch>
        </p:blipFill>
        <p:spPr>
          <a:xfrm>
            <a:off x="1781175" y="2964727"/>
            <a:ext cx="9467850" cy="6000750"/>
          </a:xfrm>
          <a:prstGeom prst="rect">
            <a:avLst/>
          </a:prstGeom>
          <a:ln>
            <a:noFill/>
          </a:ln>
        </p:spPr>
      </p:pic>
      <p:sp>
        <p:nvSpPr>
          <p:cNvPr id="3" name="Content Placeholder 2"/>
          <p:cNvSpPr>
            <a:spLocks noGrp="1"/>
          </p:cNvSpPr>
          <p:nvPr>
            <p:ph idx="1"/>
          </p:nvPr>
        </p:nvSpPr>
        <p:spPr>
          <a:xfrm>
            <a:off x="593725" y="2146491"/>
            <a:ext cx="6140450" cy="1741296"/>
          </a:xfrm>
        </p:spPr>
        <p:txBody>
          <a:bodyPr/>
          <a:lstStyle/>
          <a:p>
            <a:r>
              <a:rPr lang="en-US" dirty="0" smtClean="0"/>
              <a:t>Add a solid</a:t>
            </a:r>
          </a:p>
          <a:p>
            <a:r>
              <a:rPr lang="en-US" dirty="0" smtClean="0"/>
              <a:t>Add alignments </a:t>
            </a:r>
            <a:endParaRPr 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7a. Add Single Level of Geometry</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Extrusion</a:t>
            </a:r>
            <a:endParaRPr lang="en-US" sz="2800" dirty="0"/>
          </a:p>
        </p:txBody>
      </p:sp>
      <p:sp>
        <p:nvSpPr>
          <p:cNvPr id="4" name="TextBox 3"/>
          <p:cNvSpPr txBox="1"/>
          <p:nvPr/>
        </p:nvSpPr>
        <p:spPr>
          <a:xfrm>
            <a:off x="561975" y="2135187"/>
            <a:ext cx="11811000" cy="6569491"/>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CreateSolid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(1) define a simple L-shape profile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pProfile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CurveArrArray</a:t>
            </a:r>
            <a:r>
              <a:rPr lang="en-US" sz="1800" dirty="0" smtClean="0">
                <a:latin typeface="Courier New"/>
                <a:ea typeface="MS Mincho"/>
                <a:cs typeface="Times New Roman"/>
              </a:rPr>
              <a:t> = </a:t>
            </a:r>
            <a:r>
              <a:rPr lang="en-US" sz="1800" dirty="0" err="1" smtClean="0">
                <a:latin typeface="Courier New"/>
                <a:ea typeface="MS Mincho"/>
                <a:cs typeface="Times New Roman"/>
              </a:rPr>
              <a:t>CreateProfileLShape</a:t>
            </a:r>
            <a:r>
              <a:rPr lang="en-US" sz="1800" dirty="0" smtClean="0">
                <a:latin typeface="Courier New"/>
                <a:ea typeface="MS Mincho"/>
                <a:cs typeface="Times New Roman"/>
              </a:rPr>
              <a:t>()</a:t>
            </a: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(2) create a sketch plane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pRefPlane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"Reference Plane"</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pSketchPlane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SketchPlane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b="1" dirty="0" err="1" smtClean="0">
                <a:latin typeface="Courier New"/>
                <a:ea typeface="MS Mincho"/>
                <a:cs typeface="Times New Roman"/>
              </a:rPr>
              <a:t>SketchPlane.Create</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a:latin typeface="Courier New"/>
                <a:ea typeface="MS Mincho"/>
                <a:cs typeface="Times New Roman"/>
              </a:rPr>
              <a:t>pRefPlane.Plane</a:t>
            </a:r>
            <a:r>
              <a:rPr lang="en-US" sz="1800" dirty="0" smtClean="0">
                <a:latin typeface="Courier New"/>
                <a:ea typeface="MS Mincho"/>
                <a:cs typeface="Times New Roman"/>
              </a:rPr>
              <a:t>) </a:t>
            </a: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(3) height of the extrusion. distance between Lower and Upper Ref Level.</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dHeight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(4000)</a:t>
            </a: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(4) create an extrusion here. at this point.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bIsSolid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Boolean</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True</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as oppose to void.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 = _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FamilyCreate.NewExtrusion</a:t>
            </a:r>
            <a:r>
              <a:rPr lang="en-US" sz="1800" dirty="0" smtClean="0">
                <a:latin typeface="Courier New"/>
                <a:ea typeface="MS Mincho"/>
                <a:cs typeface="Times New Roman"/>
              </a:rPr>
              <a:t>(</a:t>
            </a:r>
            <a:r>
              <a:rPr lang="en-US" sz="1800" dirty="0" err="1" smtClean="0">
                <a:latin typeface="Courier New"/>
                <a:ea typeface="MS Mincho"/>
                <a:cs typeface="Times New Roman"/>
              </a:rPr>
              <a:t>bIsSolid</a:t>
            </a:r>
            <a:r>
              <a:rPr lang="en-US" sz="1800" dirty="0" smtClean="0">
                <a:latin typeface="Courier New"/>
                <a:ea typeface="MS Mincho"/>
                <a:cs typeface="Times New Roman"/>
              </a:rPr>
              <a:t>, </a:t>
            </a:r>
            <a:r>
              <a:rPr lang="en-US" sz="1800" dirty="0" err="1" smtClean="0">
                <a:latin typeface="Courier New"/>
                <a:ea typeface="MS Mincho"/>
                <a:cs typeface="Times New Roman"/>
              </a:rPr>
              <a:t>pProfile</a:t>
            </a:r>
            <a:r>
              <a:rPr lang="en-US" sz="1800" dirty="0" smtClean="0">
                <a:latin typeface="Courier New"/>
                <a:ea typeface="MS Mincho"/>
                <a:cs typeface="Times New Roman"/>
              </a:rPr>
              <a:t>, </a:t>
            </a:r>
            <a:r>
              <a:rPr lang="en-US" sz="1800" dirty="0" err="1" smtClean="0">
                <a:latin typeface="Courier New"/>
                <a:ea typeface="MS Mincho"/>
                <a:cs typeface="Times New Roman"/>
              </a:rPr>
              <a:t>pSketchPlane</a:t>
            </a:r>
            <a:r>
              <a:rPr lang="en-US" sz="1800" dirty="0" smtClean="0">
                <a:latin typeface="Courier New"/>
                <a:ea typeface="MS Mincho"/>
                <a:cs typeface="Times New Roman"/>
              </a:rPr>
              <a:t>, </a:t>
            </a:r>
            <a:r>
              <a:rPr lang="en-US" sz="1800" dirty="0" err="1" smtClean="0">
                <a:latin typeface="Courier New"/>
                <a:ea typeface="MS Mincho"/>
                <a:cs typeface="Times New Roman"/>
              </a:rPr>
              <a:t>dHeight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a:p>
        </p:txBody>
      </p:sp>
      <p:pic>
        <p:nvPicPr>
          <p:cNvPr id="10" name="Content Placeholder 9" descr="Column plan after add Solid 3D view.PNG"/>
          <p:cNvPicPr>
            <a:picLocks noGrp="1" noChangeAspect="1"/>
          </p:cNvPicPr>
          <p:nvPr>
            <p:ph idx="1"/>
          </p:nvPr>
        </p:nvPicPr>
        <p:blipFill>
          <a:blip r:embed="rId2" cstate="print"/>
          <a:stretch>
            <a:fillRect/>
          </a:stretch>
        </p:blipFill>
        <p:spPr>
          <a:xfrm>
            <a:off x="11458575" y="1068387"/>
            <a:ext cx="1400175" cy="5010150"/>
          </a:xfrm>
          <a:ln>
            <a:noFill/>
          </a:ln>
          <a:effectLst/>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p:txBody>
          <a:bodyPr/>
          <a:lstStyle/>
          <a:p>
            <a:endParaRPr lang="en-US" dirty="0"/>
          </a:p>
        </p:txBody>
      </p:sp>
      <p:sp>
        <p:nvSpPr>
          <p:cNvPr id="4" name="TextBox 3"/>
          <p:cNvSpPr txBox="1"/>
          <p:nvPr/>
        </p:nvSpPr>
        <p:spPr>
          <a:xfrm>
            <a:off x="561975" y="1726633"/>
            <a:ext cx="11811000" cy="741895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CreateProfileLShape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CurveArrArray</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w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(600)  </a:t>
            </a:r>
            <a:r>
              <a:rPr lang="en-US" sz="1800" dirty="0" smtClean="0">
                <a:solidFill>
                  <a:srgbClr val="008000"/>
                </a:solidFill>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d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(600)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tw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(150)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td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(150)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define vertices (the last one is to make the loop simple)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Const</a:t>
            </a:r>
            <a:r>
              <a:rPr lang="en-US" sz="1800" dirty="0" smtClean="0">
                <a:latin typeface="Courier New"/>
                <a:ea typeface="MS Mincho"/>
                <a:cs typeface="Times New Roman"/>
              </a:rPr>
              <a:t> </a:t>
            </a:r>
            <a:r>
              <a:rPr lang="en-US" sz="1800" dirty="0" err="1" smtClean="0">
                <a:latin typeface="Courier New"/>
                <a:ea typeface="MS Mincho"/>
                <a:cs typeface="Times New Roman"/>
              </a:rPr>
              <a:t>nVerts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Integer</a:t>
            </a:r>
            <a:r>
              <a:rPr lang="en-US" sz="1800" dirty="0" smtClean="0">
                <a:latin typeface="Courier New"/>
                <a:ea typeface="MS Mincho"/>
                <a:cs typeface="Times New Roman"/>
              </a:rPr>
              <a:t> = 6 </a:t>
            </a:r>
            <a:r>
              <a:rPr lang="en-US" sz="1800" dirty="0" smtClean="0">
                <a:solidFill>
                  <a:srgbClr val="008000"/>
                </a:solidFill>
                <a:latin typeface="Courier New"/>
                <a:ea typeface="MS Mincho"/>
                <a:cs typeface="Times New Roman"/>
              </a:rPr>
              <a:t>'' the number of vertices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-d / 2, 0),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-d / 2, 0),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-d / 2 + td, 0),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 </a:t>
            </a:r>
            <a:r>
              <a:rPr lang="en-US" sz="1800" dirty="0" err="1" smtClean="0">
                <a:latin typeface="Courier New"/>
                <a:ea typeface="MS Mincho"/>
                <a:cs typeface="Times New Roman"/>
              </a:rPr>
              <a:t>tw</a:t>
            </a:r>
            <a:r>
              <a:rPr lang="en-US" sz="1800" dirty="0" smtClean="0">
                <a:latin typeface="Courier New"/>
                <a:ea typeface="MS Mincho"/>
                <a:cs typeface="Times New Roman"/>
              </a:rPr>
              <a:t>, -d / 2 + td, 0),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 </a:t>
            </a:r>
            <a:r>
              <a:rPr lang="en-US" sz="1800" dirty="0" err="1" smtClean="0">
                <a:latin typeface="Courier New"/>
                <a:ea typeface="MS Mincho"/>
                <a:cs typeface="Times New Roman"/>
              </a:rPr>
              <a:t>tw</a:t>
            </a:r>
            <a:r>
              <a:rPr lang="en-US" sz="1800" dirty="0" smtClean="0">
                <a:latin typeface="Courier New"/>
                <a:ea typeface="MS Mincho"/>
                <a:cs typeface="Times New Roman"/>
              </a:rPr>
              <a:t>, d / 2, 0),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d / 2, 0),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-d / 2, 0)}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define a loop. define individual edges and put them in a </a:t>
            </a:r>
            <a:r>
              <a:rPr lang="en-US" sz="1800" dirty="0" err="1" smtClean="0">
                <a:solidFill>
                  <a:srgbClr val="008000"/>
                </a:solidFill>
                <a:latin typeface="Courier New"/>
                <a:ea typeface="MS Mincho"/>
                <a:cs typeface="Times New Roman"/>
              </a:rPr>
              <a:t>curveArray</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pLoop</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CurveArray</a:t>
            </a:r>
            <a:r>
              <a:rPr lang="en-US" sz="1800" dirty="0" smtClean="0">
                <a:latin typeface="Courier New"/>
                <a:ea typeface="MS Mincho"/>
                <a:cs typeface="Times New Roman"/>
              </a:rPr>
              <a:t> = </a:t>
            </a:r>
            <a:r>
              <a:rPr lang="en-US" sz="1800" b="1" dirty="0" err="1" smtClean="0">
                <a:latin typeface="Courier New"/>
                <a:ea typeface="MS Mincho"/>
                <a:cs typeface="Times New Roman"/>
              </a:rPr>
              <a:t>m_rvtApp</a:t>
            </a:r>
            <a:r>
              <a:rPr lang="en-US" sz="1800" dirty="0" err="1" smtClean="0">
                <a:latin typeface="Courier New"/>
                <a:ea typeface="MS Mincho"/>
                <a:cs typeface="Times New Roman"/>
              </a:rPr>
              <a:t>.</a:t>
            </a:r>
            <a:r>
              <a:rPr lang="en-US" sz="1800" b="1" dirty="0" err="1" smtClean="0">
                <a:latin typeface="Courier New"/>
                <a:ea typeface="MS Mincho"/>
                <a:cs typeface="Times New Roman"/>
              </a:rPr>
              <a:t>Create</a:t>
            </a:r>
            <a:r>
              <a:rPr lang="en-US" sz="1800" dirty="0" err="1" smtClean="0">
                <a:latin typeface="Courier New"/>
                <a:ea typeface="MS Mincho"/>
                <a:cs typeface="Times New Roman"/>
              </a:rPr>
              <a:t>.</a:t>
            </a:r>
            <a:r>
              <a:rPr lang="en-US" sz="1800" b="1" dirty="0" err="1" smtClean="0">
                <a:latin typeface="Courier New"/>
                <a:ea typeface="MS Mincho"/>
                <a:cs typeface="Times New Roman"/>
              </a:rPr>
              <a:t>NewCurveArray</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lines(</a:t>
            </a:r>
            <a:r>
              <a:rPr lang="en-US" sz="1800" dirty="0" err="1" smtClean="0">
                <a:latin typeface="Courier New"/>
                <a:ea typeface="MS Mincho"/>
                <a:cs typeface="Times New Roman"/>
              </a:rPr>
              <a:t>nVerts</a:t>
            </a:r>
            <a:r>
              <a:rPr lang="en-US" sz="1800" dirty="0" smtClean="0">
                <a:latin typeface="Courier New"/>
                <a:ea typeface="MS Mincho"/>
                <a:cs typeface="Times New Roman"/>
              </a:rPr>
              <a:t> - 1)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For</a:t>
            </a:r>
            <a:r>
              <a:rPr lang="en-US" sz="1800" dirty="0" smtClean="0">
                <a:latin typeface="Courier New"/>
                <a:ea typeface="MS Mincho"/>
                <a:cs typeface="Times New Roman"/>
              </a:rPr>
              <a:t> </a:t>
            </a:r>
            <a:r>
              <a:rPr lang="en-US" sz="1800" dirty="0" err="1" smtClean="0">
                <a:latin typeface="Courier New"/>
                <a:ea typeface="MS Mincho"/>
                <a:cs typeface="Times New Roman"/>
              </a:rPr>
              <a:t>i</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Integer</a:t>
            </a:r>
            <a:r>
              <a:rPr lang="en-US" sz="1800" dirty="0" smtClean="0">
                <a:latin typeface="Courier New"/>
                <a:ea typeface="MS Mincho"/>
                <a:cs typeface="Times New Roman"/>
              </a:rPr>
              <a:t> = 0 </a:t>
            </a:r>
            <a:r>
              <a:rPr lang="en-US" sz="1800" dirty="0" smtClean="0">
                <a:solidFill>
                  <a:srgbClr val="0000FF"/>
                </a:solidFill>
                <a:latin typeface="Courier New"/>
                <a:ea typeface="MS Mincho"/>
                <a:cs typeface="Times New Roman"/>
              </a:rPr>
              <a:t>To</a:t>
            </a:r>
            <a:r>
              <a:rPr lang="en-US" sz="1800" dirty="0" smtClean="0">
                <a:latin typeface="Courier New"/>
                <a:ea typeface="MS Mincho"/>
                <a:cs typeface="Times New Roman"/>
              </a:rPr>
              <a:t> </a:t>
            </a:r>
            <a:r>
              <a:rPr lang="en-US" sz="1800" dirty="0" err="1" smtClean="0">
                <a:latin typeface="Courier New"/>
                <a:ea typeface="MS Mincho"/>
                <a:cs typeface="Times New Roman"/>
              </a:rPr>
              <a:t>nVerts</a:t>
            </a:r>
            <a:r>
              <a:rPr lang="en-US" sz="1800" dirty="0" smtClean="0">
                <a:latin typeface="Courier New"/>
                <a:ea typeface="MS Mincho"/>
                <a:cs typeface="Times New Roman"/>
              </a:rPr>
              <a:t> - 1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lines(</a:t>
            </a:r>
            <a:r>
              <a:rPr lang="en-US" sz="1800" dirty="0" err="1" smtClean="0">
                <a:latin typeface="Courier New"/>
                <a:ea typeface="MS Mincho"/>
                <a:cs typeface="Times New Roman"/>
              </a:rPr>
              <a:t>i</a:t>
            </a:r>
            <a:r>
              <a:rPr lang="en-US" sz="1800" dirty="0" smtClean="0">
                <a:latin typeface="Courier New"/>
                <a:ea typeface="MS Mincho"/>
                <a:cs typeface="Times New Roman"/>
              </a:rPr>
              <a:t>) = </a:t>
            </a:r>
            <a:r>
              <a:rPr lang="en-US" sz="1800" b="1" dirty="0" err="1" smtClean="0">
                <a:latin typeface="Courier New"/>
                <a:ea typeface="MS Mincho"/>
                <a:cs typeface="Times New Roman"/>
              </a:rPr>
              <a:t>Line.CreateBound</a:t>
            </a:r>
            <a:r>
              <a:rPr lang="en-US" sz="1800" dirty="0" smtClean="0">
                <a:latin typeface="Courier New"/>
                <a:ea typeface="MS Mincho"/>
                <a:cs typeface="Times New Roman"/>
              </a:rPr>
              <a:t>(</a:t>
            </a:r>
            <a:r>
              <a:rPr lang="en-US" sz="1800" dirty="0" err="1" smtClean="0">
                <a:latin typeface="Courier New"/>
                <a:ea typeface="MS Mincho"/>
                <a:cs typeface="Times New Roman"/>
              </a:rPr>
              <a:t>pts</a:t>
            </a:r>
            <a:r>
              <a:rPr lang="en-US" sz="1800" dirty="0" smtClean="0">
                <a:latin typeface="Courier New"/>
                <a:ea typeface="MS Mincho"/>
                <a:cs typeface="Times New Roman"/>
              </a:rPr>
              <a:t>(</a:t>
            </a:r>
            <a:r>
              <a:rPr lang="en-US" sz="1800" dirty="0" err="1" smtClean="0">
                <a:latin typeface="Courier New"/>
                <a:ea typeface="MS Mincho"/>
                <a:cs typeface="Times New Roman"/>
              </a:rPr>
              <a:t>i</a:t>
            </a:r>
            <a:r>
              <a:rPr lang="en-US" sz="1800" dirty="0" smtClean="0">
                <a:latin typeface="Courier New"/>
                <a:ea typeface="MS Mincho"/>
                <a:cs typeface="Times New Roman"/>
              </a:rPr>
              <a:t>), pts(</a:t>
            </a:r>
            <a:r>
              <a:rPr lang="en-US" sz="1800" dirty="0" err="1" smtClean="0">
                <a:latin typeface="Courier New"/>
                <a:ea typeface="MS Mincho"/>
                <a:cs typeface="Times New Roman"/>
              </a:rPr>
              <a:t>i</a:t>
            </a:r>
            <a:r>
              <a:rPr lang="en-US" sz="1800" dirty="0" smtClean="0">
                <a:latin typeface="Courier New"/>
                <a:ea typeface="MS Mincho"/>
                <a:cs typeface="Times New Roman"/>
              </a:rPr>
              <a:t> + 1))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pLoop.Append</a:t>
            </a:r>
            <a:r>
              <a:rPr lang="en-US" sz="1800" dirty="0" smtClean="0">
                <a:latin typeface="Courier New"/>
                <a:ea typeface="MS Mincho"/>
                <a:cs typeface="Times New Roman"/>
              </a:rPr>
              <a:t>(lines(</a:t>
            </a:r>
            <a:r>
              <a:rPr lang="en-US" sz="1800" dirty="0" err="1" smtClean="0">
                <a:latin typeface="Courier New"/>
                <a:ea typeface="MS Mincho"/>
                <a:cs typeface="Times New Roman"/>
              </a:rPr>
              <a:t>i</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Next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then, put the loop in the </a:t>
            </a:r>
            <a:r>
              <a:rPr lang="en-US" sz="1800" dirty="0" err="1" smtClean="0">
                <a:solidFill>
                  <a:srgbClr val="008000"/>
                </a:solidFill>
                <a:latin typeface="Courier New"/>
                <a:ea typeface="MS Mincho"/>
                <a:cs typeface="Times New Roman"/>
              </a:rPr>
              <a:t>curveArrArray</a:t>
            </a:r>
            <a:r>
              <a:rPr lang="en-US" sz="1800" dirty="0" smtClean="0">
                <a:solidFill>
                  <a:srgbClr val="008000"/>
                </a:solidFill>
                <a:latin typeface="Courier New"/>
                <a:ea typeface="MS Mincho"/>
                <a:cs typeface="Times New Roman"/>
              </a:rPr>
              <a:t> as a profile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pProfile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CurveArrArray</a:t>
            </a:r>
            <a:r>
              <a:rPr lang="en-US" sz="1800" dirty="0" smtClean="0">
                <a:latin typeface="Courier New"/>
                <a:ea typeface="MS Mincho"/>
                <a:cs typeface="Times New Roman"/>
              </a:rPr>
              <a:t> = </a:t>
            </a:r>
            <a:r>
              <a:rPr lang="en-US" sz="1800" dirty="0" err="1" smtClean="0">
                <a:latin typeface="Courier New"/>
                <a:ea typeface="MS Mincho"/>
                <a:cs typeface="Times New Roman"/>
              </a:rPr>
              <a:t>m_rvtApp.Create.</a:t>
            </a:r>
            <a:r>
              <a:rPr lang="en-US" sz="1800" b="1" dirty="0" err="1" smtClean="0">
                <a:latin typeface="Courier New"/>
                <a:ea typeface="MS Mincho"/>
                <a:cs typeface="Times New Roman"/>
              </a:rPr>
              <a:t>NewCurveArrArray</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pProfile.Append</a:t>
            </a:r>
            <a:r>
              <a:rPr lang="en-US" sz="1800" dirty="0" smtClean="0">
                <a:latin typeface="Courier New"/>
                <a:ea typeface="MS Mincho"/>
                <a:cs typeface="Times New Roman"/>
              </a:rPr>
              <a:t>(</a:t>
            </a:r>
            <a:r>
              <a:rPr lang="en-US" sz="1800" dirty="0" err="1" smtClean="0">
                <a:latin typeface="Courier New"/>
                <a:ea typeface="MS Mincho"/>
                <a:cs typeface="Times New Roman"/>
              </a:rPr>
              <a:t>pLoop</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Return</a:t>
            </a:r>
            <a:r>
              <a:rPr lang="en-US" sz="1800" dirty="0" smtClean="0">
                <a:latin typeface="Courier New"/>
                <a:ea typeface="MS Mincho"/>
                <a:cs typeface="Times New Roman"/>
              </a:rPr>
              <a:t> </a:t>
            </a:r>
            <a:r>
              <a:rPr lang="en-US" sz="1800" dirty="0" err="1" smtClean="0">
                <a:latin typeface="Courier New"/>
                <a:ea typeface="MS Mincho"/>
                <a:cs typeface="Times New Roman"/>
              </a:rPr>
              <a:t>pProfile</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a:p>
        </p:txBody>
      </p:sp>
      <p:sp>
        <p:nvSpPr>
          <p:cNvPr id="2" name="Title 1"/>
          <p:cNvSpPr>
            <a:spLocks noGrp="1"/>
          </p:cNvSpPr>
          <p:nvPr>
            <p:ph type="title"/>
          </p:nvPr>
        </p:nvSpPr>
        <p:spPr/>
        <p:txBody>
          <a:bodyPr/>
          <a:lstStyle/>
          <a:p>
            <a:r>
              <a:rPr lang="en-US" dirty="0" smtClean="0"/>
              <a:t>7a. Add Single Level of Geometry</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L-shape profile</a:t>
            </a:r>
            <a:endParaRPr lang="en-US" sz="2800" dirty="0"/>
          </a:p>
        </p:txBody>
      </p:sp>
      <p:grpSp>
        <p:nvGrpSpPr>
          <p:cNvPr id="26" name="Group 25"/>
          <p:cNvGrpSpPr/>
          <p:nvPr/>
        </p:nvGrpSpPr>
        <p:grpSpPr>
          <a:xfrm>
            <a:off x="9401175" y="839787"/>
            <a:ext cx="2847975" cy="2590800"/>
            <a:chOff x="9401175" y="839787"/>
            <a:chExt cx="2847975" cy="2590800"/>
          </a:xfrm>
        </p:grpSpPr>
        <p:cxnSp>
          <p:nvCxnSpPr>
            <p:cNvPr id="15" name="Straight Connector 14"/>
            <p:cNvCxnSpPr/>
            <p:nvPr/>
          </p:nvCxnSpPr>
          <p:spPr bwMode="auto">
            <a:xfrm>
              <a:off x="9401175" y="2058987"/>
              <a:ext cx="2847975" cy="1588"/>
            </a:xfrm>
            <a:prstGeom prst="line">
              <a:avLst/>
            </a:prstGeom>
            <a:solidFill>
              <a:schemeClr val="accent1"/>
            </a:solidFill>
            <a:ln w="3175" cap="flat" cmpd="sng" algn="ctr">
              <a:solidFill>
                <a:schemeClr val="tx1"/>
              </a:solidFill>
              <a:prstDash val="lgDash"/>
              <a:round/>
              <a:headEnd type="none" w="med" len="med"/>
              <a:tailEnd type="none" w="med" len="med"/>
            </a:ln>
            <a:effectLst/>
          </p:spPr>
        </p:cxnSp>
        <p:sp>
          <p:nvSpPr>
            <p:cNvPr id="7" name="TextBox 6"/>
            <p:cNvSpPr txBox="1"/>
            <p:nvPr/>
          </p:nvSpPr>
          <p:spPr>
            <a:xfrm>
              <a:off x="9824398" y="2769890"/>
              <a:ext cx="327334" cy="400110"/>
            </a:xfrm>
            <a:prstGeom prst="rect">
              <a:avLst/>
            </a:prstGeom>
            <a:noFill/>
          </p:spPr>
          <p:txBody>
            <a:bodyPr wrap="none" rtlCol="0">
              <a:spAutoFit/>
            </a:bodyPr>
            <a:lstStyle/>
            <a:p>
              <a:r>
                <a:rPr lang="en-US" sz="2000" dirty="0" smtClean="0"/>
                <a:t>0</a:t>
              </a:r>
              <a:endParaRPr lang="en-US" sz="2000" dirty="0"/>
            </a:p>
          </p:txBody>
        </p:sp>
        <p:sp>
          <p:nvSpPr>
            <p:cNvPr id="8" name="TextBox 7"/>
            <p:cNvSpPr txBox="1"/>
            <p:nvPr/>
          </p:nvSpPr>
          <p:spPr>
            <a:xfrm>
              <a:off x="10471526" y="897874"/>
              <a:ext cx="327334" cy="400110"/>
            </a:xfrm>
            <a:prstGeom prst="rect">
              <a:avLst/>
            </a:prstGeom>
            <a:noFill/>
          </p:spPr>
          <p:txBody>
            <a:bodyPr wrap="none" rtlCol="0">
              <a:spAutoFit/>
            </a:bodyPr>
            <a:lstStyle/>
            <a:p>
              <a:r>
                <a:rPr lang="en-US" sz="2000" dirty="0" smtClean="0"/>
                <a:t>4</a:t>
              </a:r>
              <a:endParaRPr lang="en-US" sz="2000" dirty="0"/>
            </a:p>
          </p:txBody>
        </p:sp>
        <p:sp>
          <p:nvSpPr>
            <p:cNvPr id="10" name="TextBox 9"/>
            <p:cNvSpPr txBox="1"/>
            <p:nvPr/>
          </p:nvSpPr>
          <p:spPr>
            <a:xfrm>
              <a:off x="11617942" y="2162483"/>
              <a:ext cx="327334" cy="400110"/>
            </a:xfrm>
            <a:prstGeom prst="rect">
              <a:avLst/>
            </a:prstGeom>
            <a:noFill/>
          </p:spPr>
          <p:txBody>
            <a:bodyPr wrap="none" rtlCol="0">
              <a:spAutoFit/>
            </a:bodyPr>
            <a:lstStyle/>
            <a:p>
              <a:r>
                <a:rPr lang="en-US" sz="2000" dirty="0" smtClean="0"/>
                <a:t>2</a:t>
              </a:r>
              <a:endParaRPr lang="en-US" sz="2000" dirty="0"/>
            </a:p>
          </p:txBody>
        </p:sp>
        <p:sp>
          <p:nvSpPr>
            <p:cNvPr id="11" name="TextBox 10"/>
            <p:cNvSpPr txBox="1"/>
            <p:nvPr/>
          </p:nvSpPr>
          <p:spPr>
            <a:xfrm>
              <a:off x="11609982" y="2760707"/>
              <a:ext cx="356188" cy="400110"/>
            </a:xfrm>
            <a:prstGeom prst="rect">
              <a:avLst/>
            </a:prstGeom>
            <a:noFill/>
          </p:spPr>
          <p:txBody>
            <a:bodyPr wrap="square" rtlCol="0">
              <a:spAutoFit/>
            </a:bodyPr>
            <a:lstStyle/>
            <a:p>
              <a:r>
                <a:rPr lang="en-US" sz="2000" dirty="0" smtClean="0"/>
                <a:t>1</a:t>
              </a:r>
              <a:endParaRPr lang="en-US" sz="2000" dirty="0"/>
            </a:p>
          </p:txBody>
        </p:sp>
        <p:sp>
          <p:nvSpPr>
            <p:cNvPr id="12" name="TextBox 11"/>
            <p:cNvSpPr txBox="1"/>
            <p:nvPr/>
          </p:nvSpPr>
          <p:spPr>
            <a:xfrm>
              <a:off x="9843734" y="896651"/>
              <a:ext cx="327334" cy="400110"/>
            </a:xfrm>
            <a:prstGeom prst="rect">
              <a:avLst/>
            </a:prstGeom>
            <a:noFill/>
          </p:spPr>
          <p:txBody>
            <a:bodyPr wrap="none" rtlCol="0">
              <a:spAutoFit/>
            </a:bodyPr>
            <a:lstStyle/>
            <a:p>
              <a:r>
                <a:rPr lang="en-US" sz="2000" dirty="0" smtClean="0"/>
                <a:t>5</a:t>
              </a:r>
              <a:endParaRPr lang="en-US" sz="2000" dirty="0"/>
            </a:p>
          </p:txBody>
        </p:sp>
        <p:cxnSp>
          <p:nvCxnSpPr>
            <p:cNvPr id="17" name="Straight Connector 16"/>
            <p:cNvCxnSpPr/>
            <p:nvPr/>
          </p:nvCxnSpPr>
          <p:spPr bwMode="auto">
            <a:xfrm rot="5400000" flipH="1" flipV="1">
              <a:off x="9582150" y="2134393"/>
              <a:ext cx="2590800" cy="1588"/>
            </a:xfrm>
            <a:prstGeom prst="line">
              <a:avLst/>
            </a:prstGeom>
            <a:solidFill>
              <a:schemeClr val="accent1"/>
            </a:solidFill>
            <a:ln w="3175" cap="flat" cmpd="sng" algn="ctr">
              <a:solidFill>
                <a:schemeClr val="tx1"/>
              </a:solidFill>
              <a:prstDash val="lgDash"/>
              <a:round/>
              <a:headEnd type="none" w="med" len="med"/>
              <a:tailEnd type="none" w="med" len="med"/>
            </a:ln>
            <a:effectLst/>
          </p:spPr>
        </p:cxnSp>
        <p:sp>
          <p:nvSpPr>
            <p:cNvPr id="6" name="L-Shape 5"/>
            <p:cNvSpPr/>
            <p:nvPr/>
          </p:nvSpPr>
          <p:spPr bwMode="auto">
            <a:xfrm>
              <a:off x="10115550" y="1220787"/>
              <a:ext cx="1551296" cy="1676400"/>
            </a:xfrm>
            <a:prstGeom prst="corner">
              <a:avLst>
                <a:gd name="adj1" fmla="val 27494"/>
                <a:gd name="adj2" fmla="val 27888"/>
              </a:avLst>
            </a:prstGeom>
            <a:solidFill>
              <a:srgbClr val="FF8B8B">
                <a:alpha val="50196"/>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25" name="TextBox 24"/>
            <p:cNvSpPr txBox="1"/>
            <p:nvPr/>
          </p:nvSpPr>
          <p:spPr>
            <a:xfrm>
              <a:off x="10634023" y="1997937"/>
              <a:ext cx="332142"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O</a:t>
              </a:r>
              <a:endParaRPr lang="en-US" sz="1600" dirty="0">
                <a:latin typeface="Times New Roman" pitchFamily="18" charset="0"/>
                <a:cs typeface="Times New Roman" pitchFamily="18" charset="0"/>
              </a:endParaRPr>
            </a:p>
          </p:txBody>
        </p:sp>
        <p:sp>
          <p:nvSpPr>
            <p:cNvPr id="9" name="TextBox 8"/>
            <p:cNvSpPr txBox="1"/>
            <p:nvPr/>
          </p:nvSpPr>
          <p:spPr>
            <a:xfrm>
              <a:off x="10480697" y="2135187"/>
              <a:ext cx="327334" cy="400110"/>
            </a:xfrm>
            <a:prstGeom prst="rect">
              <a:avLst/>
            </a:prstGeom>
            <a:noFill/>
          </p:spPr>
          <p:txBody>
            <a:bodyPr wrap="none" rtlCol="0">
              <a:spAutoFit/>
            </a:bodyPr>
            <a:lstStyle/>
            <a:p>
              <a:r>
                <a:rPr lang="en-US" sz="2000" dirty="0" smtClean="0"/>
                <a:t>3</a:t>
              </a:r>
              <a:endParaRPr lang="en-US" sz="2000" dirty="0"/>
            </a:p>
          </p:txBody>
        </p:sp>
      </p:grpSp>
      <p:grpSp>
        <p:nvGrpSpPr>
          <p:cNvPr id="51" name="Group 50"/>
          <p:cNvGrpSpPr/>
          <p:nvPr/>
        </p:nvGrpSpPr>
        <p:grpSpPr>
          <a:xfrm>
            <a:off x="9401175" y="458787"/>
            <a:ext cx="3070887" cy="3059163"/>
            <a:chOff x="9401175" y="458787"/>
            <a:chExt cx="3070887" cy="3059163"/>
          </a:xfrm>
        </p:grpSpPr>
        <p:cxnSp>
          <p:nvCxnSpPr>
            <p:cNvPr id="32" name="Straight Arrow Connector 31"/>
            <p:cNvCxnSpPr/>
            <p:nvPr/>
          </p:nvCxnSpPr>
          <p:spPr bwMode="auto">
            <a:xfrm>
              <a:off x="10086975" y="3201987"/>
              <a:ext cx="1600200" cy="1588"/>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34" name="TextBox 33"/>
            <p:cNvSpPr txBox="1"/>
            <p:nvPr/>
          </p:nvSpPr>
          <p:spPr>
            <a:xfrm>
              <a:off x="10668000" y="3117840"/>
              <a:ext cx="409575" cy="400110"/>
            </a:xfrm>
            <a:prstGeom prst="rect">
              <a:avLst/>
            </a:prstGeom>
            <a:noFill/>
            <a:ln w="3175">
              <a:noFill/>
            </a:ln>
          </p:spPr>
          <p:txBody>
            <a:bodyPr wrap="square" rtlCol="0">
              <a:spAutoFit/>
            </a:bodyPr>
            <a:lstStyle/>
            <a:p>
              <a:r>
                <a:rPr lang="en-US" sz="2000" dirty="0" smtClean="0"/>
                <a:t>w</a:t>
              </a:r>
              <a:endParaRPr lang="en-US" sz="2000" dirty="0"/>
            </a:p>
          </p:txBody>
        </p:sp>
        <p:cxnSp>
          <p:nvCxnSpPr>
            <p:cNvPr id="35" name="Straight Arrow Connector 34"/>
            <p:cNvCxnSpPr/>
            <p:nvPr/>
          </p:nvCxnSpPr>
          <p:spPr bwMode="auto">
            <a:xfrm rot="5400000" flipH="1" flipV="1">
              <a:off x="8866981" y="2058987"/>
              <a:ext cx="1677194" cy="794"/>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36" name="TextBox 35"/>
            <p:cNvSpPr txBox="1"/>
            <p:nvPr/>
          </p:nvSpPr>
          <p:spPr>
            <a:xfrm>
              <a:off x="9401175" y="1906587"/>
              <a:ext cx="409575" cy="400110"/>
            </a:xfrm>
            <a:prstGeom prst="rect">
              <a:avLst/>
            </a:prstGeom>
            <a:noFill/>
            <a:ln w="3175">
              <a:noFill/>
            </a:ln>
          </p:spPr>
          <p:txBody>
            <a:bodyPr wrap="square" rtlCol="0">
              <a:spAutoFit/>
            </a:bodyPr>
            <a:lstStyle/>
            <a:p>
              <a:r>
                <a:rPr lang="en-US" sz="2000" dirty="0" smtClean="0"/>
                <a:t>d</a:t>
              </a:r>
              <a:endParaRPr lang="en-US" sz="2000" dirty="0"/>
            </a:p>
          </p:txBody>
        </p:sp>
        <p:cxnSp>
          <p:nvCxnSpPr>
            <p:cNvPr id="40" name="Straight Arrow Connector 39"/>
            <p:cNvCxnSpPr/>
            <p:nvPr/>
          </p:nvCxnSpPr>
          <p:spPr bwMode="auto">
            <a:xfrm>
              <a:off x="10086975" y="839787"/>
              <a:ext cx="457200" cy="1588"/>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41" name="TextBox 40"/>
            <p:cNvSpPr txBox="1"/>
            <p:nvPr/>
          </p:nvSpPr>
          <p:spPr>
            <a:xfrm>
              <a:off x="10086975" y="458787"/>
              <a:ext cx="485775" cy="400110"/>
            </a:xfrm>
            <a:prstGeom prst="rect">
              <a:avLst/>
            </a:prstGeom>
            <a:noFill/>
            <a:ln w="3175">
              <a:noFill/>
            </a:ln>
          </p:spPr>
          <p:txBody>
            <a:bodyPr wrap="square" rtlCol="0">
              <a:spAutoFit/>
            </a:bodyPr>
            <a:lstStyle/>
            <a:p>
              <a:r>
                <a:rPr lang="en-US" sz="2000" dirty="0" err="1" smtClean="0"/>
                <a:t>tw</a:t>
              </a:r>
              <a:endParaRPr lang="en-US" sz="2000" dirty="0"/>
            </a:p>
          </p:txBody>
        </p:sp>
        <p:cxnSp>
          <p:nvCxnSpPr>
            <p:cNvPr id="43" name="Straight Arrow Connector 42"/>
            <p:cNvCxnSpPr/>
            <p:nvPr/>
          </p:nvCxnSpPr>
          <p:spPr bwMode="auto">
            <a:xfrm rot="5400000">
              <a:off x="11763772" y="2654542"/>
              <a:ext cx="457200" cy="794"/>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44" name="TextBox 43"/>
            <p:cNvSpPr txBox="1"/>
            <p:nvPr/>
          </p:nvSpPr>
          <p:spPr>
            <a:xfrm>
              <a:off x="11986287" y="2439987"/>
              <a:ext cx="485775" cy="400110"/>
            </a:xfrm>
            <a:prstGeom prst="rect">
              <a:avLst/>
            </a:prstGeom>
            <a:noFill/>
            <a:ln w="3175">
              <a:noFill/>
            </a:ln>
          </p:spPr>
          <p:txBody>
            <a:bodyPr wrap="square" rtlCol="0">
              <a:spAutoFit/>
            </a:bodyPr>
            <a:lstStyle/>
            <a:p>
              <a:r>
                <a:rPr lang="en-US" sz="2000" dirty="0" smtClean="0"/>
                <a:t>td</a:t>
              </a:r>
              <a:endParaRPr lang="en-US" sz="2000" dirty="0"/>
            </a:p>
          </p:txBody>
        </p:sp>
      </p:grpSp>
      <p:grpSp>
        <p:nvGrpSpPr>
          <p:cNvPr id="67" name="Group 66"/>
          <p:cNvGrpSpPr/>
          <p:nvPr/>
        </p:nvGrpSpPr>
        <p:grpSpPr>
          <a:xfrm>
            <a:off x="10163175" y="1275379"/>
            <a:ext cx="1447800" cy="1545608"/>
            <a:chOff x="10163175" y="1275379"/>
            <a:chExt cx="1447800" cy="1545608"/>
          </a:xfrm>
        </p:grpSpPr>
        <p:sp>
          <p:nvSpPr>
            <p:cNvPr id="52" name="U-Turn Arrow 51"/>
            <p:cNvSpPr/>
            <p:nvPr/>
          </p:nvSpPr>
          <p:spPr bwMode="auto">
            <a:xfrm rot="16200000" flipV="1">
              <a:off x="10772775" y="1982787"/>
              <a:ext cx="304800" cy="1371600"/>
            </a:xfrm>
            <a:prstGeom prst="uturnArrow">
              <a:avLst>
                <a:gd name="adj1" fmla="val 25000"/>
                <a:gd name="adj2" fmla="val 25000"/>
                <a:gd name="adj3" fmla="val 0"/>
                <a:gd name="adj4" fmla="val 43750"/>
                <a:gd name="adj5" fmla="val 89583"/>
              </a:avLst>
            </a:prstGeom>
            <a:solidFill>
              <a:schemeClr val="accent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65" name="U-Turn Arrow 64"/>
            <p:cNvSpPr/>
            <p:nvPr/>
          </p:nvSpPr>
          <p:spPr bwMode="auto">
            <a:xfrm rot="10800000" flipV="1">
              <a:off x="10163175" y="1275379"/>
              <a:ext cx="304800" cy="1317008"/>
            </a:xfrm>
            <a:prstGeom prst="uturnArrow">
              <a:avLst>
                <a:gd name="adj1" fmla="val 28859"/>
                <a:gd name="adj2" fmla="val 25000"/>
                <a:gd name="adj3" fmla="val 25000"/>
                <a:gd name="adj4" fmla="val 43750"/>
                <a:gd name="adj5" fmla="val 85448"/>
              </a:avLst>
            </a:prstGeom>
            <a:solidFill>
              <a:schemeClr val="accent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gr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1975" y="2058987"/>
            <a:ext cx="11811000" cy="614475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normal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nameRefPlane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plan view</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pViewPlan</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View = _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ViewPlan</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"Lower Ref. Level"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find reference planes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refPlane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a:t>
            </a:r>
            <a:r>
              <a:rPr lang="en-US" sz="1800" dirty="0" err="1" smtClean="0">
                <a:latin typeface="Courier New"/>
                <a:ea typeface="MS Mincho"/>
                <a:cs typeface="Times New Roman"/>
              </a:rPr>
              <a:t>nameRefPlane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find the face of the solid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pFace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PlanarFace</a:t>
            </a:r>
            <a:r>
              <a:rPr lang="en-US" sz="1800" dirty="0" smtClean="0">
                <a:latin typeface="Courier New"/>
                <a:ea typeface="MS Mincho"/>
                <a:cs typeface="Times New Roman"/>
              </a:rPr>
              <a:t> = </a:t>
            </a:r>
            <a:r>
              <a:rPr lang="en-US" sz="1800" dirty="0" err="1" smtClean="0">
                <a:latin typeface="Courier New"/>
                <a:ea typeface="MS Mincho"/>
                <a:cs typeface="Times New Roman"/>
              </a:rPr>
              <a:t>Utils.FindFace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normal, </a:t>
            </a:r>
            <a:r>
              <a:rPr lang="en-US" sz="1800" dirty="0" err="1" smtClean="0">
                <a:latin typeface="Courier New"/>
                <a:ea typeface="MS Mincho"/>
                <a:cs typeface="Times New Roman"/>
              </a:rPr>
              <a:t>refPlane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locked alignment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FamilyCreate</a:t>
            </a:r>
            <a:r>
              <a:rPr lang="en-US" sz="1800" dirty="0" err="1" smtClean="0">
                <a:latin typeface="Courier New"/>
                <a:ea typeface="MS Mincho"/>
                <a:cs typeface="Times New Roman"/>
              </a:rPr>
              <a:t>.</a:t>
            </a:r>
            <a:r>
              <a:rPr lang="en-US" sz="1800" b="1" dirty="0" err="1" smtClean="0">
                <a:latin typeface="Courier New"/>
                <a:ea typeface="MS Mincho"/>
                <a:cs typeface="Times New Roman"/>
              </a:rPr>
              <a:t>NewAlignment</a:t>
            </a:r>
            <a:r>
              <a:rPr lang="en-US" sz="1800" dirty="0" smtClean="0">
                <a:latin typeface="Courier New"/>
                <a:ea typeface="MS Mincho"/>
                <a:cs typeface="Times New Roman"/>
              </a:rPr>
              <a:t>( _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pViewPlan</a:t>
            </a:r>
            <a:r>
              <a:rPr lang="en-US" sz="1800" dirty="0" smtClean="0">
                <a:latin typeface="Courier New"/>
                <a:ea typeface="MS Mincho"/>
                <a:cs typeface="Times New Roman"/>
              </a:rPr>
              <a:t>, </a:t>
            </a:r>
            <a:r>
              <a:rPr lang="en-US" sz="1800" dirty="0" err="1" smtClean="0">
                <a:latin typeface="Courier New"/>
                <a:ea typeface="MS Mincho"/>
                <a:cs typeface="Times New Roman"/>
              </a:rPr>
              <a:t>refPlane.Reference</a:t>
            </a:r>
            <a:r>
              <a:rPr lang="en-US" sz="1800" dirty="0" smtClean="0">
                <a:latin typeface="Courier New"/>
                <a:ea typeface="MS Mincho"/>
                <a:cs typeface="Times New Roman"/>
              </a:rPr>
              <a:t>, </a:t>
            </a:r>
            <a:r>
              <a:rPr lang="en-US" sz="1800" dirty="0" err="1" smtClean="0">
                <a:latin typeface="Courier New"/>
                <a:ea typeface="MS Mincho"/>
                <a:cs typeface="Times New Roman"/>
              </a:rPr>
              <a:t>pFace.Reference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
        <p:nvSpPr>
          <p:cNvPr id="2" name="Title 1"/>
          <p:cNvSpPr>
            <a:spLocks noGrp="1"/>
          </p:cNvSpPr>
          <p:nvPr>
            <p:ph type="title"/>
          </p:nvPr>
        </p:nvSpPr>
        <p:spPr/>
        <p:txBody>
          <a:bodyPr/>
          <a:lstStyle/>
          <a:p>
            <a:r>
              <a:rPr lang="en-US" dirty="0" smtClean="0"/>
              <a:t>7b. Add Alignments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lock a face on the ref plane “</a:t>
            </a:r>
            <a:r>
              <a:rPr lang="en-US" sz="2800" b="0" i="1" dirty="0" err="1" smtClean="0">
                <a:solidFill>
                  <a:schemeClr val="accent4"/>
                </a:solidFill>
              </a:rPr>
              <a:t>OffsetV</a:t>
            </a:r>
            <a:r>
              <a:rPr lang="en-US" sz="2800" b="0" i="1" dirty="0" smtClean="0">
                <a:solidFill>
                  <a:schemeClr val="accent4"/>
                </a:solidFill>
              </a:rPr>
              <a:t>” </a:t>
            </a:r>
            <a:endParaRPr lang="en-US" sz="2800" dirty="0"/>
          </a:p>
        </p:txBody>
      </p:sp>
      <p:pic>
        <p:nvPicPr>
          <p:cNvPr id="7" name="Content Placeholder 6" descr="7b add alignment lock key 2.PNG"/>
          <p:cNvPicPr>
            <a:picLocks noGrp="1" noChangeAspect="1"/>
          </p:cNvPicPr>
          <p:nvPr>
            <p:ph idx="1"/>
          </p:nvPr>
        </p:nvPicPr>
        <p:blipFill>
          <a:blip r:embed="rId2" cstate="print"/>
          <a:stretch>
            <a:fillRect/>
          </a:stretch>
        </p:blipFill>
        <p:spPr>
          <a:xfrm>
            <a:off x="8943975" y="534987"/>
            <a:ext cx="4010025" cy="2971800"/>
          </a:xfrm>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7b. Add Alignments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Level alignment</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2135187"/>
            <a:ext cx="11811000" cy="517776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AddAlignment_Level</a:t>
            </a:r>
            <a:r>
              <a:rPr lang="en-US" sz="1800" dirty="0" smtClean="0">
                <a:latin typeface="Courier New"/>
                <a:ea typeface="MS Mincho"/>
                <a:cs typeface="Times New Roman"/>
              </a:rPr>
              <a:t>( _ </a:t>
            </a: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normal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nameLevel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which direction are we looking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pView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View =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(View), </a:t>
            </a:r>
            <a:r>
              <a:rPr lang="en-US" sz="1800" dirty="0" smtClean="0">
                <a:solidFill>
                  <a:srgbClr val="A31515"/>
                </a:solidFill>
                <a:latin typeface="Courier New"/>
                <a:ea typeface="MS Mincho"/>
                <a:cs typeface="Times New Roman"/>
              </a:rPr>
              <a:t>"Front"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find the upper ref level. </a:t>
            </a:r>
            <a:r>
              <a:rPr lang="en-US" sz="1800" dirty="0" err="1" smtClean="0">
                <a:solidFill>
                  <a:srgbClr val="008000"/>
                </a:solidFill>
                <a:latin typeface="Courier New"/>
                <a:ea typeface="MS Mincho"/>
                <a:cs typeface="Times New Roman"/>
              </a:rPr>
              <a:t>FindElement</a:t>
            </a:r>
            <a:r>
              <a:rPr lang="en-US" sz="1800" dirty="0" smtClean="0">
                <a:solidFill>
                  <a:srgbClr val="008000"/>
                </a:solidFill>
                <a:latin typeface="Courier New"/>
                <a:ea typeface="MS Mincho"/>
                <a:cs typeface="Times New Roman"/>
              </a:rPr>
              <a:t>() is a helper function.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pLevel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Level =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(Level), </a:t>
            </a:r>
            <a:r>
              <a:rPr lang="en-US" sz="1800" dirty="0" err="1" smtClean="0">
                <a:latin typeface="Courier New"/>
                <a:ea typeface="MS Mincho"/>
                <a:cs typeface="Times New Roman"/>
              </a:rPr>
              <a:t>nameLevel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find the face of the box. </a:t>
            </a:r>
            <a:r>
              <a:rPr lang="en-US" sz="1800" dirty="0" err="1" smtClean="0">
                <a:solidFill>
                  <a:srgbClr val="008000"/>
                </a:solidFill>
                <a:latin typeface="Courier New"/>
                <a:ea typeface="MS Mincho"/>
                <a:cs typeface="Times New Roman"/>
              </a:rPr>
              <a:t>FindFace</a:t>
            </a:r>
            <a:r>
              <a:rPr lang="en-US" sz="1800" dirty="0" smtClean="0">
                <a:solidFill>
                  <a:srgbClr val="008000"/>
                </a:solidFill>
                <a:latin typeface="Courier New"/>
                <a:ea typeface="MS Mincho"/>
                <a:cs typeface="Times New Roman"/>
              </a:rPr>
              <a:t>() is a helper function.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pFace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PlanarFace</a:t>
            </a:r>
            <a:r>
              <a:rPr lang="en-US" sz="1800" dirty="0" smtClean="0">
                <a:latin typeface="Courier New"/>
                <a:ea typeface="MS Mincho"/>
                <a:cs typeface="Times New Roman"/>
              </a:rPr>
              <a:t> = </a:t>
            </a:r>
            <a:r>
              <a:rPr lang="en-US" sz="1800" dirty="0" err="1" smtClean="0">
                <a:latin typeface="Courier New"/>
                <a:ea typeface="MS Mincho"/>
                <a:cs typeface="Times New Roman"/>
              </a:rPr>
              <a:t>Utils.FindFace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normal)</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alignments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m_rvtDoc.FamilyCreate.NewAlignment</a:t>
            </a:r>
            <a:r>
              <a:rPr lang="en-US" sz="1800" dirty="0" smtClean="0">
                <a:latin typeface="Courier New"/>
                <a:ea typeface="MS Mincho"/>
                <a:cs typeface="Times New Roman"/>
              </a:rPr>
              <a:t>(</a:t>
            </a:r>
            <a:r>
              <a:rPr lang="en-US" sz="1800" dirty="0" err="1" smtClean="0">
                <a:latin typeface="Courier New"/>
                <a:ea typeface="MS Mincho"/>
                <a:cs typeface="Times New Roman"/>
              </a:rPr>
              <a:t>pView</a:t>
            </a:r>
            <a:r>
              <a:rPr lang="en-US" sz="1800" dirty="0" smtClean="0">
                <a:latin typeface="Courier New"/>
                <a:ea typeface="MS Mincho"/>
                <a:cs typeface="Times New Roman"/>
              </a:rPr>
              <a:t>, </a:t>
            </a:r>
            <a:r>
              <a:rPr lang="en-US" sz="1800" dirty="0" err="1" smtClean="0">
                <a:latin typeface="Courier New"/>
                <a:ea typeface="MS Mincho"/>
                <a:cs typeface="Times New Roman"/>
              </a:rPr>
              <a:t>pLevel.PlaneReference</a:t>
            </a:r>
            <a:r>
              <a:rPr lang="en-US" sz="1800" dirty="0" smtClean="0">
                <a:latin typeface="Courier New"/>
                <a:ea typeface="MS Mincho"/>
                <a:cs typeface="Times New Roman"/>
              </a:rPr>
              <a:t>, </a:t>
            </a:r>
            <a:r>
              <a:rPr lang="en-US" sz="1800" dirty="0" err="1" smtClean="0">
                <a:latin typeface="Courier New"/>
                <a:ea typeface="MS Mincho"/>
                <a:cs typeface="Times New Roman"/>
              </a:rPr>
              <a:t>pFace.Reference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
        <p:nvSpPr>
          <p:cNvPr id="5" name="Oval 4"/>
          <p:cNvSpPr/>
          <p:nvPr/>
        </p:nvSpPr>
        <p:spPr bwMode="auto">
          <a:xfrm>
            <a:off x="8562975" y="3354387"/>
            <a:ext cx="2438400" cy="478808"/>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Oval 6"/>
          <p:cNvSpPr/>
          <p:nvPr/>
        </p:nvSpPr>
        <p:spPr bwMode="auto">
          <a:xfrm>
            <a:off x="8791575" y="4331339"/>
            <a:ext cx="2819400" cy="478808"/>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ontage-old.jpg"/>
          <p:cNvPicPr>
            <a:picLocks noChangeAspect="1"/>
          </p:cNvPicPr>
          <p:nvPr/>
        </p:nvPicPr>
        <p:blipFill>
          <a:blip r:embed="rId3" cstate="print"/>
          <a:srcRect/>
          <a:stretch>
            <a:fillRect/>
          </a:stretch>
        </p:blipFill>
        <p:spPr bwMode="auto">
          <a:xfrm>
            <a:off x="6276975" y="4040187"/>
            <a:ext cx="6705600" cy="4910791"/>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Revit Families – What is it? </a:t>
            </a:r>
            <a:endParaRPr lang="en-US" dirty="0"/>
          </a:p>
        </p:txBody>
      </p:sp>
      <p:sp>
        <p:nvSpPr>
          <p:cNvPr id="3" name="Content Placeholder 2"/>
          <p:cNvSpPr>
            <a:spLocks noGrp="1"/>
          </p:cNvSpPr>
          <p:nvPr>
            <p:ph idx="1"/>
          </p:nvPr>
        </p:nvSpPr>
        <p:spPr>
          <a:xfrm>
            <a:off x="443640" y="1531179"/>
            <a:ext cx="12163327" cy="4771216"/>
          </a:xfrm>
        </p:spPr>
        <p:txBody>
          <a:bodyPr/>
          <a:lstStyle/>
          <a:p>
            <a:r>
              <a:rPr lang="en-US" dirty="0" smtClean="0"/>
              <a:t>Graphic representations of building objects and symbols</a:t>
            </a:r>
          </a:p>
          <a:p>
            <a:pPr lvl="1"/>
            <a:r>
              <a:rPr lang="en-US" dirty="0" smtClean="0"/>
              <a:t>Geometry in 3D or 2D</a:t>
            </a:r>
          </a:p>
          <a:p>
            <a:pPr lvl="1"/>
            <a:r>
              <a:rPr lang="en-US" dirty="0" smtClean="0"/>
              <a:t>Data that supports definition/creation of objects </a:t>
            </a:r>
          </a:p>
          <a:p>
            <a:r>
              <a:rPr lang="en-US" dirty="0" smtClean="0"/>
              <a:t>Generically - 3 Types</a:t>
            </a:r>
          </a:p>
          <a:p>
            <a:pPr lvl="1"/>
            <a:r>
              <a:rPr lang="en-US" b="1" dirty="0" smtClean="0"/>
              <a:t>System Families </a:t>
            </a:r>
            <a:r>
              <a:rPr lang="en-US" dirty="0" smtClean="0"/>
              <a:t>– stored in the project template</a:t>
            </a:r>
          </a:p>
          <a:p>
            <a:pPr lvl="2"/>
            <a:r>
              <a:rPr lang="en-US" dirty="0" smtClean="0"/>
              <a:t>Walls, Roofs, Floors, Ceilings…</a:t>
            </a:r>
          </a:p>
          <a:p>
            <a:pPr lvl="1"/>
            <a:r>
              <a:rPr lang="en-US" b="1" smtClean="0"/>
              <a:t>In-Place </a:t>
            </a:r>
            <a:r>
              <a:rPr lang="en-US" b="1" dirty="0" smtClean="0"/>
              <a:t>Families </a:t>
            </a:r>
            <a:r>
              <a:rPr lang="en-US" dirty="0" smtClean="0"/>
              <a:t>– “one of kind </a:t>
            </a:r>
            <a:r>
              <a:rPr lang="en-US" smtClean="0"/>
              <a:t>objects”</a:t>
            </a:r>
          </a:p>
          <a:p>
            <a:pPr lvl="1"/>
            <a:r>
              <a:rPr lang="en-US" b="1" smtClean="0"/>
              <a:t>Standard Families </a:t>
            </a:r>
            <a:r>
              <a:rPr lang="en-US" smtClean="0"/>
              <a:t>– freestanding “.rfa” files</a:t>
            </a:r>
          </a:p>
          <a:p>
            <a:pPr lvl="2"/>
            <a:r>
              <a:rPr lang="en-US" smtClean="0"/>
              <a:t>Windows, Doors, Furniture, Beams, Light Fixtures… </a:t>
            </a:r>
          </a:p>
          <a:p>
            <a:pPr lvl="2"/>
            <a:r>
              <a:rPr lang="en-US" smtClean="0"/>
              <a:t>API in 2010</a:t>
            </a:r>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7b. Add Alignments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L-shape solid alignments </a:t>
            </a:r>
            <a:endParaRPr lang="en-US" sz="2800"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AddAlignments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AddAlignment_Level</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0.0, 1.0), </a:t>
            </a:r>
            <a:r>
              <a:rPr lang="en-US" sz="1800" dirty="0" smtClean="0">
                <a:solidFill>
                  <a:srgbClr val="A31515"/>
                </a:solidFill>
                <a:latin typeface="Courier New"/>
                <a:ea typeface="MS Mincho"/>
                <a:cs typeface="Times New Roman"/>
              </a:rPr>
              <a:t>"Upper Ref Level"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AddAlignment_Level</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0.0, -1.0), </a:t>
            </a:r>
            <a:r>
              <a:rPr lang="en-US" sz="1800" dirty="0" smtClean="0">
                <a:solidFill>
                  <a:srgbClr val="A31515"/>
                </a:solidFill>
                <a:latin typeface="Courier New"/>
                <a:ea typeface="MS Mincho"/>
                <a:cs typeface="Times New Roman"/>
              </a:rPr>
              <a:t>"Lower Ref. Level"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XYZ(1.0, 0.0, 0.0), </a:t>
            </a:r>
            <a:r>
              <a:rPr lang="en-US" sz="1800" dirty="0" smtClean="0">
                <a:solidFill>
                  <a:srgbClr val="A31515"/>
                </a:solidFill>
                <a:latin typeface="Courier New"/>
                <a:ea typeface="MS Mincho"/>
                <a:cs typeface="Times New Roman"/>
              </a:rPr>
              <a:t>"Right"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XYZ(-1.0, 0.0, 0.0), </a:t>
            </a:r>
            <a:r>
              <a:rPr lang="en-US" sz="1800" dirty="0" smtClean="0">
                <a:solidFill>
                  <a:srgbClr val="A31515"/>
                </a:solidFill>
                <a:latin typeface="Courier New"/>
                <a:ea typeface="MS Mincho"/>
                <a:cs typeface="Times New Roman"/>
              </a:rPr>
              <a:t>"Left"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-1.0, 0.0), </a:t>
            </a:r>
            <a:r>
              <a:rPr lang="en-US" sz="1800" dirty="0" smtClean="0">
                <a:solidFill>
                  <a:srgbClr val="A31515"/>
                </a:solidFill>
                <a:latin typeface="Courier New"/>
                <a:ea typeface="MS Mincho"/>
                <a:cs typeface="Times New Roman"/>
              </a:rPr>
              <a:t>"Front"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1.0, 0.0), </a:t>
            </a:r>
            <a:r>
              <a:rPr lang="en-US" sz="1800" dirty="0" smtClean="0">
                <a:solidFill>
                  <a:srgbClr val="A31515"/>
                </a:solidFill>
                <a:latin typeface="Courier New"/>
                <a:ea typeface="MS Mincho"/>
                <a:cs typeface="Times New Roman"/>
              </a:rPr>
              <a:t>"Back"</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XYZ(1.0, 0.0, 0.0),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OffsetV</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1.0, 0.0),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OffsetH</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Repeat Steps 6 and 7 Till Satisfied</a:t>
            </a:r>
            <a:endParaRPr lang="en-US" dirty="0"/>
          </a:p>
        </p:txBody>
      </p:sp>
      <p:sp>
        <p:nvSpPr>
          <p:cNvPr id="3" name="Content Placeholder 2"/>
          <p:cNvSpPr>
            <a:spLocks noGrp="1"/>
          </p:cNvSpPr>
          <p:nvPr>
            <p:ph idx="1"/>
          </p:nvPr>
        </p:nvSpPr>
        <p:spPr/>
        <p:txBody>
          <a:bodyPr/>
          <a:lstStyle/>
          <a:p>
            <a:r>
              <a:rPr lang="en-US" dirty="0" smtClean="0"/>
              <a:t>6. Flex Types and Host (Testing Procedure) </a:t>
            </a:r>
          </a:p>
          <a:p>
            <a:r>
              <a:rPr lang="en-US" dirty="0" smtClean="0"/>
              <a:t>7. Add geometry </a:t>
            </a:r>
            <a:endParaRPr lang="en-US"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Test in Project Environment</a:t>
            </a:r>
            <a:endParaRPr lang="en-US" dirty="0"/>
          </a:p>
        </p:txBody>
      </p:sp>
      <p:sp>
        <p:nvSpPr>
          <p:cNvPr id="3" name="Content Placeholder 2"/>
          <p:cNvSpPr>
            <a:spLocks noGrp="1"/>
          </p:cNvSpPr>
          <p:nvPr>
            <p:ph idx="1"/>
          </p:nvPr>
        </p:nvSpPr>
        <p:spPr/>
        <p:txBody>
          <a:bodyPr/>
          <a:lstStyle/>
          <a:p>
            <a:r>
              <a:rPr lang="en-US" dirty="0" smtClean="0"/>
              <a:t>Create Testing Project </a:t>
            </a:r>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Classes and Methods</a:t>
            </a:r>
            <a:r>
              <a:rPr lang="en-US" b="0" i="1" dirty="0" smtClean="0">
                <a:solidFill>
                  <a:schemeClr val="accent4"/>
                </a:solidFill>
              </a:rPr>
              <a:t/>
            </a:r>
            <a:br>
              <a:rPr lang="en-US" b="0" i="1" dirty="0" smtClean="0">
                <a:solidFill>
                  <a:schemeClr val="accent4"/>
                </a:solidFill>
              </a:rPr>
            </a:br>
            <a:r>
              <a:rPr lang="en-US" sz="2800" b="0" i="1" dirty="0" smtClean="0">
                <a:solidFill>
                  <a:schemeClr val="accent4"/>
                </a:solidFill>
              </a:rPr>
              <a:t>Visibility </a:t>
            </a:r>
            <a:endParaRPr lang="en-US" sz="2800" dirty="0"/>
          </a:p>
        </p:txBody>
      </p:sp>
      <p:sp>
        <p:nvSpPr>
          <p:cNvPr id="4" name="TextBox 3"/>
          <p:cNvSpPr txBox="1"/>
          <p:nvPr/>
        </p:nvSpPr>
        <p:spPr>
          <a:xfrm>
            <a:off x="561975" y="2135187"/>
            <a:ext cx="11811000" cy="2640723"/>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SetVisibility</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set the visibility of the model not to shown in coarse.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pVis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FamilyElementVisibility</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b="1" dirty="0" err="1" smtClean="0">
                <a:latin typeface="Courier New"/>
                <a:ea typeface="MS Mincho"/>
                <a:cs typeface="Times New Roman"/>
              </a:rPr>
              <a:t>FamilyElementVisibility</a:t>
            </a:r>
            <a:r>
              <a:rPr lang="en-US" sz="1800" dirty="0" smtClean="0">
                <a:latin typeface="Courier New"/>
                <a:ea typeface="MS Mincho"/>
                <a:cs typeface="Times New Roman"/>
              </a:rPr>
              <a:t>(</a:t>
            </a:r>
            <a:r>
              <a:rPr lang="en-US" sz="1800" dirty="0" err="1" smtClean="0">
                <a:latin typeface="Courier New"/>
                <a:ea typeface="MS Mincho"/>
                <a:cs typeface="Times New Roman"/>
              </a:rPr>
              <a:t>FamilyElementVisibilityType.Model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pVis.IsShownInCoarse</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False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pSolid.SetVisibility</a:t>
            </a:r>
            <a:r>
              <a:rPr lang="en-US" sz="1800" dirty="0" smtClean="0">
                <a:latin typeface="Courier New"/>
                <a:ea typeface="MS Mincho"/>
                <a:cs typeface="Times New Roman"/>
              </a:rPr>
              <a:t>(</a:t>
            </a:r>
            <a:r>
              <a:rPr lang="en-US" sz="1800" dirty="0" err="1" smtClean="0">
                <a:latin typeface="Courier New"/>
                <a:ea typeface="MS Mincho"/>
                <a:cs typeface="Times New Roman"/>
              </a:rPr>
              <a:t>pVis</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Classes and Methods</a:t>
            </a:r>
            <a:r>
              <a:rPr lang="en-US" b="0" i="1" dirty="0" smtClean="0">
                <a:solidFill>
                  <a:schemeClr val="accent4"/>
                </a:solidFill>
              </a:rPr>
              <a:t/>
            </a:r>
            <a:br>
              <a:rPr lang="en-US" b="0" i="1" dirty="0" smtClean="0">
                <a:solidFill>
                  <a:schemeClr val="accent4"/>
                </a:solidFill>
              </a:rPr>
            </a:br>
            <a:r>
              <a:rPr lang="en-US" sz="2800" b="0" i="1" dirty="0" smtClean="0">
                <a:solidFill>
                  <a:schemeClr val="accent4"/>
                </a:solidFill>
              </a:rPr>
              <a:t>Associate parameters </a:t>
            </a:r>
            <a:endParaRPr lang="en-US" sz="2800" dirty="0"/>
          </a:p>
        </p:txBody>
      </p:sp>
      <p:sp>
        <p:nvSpPr>
          <p:cNvPr id="4" name="TextBox 3"/>
          <p:cNvSpPr txBox="1"/>
          <p:nvPr/>
        </p:nvSpPr>
        <p:spPr>
          <a:xfrm>
            <a:off x="561975" y="2135187"/>
            <a:ext cx="11811000" cy="5507662"/>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addMaterials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get the material id that we are </a:t>
            </a:r>
            <a:r>
              <a:rPr lang="en-US" sz="1800" dirty="0" err="1" smtClean="0">
                <a:solidFill>
                  <a:srgbClr val="008000"/>
                </a:solidFill>
                <a:latin typeface="Courier New"/>
                <a:ea typeface="MS Mincho"/>
                <a:cs typeface="Times New Roman"/>
              </a:rPr>
              <a:t>intersted</a:t>
            </a:r>
            <a:r>
              <a:rPr lang="en-US" sz="1800" dirty="0" smtClean="0">
                <a:solidFill>
                  <a:srgbClr val="008000"/>
                </a:solidFill>
                <a:latin typeface="Courier New"/>
                <a:ea typeface="MS Mincho"/>
                <a:cs typeface="Times New Roman"/>
              </a:rPr>
              <a:t> in (e.g., "Glass")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pMat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Material =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(Material), </a:t>
            </a:r>
            <a:r>
              <a:rPr lang="en-US" sz="1800" dirty="0" smtClean="0">
                <a:solidFill>
                  <a:srgbClr val="A31515"/>
                </a:solidFill>
                <a:latin typeface="Courier New"/>
                <a:ea typeface="MS Mincho"/>
                <a:cs typeface="Times New Roman"/>
              </a:rPr>
              <a:t>"Glass"</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idMat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ElementId</a:t>
            </a:r>
            <a:r>
              <a:rPr lang="en-US" sz="1800" dirty="0" smtClean="0">
                <a:latin typeface="Courier New"/>
                <a:ea typeface="MS Mincho"/>
                <a:cs typeface="Times New Roman"/>
              </a:rPr>
              <a:t> = </a:t>
            </a:r>
            <a:r>
              <a:rPr lang="en-US" sz="1800" dirty="0" err="1" smtClean="0">
                <a:latin typeface="Courier New"/>
                <a:ea typeface="MS Mincho"/>
                <a:cs typeface="Times New Roman"/>
              </a:rPr>
              <a:t>pMat.Id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add a parameter for material finish</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paramFamilyMaterial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FamilyParameter</a:t>
            </a:r>
            <a:r>
              <a:rPr lang="en-US" sz="1800" dirty="0" smtClean="0">
                <a:latin typeface="Courier New"/>
                <a:ea typeface="MS Mincho"/>
                <a:cs typeface="Times New Roman"/>
              </a:rPr>
              <a:t> = _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m_familyMgr.Parameter</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"Column Finish"</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associate material parameter to the family parameter we just added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paramSolidMaterial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Parameter = </a:t>
            </a:r>
            <a:r>
              <a:rPr lang="en-US" sz="1800" dirty="0" err="1" smtClean="0">
                <a:latin typeface="Courier New"/>
                <a:ea typeface="MS Mincho"/>
                <a:cs typeface="Times New Roman"/>
              </a:rPr>
              <a:t>pSolid.Parameter</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"Material"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AssociateElementParameterToFamilyParameter</a:t>
            </a:r>
            <a:r>
              <a:rPr lang="en-US" sz="1800" dirty="0" smtClean="0">
                <a:latin typeface="Courier New"/>
                <a:ea typeface="MS Mincho"/>
                <a:cs typeface="Times New Roman"/>
              </a:rPr>
              <a:t>( _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paramSolidMaterial</a:t>
            </a:r>
            <a:r>
              <a:rPr lang="en-US" sz="1800" dirty="0" smtClean="0">
                <a:latin typeface="Courier New"/>
                <a:ea typeface="MS Mincho"/>
                <a:cs typeface="Times New Roman"/>
              </a:rPr>
              <a:t>, </a:t>
            </a:r>
            <a:r>
              <a:rPr lang="en-US" sz="1800" dirty="0" err="1" smtClean="0">
                <a:latin typeface="Courier New"/>
                <a:ea typeface="MS Mincho"/>
                <a:cs typeface="Times New Roman"/>
              </a:rPr>
              <a:t>paramFamilyMaterial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let's add another type with Glass finish</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AddType</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"Glass"</a:t>
            </a:r>
            <a:r>
              <a:rPr lang="en-US" sz="1800" dirty="0" smtClean="0">
                <a:latin typeface="Courier New"/>
                <a:ea typeface="MS Mincho"/>
                <a:cs typeface="Times New Roman"/>
              </a:rPr>
              <a:t>, 600.0, 600.0)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m_familyMgr.Set</a:t>
            </a:r>
            <a:r>
              <a:rPr lang="en-US" sz="1800" dirty="0" smtClean="0">
                <a:latin typeface="Courier New"/>
                <a:ea typeface="MS Mincho"/>
                <a:cs typeface="Times New Roman"/>
              </a:rPr>
              <a:t>(</a:t>
            </a:r>
            <a:r>
              <a:rPr lang="en-US" sz="1800" dirty="0" err="1" smtClean="0">
                <a:latin typeface="Courier New"/>
                <a:ea typeface="MS Mincho"/>
                <a:cs typeface="Times New Roman"/>
              </a:rPr>
              <a:t>paramFamilyMaterial</a:t>
            </a:r>
            <a:r>
              <a:rPr lang="en-US" sz="1800" dirty="0" smtClean="0">
                <a:latin typeface="Courier New"/>
                <a:ea typeface="MS Mincho"/>
                <a:cs typeface="Times New Roman"/>
              </a:rPr>
              <a:t>, </a:t>
            </a:r>
            <a:r>
              <a:rPr lang="en-US" sz="1800" dirty="0" err="1" smtClean="0">
                <a:latin typeface="Courier New"/>
                <a:ea typeface="MS Mincho"/>
                <a:cs typeface="Times New Roman"/>
              </a:rPr>
              <a:t>idMat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SDK Samples </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smtClean="0">
                <a:solidFill>
                  <a:schemeClr val="accent4"/>
                </a:solidFill>
                <a:latin typeface="+mn-lt"/>
                <a:ea typeface="+mn-ea"/>
                <a:cs typeface="+mn-cs"/>
                <a:sym typeface="Arial" pitchFamily="34" charset="0"/>
              </a:rPr>
              <a:t>For further references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SDK Samples </a:t>
            </a:r>
            <a:br>
              <a:rPr lang="en-US" dirty="0" smtClean="0"/>
            </a:br>
            <a:r>
              <a:rPr lang="en-US" sz="2800" b="0" i="1" dirty="0" smtClean="0">
                <a:solidFill>
                  <a:schemeClr val="accent4"/>
                </a:solidFill>
              </a:rPr>
              <a:t>Learning resources</a:t>
            </a:r>
            <a:endParaRPr lang="en-US" sz="2800" dirty="0"/>
          </a:p>
        </p:txBody>
      </p:sp>
      <p:sp>
        <p:nvSpPr>
          <p:cNvPr id="3" name="Content Placeholder 2"/>
          <p:cNvSpPr>
            <a:spLocks noGrp="1"/>
          </p:cNvSpPr>
          <p:nvPr>
            <p:ph idx="1"/>
          </p:nvPr>
        </p:nvSpPr>
        <p:spPr/>
        <p:txBody>
          <a:bodyPr/>
          <a:lstStyle/>
          <a:p>
            <a:pPr>
              <a:buNone/>
            </a:pPr>
            <a:r>
              <a:rPr lang="en-US" dirty="0" smtClean="0"/>
              <a:t>In &lt;SDK folder&gt;\Samples\</a:t>
            </a:r>
            <a:r>
              <a:rPr lang="en-US" dirty="0" err="1" smtClean="0"/>
              <a:t>FamilyCreation</a:t>
            </a:r>
            <a:r>
              <a:rPr lang="en-US" dirty="0" smtClean="0"/>
              <a:t> </a:t>
            </a:r>
          </a:p>
          <a:p>
            <a:pPr marL="87646" indent="-325098"/>
            <a:r>
              <a:rPr lang="en-GB" sz="2800" dirty="0" err="1" smtClean="0"/>
              <a:t>AutoJoin</a:t>
            </a:r>
            <a:endParaRPr lang="en-GB" sz="2800" dirty="0" smtClean="0"/>
          </a:p>
          <a:p>
            <a:pPr marL="487647" lvl="1" indent="-325098"/>
            <a:r>
              <a:rPr lang="en-US" sz="1800" dirty="0" smtClean="0"/>
              <a:t>Automatically join geometry of multiple generic forms for use in family modeling and massing</a:t>
            </a:r>
          </a:p>
          <a:p>
            <a:pPr marL="487647" lvl="1" indent="-325098"/>
            <a:r>
              <a:rPr lang="en-US" sz="1800" dirty="0" smtClean="0"/>
              <a:t>Uses the method Document::</a:t>
            </a:r>
            <a:r>
              <a:rPr lang="en-US" sz="1800" dirty="0" err="1" smtClean="0"/>
              <a:t>CombineElements</a:t>
            </a:r>
            <a:r>
              <a:rPr lang="en-US" sz="1800" dirty="0" smtClean="0"/>
              <a:t> to join geometry between overlapping generic forms</a:t>
            </a:r>
          </a:p>
          <a:p>
            <a:pPr marL="487647" lvl="1" indent="-325098"/>
            <a:r>
              <a:rPr lang="en-US" sz="1800" dirty="0" smtClean="0"/>
              <a:t>Provide a utility method check geometry object overlap, based on Face::Intersect(Curve) method</a:t>
            </a:r>
          </a:p>
          <a:p>
            <a:pPr marL="87646" indent="-325098"/>
            <a:r>
              <a:rPr lang="en-GB" sz="2800" dirty="0" err="1" smtClean="0"/>
              <a:t>AutoParameter</a:t>
            </a:r>
            <a:endParaRPr lang="en-GB" sz="2800" dirty="0" smtClean="0"/>
          </a:p>
          <a:p>
            <a:pPr marL="487647" lvl="1" indent="-325098"/>
            <a:r>
              <a:rPr lang="en-US" sz="1800" dirty="0" smtClean="0"/>
              <a:t>Batch mode automatic addition of shared or non-shared parameters to one or more family documents</a:t>
            </a:r>
          </a:p>
          <a:p>
            <a:pPr marL="487647" lvl="1" indent="-325098"/>
            <a:r>
              <a:rPr lang="en-US" sz="1800" dirty="0" smtClean="0"/>
              <a:t>Process active family document or all families in a folder </a:t>
            </a:r>
          </a:p>
          <a:p>
            <a:pPr marL="487647" lvl="1" indent="-325098"/>
            <a:r>
              <a:rPr lang="en-US" sz="1800" dirty="0" smtClean="0"/>
              <a:t>Uses </a:t>
            </a:r>
            <a:r>
              <a:rPr lang="en-US" sz="1800" dirty="0" err="1" smtClean="0"/>
              <a:t>FamilyManager</a:t>
            </a:r>
            <a:r>
              <a:rPr lang="en-US" sz="1800" dirty="0" smtClean="0"/>
              <a:t> class </a:t>
            </a:r>
            <a:r>
              <a:rPr lang="en-US" sz="1800" dirty="0" err="1" smtClean="0"/>
              <a:t>AddParameter</a:t>
            </a:r>
            <a:r>
              <a:rPr lang="en-US" sz="1800" dirty="0" smtClean="0"/>
              <a:t> methods</a:t>
            </a:r>
          </a:p>
          <a:p>
            <a:pPr marL="487647" lvl="1" indent="-325098"/>
            <a:r>
              <a:rPr lang="en-US" sz="1800" dirty="0" smtClean="0"/>
              <a:t>Reads input data from parameter text files in </a:t>
            </a:r>
            <a:r>
              <a:rPr lang="en-US" sz="1800" dirty="0" err="1" smtClean="0"/>
              <a:t>Revit</a:t>
            </a:r>
            <a:r>
              <a:rPr lang="en-US" sz="1800" dirty="0" smtClean="0"/>
              <a:t> shared parameter format</a:t>
            </a:r>
          </a:p>
          <a:p>
            <a:pPr marL="87646" indent="-325098"/>
            <a:r>
              <a:rPr lang="en-GB" sz="2800" dirty="0" err="1" smtClean="0"/>
              <a:t>DWGFamilyCreation</a:t>
            </a:r>
            <a:endParaRPr lang="en-GB" sz="2800" dirty="0" smtClean="0"/>
          </a:p>
          <a:p>
            <a:pPr marL="487647" lvl="1" indent="-325098"/>
            <a:r>
              <a:rPr lang="en-US" sz="1800" dirty="0" smtClean="0"/>
              <a:t>Import DWG file into family document add type parameters to the imported instance</a:t>
            </a:r>
          </a:p>
          <a:p>
            <a:pPr marL="487647" lvl="1" indent="-325098"/>
            <a:r>
              <a:rPr lang="en-US" sz="1800" dirty="0" err="1" smtClean="0"/>
              <a:t>DWGFileName</a:t>
            </a:r>
            <a:r>
              <a:rPr lang="en-US" sz="1800" dirty="0" smtClean="0"/>
              <a:t> with the DWG file name and </a:t>
            </a:r>
            <a:r>
              <a:rPr lang="en-US" sz="1800" dirty="0" err="1" smtClean="0"/>
              <a:t>ImportTime</a:t>
            </a:r>
            <a:r>
              <a:rPr lang="en-US" sz="1800" dirty="0" smtClean="0"/>
              <a:t> when it was imported</a:t>
            </a:r>
          </a:p>
          <a:p>
            <a:pPr marL="87646" indent="-325098"/>
            <a:r>
              <a:rPr lang="en-GB" sz="2800" dirty="0" err="1" smtClean="0"/>
              <a:t>GenericModelCreation</a:t>
            </a:r>
            <a:endParaRPr lang="en-GB" sz="2800" dirty="0" smtClean="0"/>
          </a:p>
          <a:p>
            <a:pPr marL="487647" lvl="1" indent="-325098"/>
            <a:r>
              <a:rPr lang="en-US" sz="1800" dirty="0" smtClean="0"/>
              <a:t>Create a generic model using extrusion, blend, revolution, sweep and swept blend elements</a:t>
            </a:r>
          </a:p>
          <a:p>
            <a:pPr marL="487647" lvl="1" indent="-325098"/>
            <a:r>
              <a:rPr lang="en-US" sz="1800" dirty="0" smtClean="0"/>
              <a:t>Checks that open document is a family one or creates a new family document</a:t>
            </a:r>
          </a:p>
          <a:p>
            <a:pPr marL="487647" lvl="1" indent="-325098"/>
            <a:r>
              <a:rPr lang="en-US" sz="1800" dirty="0" smtClean="0"/>
              <a:t>Exercises </a:t>
            </a:r>
            <a:r>
              <a:rPr lang="en-US" sz="1800" dirty="0" err="1" smtClean="0"/>
              <a:t>CreateSketchPlane</a:t>
            </a:r>
            <a:r>
              <a:rPr lang="en-US" sz="1800" dirty="0" smtClean="0"/>
              <a:t>, </a:t>
            </a:r>
            <a:r>
              <a:rPr lang="en-US" sz="1800" dirty="0" err="1" smtClean="0"/>
              <a:t>NewLineBound</a:t>
            </a:r>
            <a:r>
              <a:rPr lang="en-US" sz="1800" dirty="0" smtClean="0"/>
              <a:t>, and </a:t>
            </a:r>
            <a:r>
              <a:rPr lang="en-US" sz="1800" dirty="0" err="1" smtClean="0"/>
              <a:t>FamilyItemFactory</a:t>
            </a:r>
            <a:r>
              <a:rPr lang="en-US" sz="1800" dirty="0" smtClean="0"/>
              <a:t> methods to create profiles and shapes</a:t>
            </a:r>
          </a:p>
        </p:txBody>
      </p:sp>
      <p:pic>
        <p:nvPicPr>
          <p:cNvPr id="4" name="Picture 3" descr="GenericModelCreation1.png"/>
          <p:cNvPicPr>
            <a:picLocks noChangeAspect="1"/>
          </p:cNvPicPr>
          <p:nvPr/>
        </p:nvPicPr>
        <p:blipFill>
          <a:blip r:embed="rId2" cstate="print"/>
          <a:stretch>
            <a:fillRect/>
          </a:stretch>
        </p:blipFill>
        <p:spPr>
          <a:xfrm>
            <a:off x="9617224" y="5487986"/>
            <a:ext cx="3212951" cy="1681657"/>
          </a:xfrm>
          <a:prstGeom prst="rect">
            <a:avLst/>
          </a:prstGeom>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SDK Samples (cont.) </a:t>
            </a:r>
            <a:br>
              <a:rPr lang="en-US" dirty="0" smtClean="0"/>
            </a:br>
            <a:r>
              <a:rPr lang="en-US" sz="2800" b="0" i="1" dirty="0" smtClean="0">
                <a:solidFill>
                  <a:schemeClr val="accent4"/>
                </a:solidFill>
              </a:rPr>
              <a:t>Learning resources</a:t>
            </a:r>
            <a:endParaRPr lang="en-US" sz="2800" dirty="0"/>
          </a:p>
        </p:txBody>
      </p:sp>
      <p:sp>
        <p:nvSpPr>
          <p:cNvPr id="3" name="Content Placeholder 2"/>
          <p:cNvSpPr>
            <a:spLocks noGrp="1"/>
          </p:cNvSpPr>
          <p:nvPr>
            <p:ph idx="1"/>
          </p:nvPr>
        </p:nvSpPr>
        <p:spPr/>
        <p:txBody>
          <a:bodyPr/>
          <a:lstStyle/>
          <a:p>
            <a:pPr marL="87646" indent="-325098"/>
            <a:r>
              <a:rPr lang="en-GB" sz="2800" dirty="0" err="1" smtClean="0"/>
              <a:t>TypeRegeneration</a:t>
            </a:r>
            <a:endParaRPr lang="en-GB" sz="2800" dirty="0" smtClean="0"/>
          </a:p>
          <a:p>
            <a:pPr marL="487647" lvl="1" indent="-325098"/>
            <a:r>
              <a:rPr lang="en-US" sz="1800" dirty="0" smtClean="0"/>
              <a:t>Use </a:t>
            </a:r>
            <a:r>
              <a:rPr lang="en-US" sz="1800" dirty="0" err="1" smtClean="0"/>
              <a:t>FamilyManager</a:t>
            </a:r>
            <a:r>
              <a:rPr lang="en-US" sz="1800" dirty="0" smtClean="0"/>
              <a:t> Types property to determine all types defined, and </a:t>
            </a:r>
            <a:r>
              <a:rPr lang="en-US" sz="1800" dirty="0" err="1" smtClean="0"/>
              <a:t>CurrentType</a:t>
            </a:r>
            <a:r>
              <a:rPr lang="en-US" sz="1800" dirty="0" smtClean="0"/>
              <a:t> to iterate through them</a:t>
            </a:r>
          </a:p>
          <a:p>
            <a:pPr marL="487647" lvl="1" indent="-325098"/>
            <a:r>
              <a:rPr lang="en-US" sz="1800" dirty="0" smtClean="0"/>
              <a:t>Report whether all types regenerated successfully, log errors to file</a:t>
            </a:r>
          </a:p>
          <a:p>
            <a:pPr marL="87646" indent="-325098"/>
            <a:r>
              <a:rPr lang="en-GB" sz="2800" dirty="0" err="1" smtClean="0"/>
              <a:t>ValidateParameters</a:t>
            </a:r>
            <a:endParaRPr lang="en-GB" sz="2800" dirty="0" smtClean="0"/>
          </a:p>
          <a:p>
            <a:pPr marL="487647" lvl="1" indent="-325098"/>
            <a:r>
              <a:rPr lang="en-US" sz="1800" dirty="0" smtClean="0"/>
              <a:t>Check whether every type has valid values for certain parameters and log result to file</a:t>
            </a:r>
          </a:p>
          <a:p>
            <a:pPr marL="487647" lvl="1" indent="-325098"/>
            <a:r>
              <a:rPr lang="en-US" sz="1800" dirty="0" smtClean="0"/>
              <a:t>External application subscribing to </a:t>
            </a:r>
            <a:r>
              <a:rPr lang="en-US" sz="1800" dirty="0" err="1" smtClean="0"/>
              <a:t>DocumentSaving</a:t>
            </a:r>
            <a:r>
              <a:rPr lang="en-US" sz="1800" dirty="0" smtClean="0"/>
              <a:t> and </a:t>
            </a:r>
            <a:r>
              <a:rPr lang="en-US" sz="1800" dirty="0" err="1" smtClean="0"/>
              <a:t>DocumentSavingAs</a:t>
            </a:r>
            <a:r>
              <a:rPr lang="en-US" sz="1800" dirty="0" smtClean="0"/>
              <a:t> events runs check automatically</a:t>
            </a:r>
          </a:p>
          <a:p>
            <a:pPr marL="487647" lvl="1" indent="-325098"/>
            <a:r>
              <a:rPr lang="en-US" sz="1800" dirty="0" smtClean="0"/>
              <a:t>External command to launch manually</a:t>
            </a:r>
          </a:p>
          <a:p>
            <a:pPr marL="87646" indent="-325098"/>
            <a:r>
              <a:rPr lang="en-GB" sz="2800" dirty="0" err="1" smtClean="0"/>
              <a:t>WindowWizard</a:t>
            </a:r>
            <a:endParaRPr lang="en-GB" sz="2800" dirty="0" smtClean="0"/>
          </a:p>
          <a:p>
            <a:pPr marL="487647" lvl="1" indent="-325098"/>
            <a:r>
              <a:rPr lang="en-GB" sz="1800" dirty="0" smtClean="0"/>
              <a:t>Create a window family via wizard user interface</a:t>
            </a:r>
          </a:p>
          <a:p>
            <a:pPr marL="487647" lvl="1" indent="-325098"/>
            <a:r>
              <a:rPr lang="en-GB" sz="1800" dirty="0" smtClean="0"/>
              <a:t>Start in window family template, e.g. Metric Window.rtf</a:t>
            </a:r>
          </a:p>
          <a:p>
            <a:pPr marL="487647" lvl="1" indent="-325098"/>
            <a:r>
              <a:rPr lang="en-GB" sz="1800" dirty="0" smtClean="0"/>
              <a:t>User defines input dimensions for window parameters and materials</a:t>
            </a:r>
          </a:p>
          <a:p>
            <a:pPr marL="487647" lvl="1" indent="-325098"/>
            <a:r>
              <a:rPr lang="en-GB" sz="1800" dirty="0" smtClean="0"/>
              <a:t>Create extrusion, alignment, dimension, reference plane, and family type</a:t>
            </a:r>
          </a:p>
        </p:txBody>
      </p:sp>
      <p:grpSp>
        <p:nvGrpSpPr>
          <p:cNvPr id="9" name="Group 8"/>
          <p:cNvGrpSpPr/>
          <p:nvPr/>
        </p:nvGrpSpPr>
        <p:grpSpPr>
          <a:xfrm>
            <a:off x="8486775" y="5994106"/>
            <a:ext cx="4312980" cy="2694282"/>
            <a:chOff x="8883693" y="6242056"/>
            <a:chExt cx="3794082" cy="2370131"/>
          </a:xfrm>
        </p:grpSpPr>
        <p:pic>
          <p:nvPicPr>
            <p:cNvPr id="5" name="Picture 4" descr="WindowWizard3.png"/>
            <p:cNvPicPr>
              <a:picLocks noChangeAspect="1"/>
            </p:cNvPicPr>
            <p:nvPr/>
          </p:nvPicPr>
          <p:blipFill>
            <a:blip r:embed="rId2" cstate="print"/>
            <a:stretch>
              <a:fillRect/>
            </a:stretch>
          </p:blipFill>
          <p:spPr>
            <a:xfrm>
              <a:off x="8883693" y="6242056"/>
              <a:ext cx="2468481" cy="1738313"/>
            </a:xfrm>
            <a:prstGeom prst="rect">
              <a:avLst/>
            </a:prstGeom>
          </p:spPr>
        </p:pic>
        <p:pic>
          <p:nvPicPr>
            <p:cNvPr id="6" name="Picture 5" descr="WindowWizard2.png"/>
            <p:cNvPicPr>
              <a:picLocks noChangeAspect="1"/>
            </p:cNvPicPr>
            <p:nvPr/>
          </p:nvPicPr>
          <p:blipFill>
            <a:blip r:embed="rId3" cstate="print"/>
            <a:stretch>
              <a:fillRect/>
            </a:stretch>
          </p:blipFill>
          <p:spPr>
            <a:xfrm>
              <a:off x="9523494" y="6569074"/>
              <a:ext cx="2468481" cy="1738313"/>
            </a:xfrm>
            <a:prstGeom prst="rect">
              <a:avLst/>
            </a:prstGeom>
          </p:spPr>
        </p:pic>
        <p:pic>
          <p:nvPicPr>
            <p:cNvPr id="7" name="Picture 6" descr="WindowWizard1.png"/>
            <p:cNvPicPr>
              <a:picLocks noChangeAspect="1"/>
            </p:cNvPicPr>
            <p:nvPr/>
          </p:nvPicPr>
          <p:blipFill>
            <a:blip r:embed="rId4" cstate="print"/>
            <a:stretch>
              <a:fillRect/>
            </a:stretch>
          </p:blipFill>
          <p:spPr>
            <a:xfrm>
              <a:off x="10209294" y="6873874"/>
              <a:ext cx="2468481" cy="1738313"/>
            </a:xfrm>
            <a:prstGeom prst="rect">
              <a:avLst/>
            </a:prstGeom>
          </p:spPr>
        </p:pic>
      </p:grpSp>
      <p:pic>
        <p:nvPicPr>
          <p:cNvPr id="8" name="Picture 7" descr="WindowWizard4.png"/>
          <p:cNvPicPr>
            <a:picLocks noChangeAspect="1"/>
          </p:cNvPicPr>
          <p:nvPr/>
        </p:nvPicPr>
        <p:blipFill>
          <a:blip r:embed="rId5" cstate="print"/>
          <a:stretch>
            <a:fillRect/>
          </a:stretch>
        </p:blipFill>
        <p:spPr>
          <a:xfrm>
            <a:off x="6962775" y="6554787"/>
            <a:ext cx="1219200" cy="2427888"/>
          </a:xfrm>
          <a:prstGeom prst="rect">
            <a:avLst/>
          </a:prstGeom>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SDK Samples (cont.)</a:t>
            </a:r>
            <a:br>
              <a:rPr lang="en-US" dirty="0" smtClean="0"/>
            </a:br>
            <a:r>
              <a:rPr lang="en-US" sz="2800" b="0" i="1" dirty="0" smtClean="0">
                <a:solidFill>
                  <a:schemeClr val="accent4"/>
                </a:solidFill>
              </a:rPr>
              <a:t>Learning resources</a:t>
            </a:r>
            <a:endParaRPr lang="en-US" sz="2800" dirty="0"/>
          </a:p>
        </p:txBody>
      </p:sp>
      <p:sp>
        <p:nvSpPr>
          <p:cNvPr id="3" name="Content Placeholder 2"/>
          <p:cNvSpPr>
            <a:spLocks noGrp="1"/>
          </p:cNvSpPr>
          <p:nvPr>
            <p:ph idx="1"/>
          </p:nvPr>
        </p:nvSpPr>
        <p:spPr/>
        <p:txBody>
          <a:bodyPr/>
          <a:lstStyle/>
          <a:p>
            <a:pPr marL="87646" indent="-325098"/>
            <a:r>
              <a:rPr lang="en-GB" sz="2800" dirty="0" err="1" smtClean="0"/>
              <a:t>CreateAirHandler</a:t>
            </a:r>
            <a:r>
              <a:rPr lang="en-GB" sz="2800" dirty="0" smtClean="0"/>
              <a:t> – RME</a:t>
            </a:r>
          </a:p>
          <a:p>
            <a:pPr marL="487647" lvl="1" indent="-325098"/>
            <a:r>
              <a:rPr lang="en-US" sz="1800" dirty="0" smtClean="0"/>
              <a:t>Create an air handler with pipe and duct connectors</a:t>
            </a:r>
          </a:p>
          <a:p>
            <a:pPr marL="487647" lvl="1" indent="-325098"/>
            <a:r>
              <a:rPr lang="en-US" sz="1800" dirty="0" smtClean="0"/>
              <a:t>Check the template family category to verify valid starting point</a:t>
            </a:r>
          </a:p>
          <a:p>
            <a:pPr marL="487647" lvl="1" indent="-325098"/>
            <a:r>
              <a:rPr lang="en-US" sz="1800" dirty="0" smtClean="0"/>
              <a:t>Use </a:t>
            </a:r>
            <a:r>
              <a:rPr lang="en-US" sz="1800" dirty="0" err="1" smtClean="0"/>
              <a:t>FamilyItemFactory</a:t>
            </a:r>
            <a:r>
              <a:rPr lang="en-US" sz="1800" dirty="0" smtClean="0"/>
              <a:t> class </a:t>
            </a:r>
            <a:r>
              <a:rPr lang="en-US" sz="1800" dirty="0" err="1" smtClean="0"/>
              <a:t>NewExtrusion</a:t>
            </a:r>
            <a:r>
              <a:rPr lang="en-US" sz="1800" dirty="0" smtClean="0"/>
              <a:t>, </a:t>
            </a:r>
            <a:r>
              <a:rPr lang="en-US" sz="1800" dirty="0" err="1" smtClean="0"/>
              <a:t>NewPipeConnector</a:t>
            </a:r>
            <a:r>
              <a:rPr lang="en-US" sz="1800" dirty="0" smtClean="0"/>
              <a:t>, </a:t>
            </a:r>
            <a:r>
              <a:rPr lang="en-US" sz="1800" dirty="0" err="1" smtClean="0"/>
              <a:t>NewDuctConnector</a:t>
            </a:r>
            <a:r>
              <a:rPr lang="en-US" sz="1800" dirty="0" smtClean="0"/>
              <a:t> methods</a:t>
            </a:r>
          </a:p>
          <a:p>
            <a:pPr marL="487647" lvl="1" indent="-325098"/>
            <a:r>
              <a:rPr lang="en-US" sz="1800" dirty="0" smtClean="0"/>
              <a:t>Set proper connector parameters and use Document::</a:t>
            </a:r>
            <a:r>
              <a:rPr lang="en-US" sz="1800" dirty="0" err="1" smtClean="0"/>
              <a:t>CombineElements</a:t>
            </a:r>
            <a:r>
              <a:rPr lang="en-US" sz="1800" dirty="0" smtClean="0"/>
              <a:t> to join the extrusions</a:t>
            </a:r>
            <a:endParaRPr lang="en-GB" sz="2400" dirty="0" smtClean="0"/>
          </a:p>
          <a:p>
            <a:pPr marL="87646" indent="-325098"/>
            <a:r>
              <a:rPr lang="en-GB" sz="2800" dirty="0" err="1" smtClean="0"/>
              <a:t>CreateTruss</a:t>
            </a:r>
            <a:r>
              <a:rPr lang="en-GB" sz="2800" dirty="0" smtClean="0"/>
              <a:t> – RST</a:t>
            </a:r>
          </a:p>
          <a:p>
            <a:pPr marL="487647" lvl="1" indent="-325098"/>
            <a:r>
              <a:rPr lang="en-US" sz="1800" dirty="0" smtClean="0"/>
              <a:t>Create a mono truss in a truss family document</a:t>
            </a:r>
          </a:p>
          <a:p>
            <a:pPr marL="487647" lvl="1" indent="-325098"/>
            <a:r>
              <a:rPr lang="en-US" sz="1800" dirty="0" smtClean="0"/>
              <a:t>Create truss curves using </a:t>
            </a:r>
            <a:r>
              <a:rPr lang="en-US" sz="1800" dirty="0" err="1" smtClean="0"/>
              <a:t>NewModelCurve</a:t>
            </a:r>
            <a:r>
              <a:rPr lang="en-US" sz="1800" dirty="0" smtClean="0"/>
              <a:t>, set truss type through </a:t>
            </a:r>
            <a:r>
              <a:rPr lang="en-US" sz="1800" dirty="0" err="1" smtClean="0"/>
              <a:t>ModelCurve</a:t>
            </a:r>
            <a:r>
              <a:rPr lang="en-US" sz="1800" dirty="0" smtClean="0"/>
              <a:t> </a:t>
            </a:r>
            <a:r>
              <a:rPr lang="en-US" sz="1800" dirty="0" err="1" smtClean="0"/>
              <a:t>TrussCurveType</a:t>
            </a:r>
            <a:r>
              <a:rPr lang="en-US" sz="1800" dirty="0" smtClean="0"/>
              <a:t> property</a:t>
            </a:r>
          </a:p>
          <a:p>
            <a:pPr marL="487647" lvl="1" indent="-325098"/>
            <a:r>
              <a:rPr lang="en-US" sz="1800" dirty="0" smtClean="0"/>
              <a:t>Add constraints to the truss curves with </a:t>
            </a:r>
            <a:r>
              <a:rPr lang="en-US" sz="1800" dirty="0" err="1" smtClean="0"/>
              <a:t>NewAlignment</a:t>
            </a:r>
            <a:endParaRPr lang="en-US" sz="1800" dirty="0" smtClean="0"/>
          </a:p>
          <a:p>
            <a:pPr marL="487647" lvl="1" indent="-325098">
              <a:buNone/>
            </a:pPr>
            <a:endParaRPr lang="en-GB" sz="2400" dirty="0" smtClean="0"/>
          </a:p>
        </p:txBody>
      </p:sp>
      <p:pic>
        <p:nvPicPr>
          <p:cNvPr id="4" name="Picture 3" descr="CreateAirHandler1.png"/>
          <p:cNvPicPr>
            <a:picLocks noChangeAspect="1"/>
          </p:cNvPicPr>
          <p:nvPr/>
        </p:nvPicPr>
        <p:blipFill>
          <a:blip r:embed="rId2" cstate="print"/>
          <a:stretch>
            <a:fillRect/>
          </a:stretch>
        </p:blipFill>
        <p:spPr>
          <a:xfrm>
            <a:off x="10010775" y="735066"/>
            <a:ext cx="2438400" cy="2543121"/>
          </a:xfrm>
          <a:prstGeom prst="rect">
            <a:avLst/>
          </a:prstGeom>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more … </a:t>
            </a:r>
            <a:br>
              <a:rPr lang="en-US" dirty="0" smtClean="0"/>
            </a:br>
            <a:r>
              <a:rPr lang="en-US" sz="2800" b="0" i="1" dirty="0" smtClean="0">
                <a:solidFill>
                  <a:schemeClr val="accent4"/>
                </a:solidFill>
              </a:rPr>
              <a:t>Learning resources</a:t>
            </a:r>
            <a:endParaRPr lang="en-US" sz="2800" dirty="0"/>
          </a:p>
        </p:txBody>
      </p:sp>
      <p:sp>
        <p:nvSpPr>
          <p:cNvPr id="3" name="Content Placeholder 2"/>
          <p:cNvSpPr>
            <a:spLocks noGrp="1"/>
          </p:cNvSpPr>
          <p:nvPr>
            <p:ph idx="1"/>
          </p:nvPr>
        </p:nvSpPr>
        <p:spPr>
          <a:xfrm>
            <a:off x="593725" y="1906587"/>
            <a:ext cx="11762080" cy="6699652"/>
          </a:xfrm>
        </p:spPr>
        <p:txBody>
          <a:bodyPr/>
          <a:lstStyle/>
          <a:p>
            <a:pPr marL="87646" indent="-325098"/>
            <a:r>
              <a:rPr lang="en-GB" sz="2800" dirty="0" smtClean="0">
                <a:hlinkClick r:id="rId2"/>
              </a:rPr>
              <a:t>Revit Developer Guide </a:t>
            </a:r>
            <a:endParaRPr lang="en-GB" sz="2800" dirty="0" smtClean="0"/>
          </a:p>
          <a:p>
            <a:pPr marL="710309" lvl="2" indent="-325098"/>
            <a:r>
              <a:rPr lang="en-GB" sz="2100" dirty="0" smtClean="0">
                <a:hlinkClick r:id="rId3"/>
              </a:rPr>
              <a:t>Family </a:t>
            </a:r>
            <a:r>
              <a:rPr lang="en-GB" sz="2100" dirty="0" smtClean="0">
                <a:hlinkClick r:id="rId3"/>
              </a:rPr>
              <a:t>Creation</a:t>
            </a:r>
            <a:endParaRPr lang="en-GB" sz="2100" dirty="0" smtClean="0"/>
          </a:p>
          <a:p>
            <a:pPr marL="87646" indent="-325098"/>
            <a:r>
              <a:rPr lang="en-GB" sz="2800" dirty="0" smtClean="0"/>
              <a:t>RevitAPI.chm </a:t>
            </a:r>
          </a:p>
          <a:p>
            <a:pPr marL="710309" lvl="2" indent="-325098"/>
            <a:r>
              <a:rPr lang="en-GB" sz="2100" dirty="0" smtClean="0"/>
              <a:t>Reference guide. Include code snippet </a:t>
            </a:r>
          </a:p>
          <a:p>
            <a:pPr marL="87646" indent="-325098"/>
            <a:r>
              <a:rPr lang="en-GB" sz="2800" dirty="0" smtClean="0"/>
              <a:t>Recordings</a:t>
            </a:r>
          </a:p>
          <a:p>
            <a:pPr marL="710309" lvl="2" indent="-325098"/>
            <a:r>
              <a:rPr lang="en-GB" sz="2100" dirty="0" err="1" smtClean="0">
                <a:hlinkClick r:id="rId4"/>
              </a:rPr>
              <a:t>Revit</a:t>
            </a:r>
            <a:r>
              <a:rPr lang="en-GB" sz="2100" dirty="0" smtClean="0">
                <a:hlinkClick r:id="rId4"/>
              </a:rPr>
              <a:t> Family API Webcast (July 2009) </a:t>
            </a:r>
            <a:endParaRPr lang="en-GB" sz="2100" dirty="0" smtClean="0"/>
          </a:p>
          <a:p>
            <a:pPr marL="710309" lvl="2" indent="-325098"/>
            <a:r>
              <a:rPr lang="en-GB" sz="2100" dirty="0" smtClean="0"/>
              <a:t>AU 2009 virtual class AU2009 CP9118-1 : </a:t>
            </a:r>
            <a:br>
              <a:rPr lang="en-GB" sz="2100" dirty="0" smtClean="0"/>
            </a:br>
            <a:r>
              <a:rPr lang="en-GB" sz="2100" dirty="0" smtClean="0"/>
              <a:t>“</a:t>
            </a:r>
            <a:r>
              <a:rPr lang="en-US" sz="2100" dirty="0" smtClean="0">
                <a:hlinkClick r:id="rId5"/>
              </a:rPr>
              <a:t>The New Autodesk® </a:t>
            </a:r>
            <a:r>
              <a:rPr lang="en-US" sz="2100" dirty="0" err="1" smtClean="0">
                <a:hlinkClick r:id="rId5"/>
              </a:rPr>
              <a:t>Revit</a:t>
            </a:r>
            <a:r>
              <a:rPr lang="en-US" sz="2100" dirty="0" smtClean="0">
                <a:hlinkClick r:id="rId5"/>
              </a:rPr>
              <a:t>® Family API: Everything is Relative</a:t>
            </a:r>
            <a:r>
              <a:rPr lang="en-GB" sz="2100" dirty="0" smtClean="0"/>
              <a:t>” by Jeremy Tammik </a:t>
            </a:r>
          </a:p>
          <a:p>
            <a:pPr marL="710309" lvl="2" indent="-325098"/>
            <a:r>
              <a:rPr lang="en-GB" sz="2100" dirty="0" smtClean="0"/>
              <a:t>In </a:t>
            </a:r>
            <a:r>
              <a:rPr lang="en-GB" sz="2100" dirty="0" err="1" smtClean="0"/>
              <a:t>Revit</a:t>
            </a:r>
            <a:r>
              <a:rPr lang="en-GB" sz="2100" dirty="0" smtClean="0"/>
              <a:t> 2010, but mostly still valid for Family API</a:t>
            </a:r>
          </a:p>
          <a:p>
            <a:pPr marL="710309" lvl="2" indent="-325098"/>
            <a:r>
              <a:rPr lang="en-GB" sz="2100" dirty="0" smtClean="0"/>
              <a:t>Based on the exercise labs </a:t>
            </a:r>
          </a:p>
          <a:p>
            <a:pPr marL="87646" indent="-325098"/>
            <a:r>
              <a:rPr lang="en-GB" sz="2800" dirty="0" smtClean="0">
                <a:hlinkClick r:id="rId6"/>
              </a:rPr>
              <a:t>Discussion Groups</a:t>
            </a:r>
            <a:r>
              <a:rPr lang="en-GB" sz="2800" dirty="0" smtClean="0"/>
              <a:t> &gt;&gt; </a:t>
            </a:r>
            <a:r>
              <a:rPr lang="en-GB" sz="2800" dirty="0" err="1" smtClean="0"/>
              <a:t>Revit</a:t>
            </a:r>
            <a:r>
              <a:rPr lang="en-GB" sz="2800" dirty="0" smtClean="0"/>
              <a:t> Architecture &gt;&gt; </a:t>
            </a:r>
            <a:r>
              <a:rPr lang="en-GB" sz="2800" dirty="0" err="1" smtClean="0"/>
              <a:t>Revit</a:t>
            </a:r>
            <a:r>
              <a:rPr lang="en-GB" sz="2800" dirty="0" smtClean="0"/>
              <a:t> API</a:t>
            </a:r>
          </a:p>
          <a:p>
            <a:pPr marL="87646" indent="-325098"/>
            <a:r>
              <a:rPr lang="en-GB" sz="2800" dirty="0" smtClean="0">
                <a:hlinkClick r:id="rId7"/>
              </a:rPr>
              <a:t>API Training Classes</a:t>
            </a:r>
            <a:endParaRPr lang="en-GB" sz="2800" dirty="0" smtClean="0"/>
          </a:p>
          <a:p>
            <a:pPr marL="87646" indent="-325098"/>
            <a:r>
              <a:rPr lang="en-GB" sz="2800" dirty="0" smtClean="0">
                <a:hlinkClick r:id="rId8"/>
              </a:rPr>
              <a:t>The Building Coder</a:t>
            </a:r>
            <a:r>
              <a:rPr lang="en-GB" sz="2800" dirty="0" smtClean="0"/>
              <a:t>, Jeremy </a:t>
            </a:r>
            <a:r>
              <a:rPr lang="en-GB" sz="2800" dirty="0" err="1" smtClean="0"/>
              <a:t>Tammik's</a:t>
            </a:r>
            <a:r>
              <a:rPr lang="en-GB" sz="2800" dirty="0" smtClean="0"/>
              <a:t> Revit API </a:t>
            </a:r>
            <a:r>
              <a:rPr lang="en-GB" sz="2800" dirty="0" smtClean="0"/>
              <a:t>Blog</a:t>
            </a:r>
          </a:p>
          <a:p>
            <a:pPr marL="87646" indent="-325098"/>
            <a:r>
              <a:rPr lang="en-GB" sz="2800" dirty="0" smtClean="0">
                <a:hlinkClick r:id="rId9"/>
              </a:rPr>
              <a:t>ADN AEC Developer Blog</a:t>
            </a:r>
            <a:endParaRPr lang="en-GB" sz="2800" dirty="0" smtClean="0"/>
          </a:p>
          <a:p>
            <a:pPr marL="87646" indent="-325098"/>
            <a:r>
              <a:rPr lang="en-GB" sz="2800" dirty="0" smtClean="0">
                <a:hlinkClick r:id="rId10"/>
              </a:rPr>
              <a:t>Autodesk Developer Network</a:t>
            </a:r>
            <a:endParaRPr lang="en-GB" sz="2800" dirty="0" smtClean="0"/>
          </a:p>
          <a:p>
            <a:pPr marL="87646" indent="-325098"/>
            <a:r>
              <a:rPr lang="en-GB" sz="2800" dirty="0" err="1" smtClean="0">
                <a:hlinkClick r:id="rId11"/>
              </a:rPr>
              <a:t>DevHelp</a:t>
            </a:r>
            <a:r>
              <a:rPr lang="en-GB" sz="2800" dirty="0" smtClean="0">
                <a:hlinkClick r:id="rId11"/>
              </a:rPr>
              <a:t> Online </a:t>
            </a:r>
            <a:r>
              <a:rPr lang="en-GB" sz="2800" dirty="0" smtClean="0"/>
              <a:t>for ADN members</a:t>
            </a:r>
          </a:p>
          <a:p>
            <a:pPr marL="487647" lvl="1" indent="-325098"/>
            <a:endParaRPr lang="en-US" sz="1800" dirty="0" smtClean="0"/>
          </a:p>
          <a:p>
            <a:pPr marL="487647" lvl="1" indent="-325098"/>
            <a:endParaRPr lang="en-US" sz="1800" dirty="0" smtClean="0"/>
          </a:p>
          <a:p>
            <a:pPr marL="487647" lvl="1" indent="-325098">
              <a:buNone/>
            </a:pPr>
            <a:endParaRPr lang="en-GB" sz="2400"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amtempl1.png"/>
          <p:cNvPicPr>
            <a:picLocks noChangeAspect="1"/>
          </p:cNvPicPr>
          <p:nvPr/>
        </p:nvPicPr>
        <p:blipFill>
          <a:blip r:embed="rId3" cstate="print"/>
          <a:srcRect/>
          <a:stretch>
            <a:fillRect/>
          </a:stretch>
        </p:blipFill>
        <p:spPr bwMode="auto">
          <a:xfrm>
            <a:off x="6385131" y="5564187"/>
            <a:ext cx="2330244" cy="31242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err="1" smtClean="0"/>
              <a:t>Revit</a:t>
            </a:r>
            <a:r>
              <a:rPr lang="en-US" dirty="0" smtClean="0"/>
              <a:t> Families – Where to begin </a:t>
            </a:r>
            <a:endParaRPr lang="en-US" dirty="0"/>
          </a:p>
        </p:txBody>
      </p:sp>
      <p:sp>
        <p:nvSpPr>
          <p:cNvPr id="3" name="Content Placeholder 2"/>
          <p:cNvSpPr>
            <a:spLocks noGrp="1"/>
          </p:cNvSpPr>
          <p:nvPr>
            <p:ph idx="1"/>
          </p:nvPr>
        </p:nvSpPr>
        <p:spPr>
          <a:xfrm>
            <a:off x="443640" y="1531179"/>
            <a:ext cx="7281135" cy="6319008"/>
          </a:xfrm>
        </p:spPr>
        <p:txBody>
          <a:bodyPr/>
          <a:lstStyle/>
          <a:p>
            <a:r>
              <a:rPr lang="en-GB" dirty="0" smtClean="0"/>
              <a:t>Which is better? </a:t>
            </a:r>
          </a:p>
          <a:p>
            <a:pPr marL="1179513" lvl="2" indent="-457200">
              <a:spcBef>
                <a:spcPts val="600"/>
              </a:spcBef>
            </a:pPr>
            <a:r>
              <a:rPr lang="en-US" sz="2800" dirty="0" smtClean="0"/>
              <a:t>Start from a family template</a:t>
            </a:r>
          </a:p>
          <a:p>
            <a:pPr marL="1179513" lvl="2" indent="-457200"/>
            <a:r>
              <a:rPr lang="en-US" sz="2800" dirty="0" smtClean="0"/>
              <a:t>Modify an existing family</a:t>
            </a:r>
          </a:p>
          <a:p>
            <a:r>
              <a:rPr lang="en-GB" dirty="0" smtClean="0"/>
              <a:t>Which Family template to start with?  </a:t>
            </a:r>
          </a:p>
          <a:p>
            <a:pPr marL="1179513" lvl="2" indent="-457200">
              <a:spcBef>
                <a:spcPts val="600"/>
              </a:spcBef>
            </a:pPr>
            <a:r>
              <a:rPr lang="en-US" sz="2800" dirty="0" smtClean="0"/>
              <a:t>2D or 3D, model or detail component</a:t>
            </a:r>
          </a:p>
          <a:p>
            <a:pPr marL="1179513" lvl="2" indent="-457200"/>
            <a:r>
              <a:rPr lang="en-US" sz="2800" dirty="0" smtClean="0"/>
              <a:t>Hosted or non hosted: Wall, Ceiling, Face based…</a:t>
            </a:r>
          </a:p>
          <a:p>
            <a:pPr marL="1179513" lvl="2" indent="-457200"/>
            <a:r>
              <a:rPr lang="en-US" sz="2800" dirty="0" smtClean="0"/>
              <a:t>Category</a:t>
            </a:r>
          </a:p>
          <a:p>
            <a:pPr marL="1179513" lvl="2" indent="-457200"/>
            <a:r>
              <a:rPr lang="en-US" sz="2800" dirty="0" smtClean="0"/>
              <a:t>Placement type: free or 2 point</a:t>
            </a:r>
          </a:p>
          <a:p>
            <a:pPr marL="1179513" lvl="2" indent="-457200"/>
            <a:r>
              <a:rPr lang="en-US" sz="2800" dirty="0" smtClean="0"/>
              <a:t>Specialty: Truss, Rebar…</a:t>
            </a:r>
          </a:p>
          <a:p>
            <a:pPr marL="1179513" lvl="2" indent="-457200">
              <a:spcBef>
                <a:spcPts val="600"/>
              </a:spcBef>
              <a:buNone/>
            </a:pPr>
            <a:endParaRPr lang="en-US" dirty="0" smtClean="0"/>
          </a:p>
        </p:txBody>
      </p:sp>
      <p:pic>
        <p:nvPicPr>
          <p:cNvPr id="5" name="Picture 4" descr="famtempl2.png"/>
          <p:cNvPicPr>
            <a:picLocks noChangeAspect="1"/>
          </p:cNvPicPr>
          <p:nvPr/>
        </p:nvPicPr>
        <p:blipFill>
          <a:blip r:embed="rId4" cstate="print"/>
          <a:srcRect/>
          <a:stretch>
            <a:fillRect/>
          </a:stretch>
        </p:blipFill>
        <p:spPr bwMode="auto">
          <a:xfrm>
            <a:off x="8867775" y="5354329"/>
            <a:ext cx="3962400" cy="3257858"/>
          </a:xfrm>
          <a:prstGeom prst="rect">
            <a:avLst/>
          </a:prstGeom>
          <a:noFill/>
          <a:ln w="9525">
            <a:noFill/>
            <a:miter lim="800000"/>
            <a:headEnd/>
            <a:tailEnd/>
          </a:ln>
        </p:spPr>
      </p:pic>
      <p:pic>
        <p:nvPicPr>
          <p:cNvPr id="7" name="Picture 6" descr="family template dialog.PNG"/>
          <p:cNvPicPr>
            <a:picLocks noChangeAspect="1"/>
          </p:cNvPicPr>
          <p:nvPr/>
        </p:nvPicPr>
        <p:blipFill>
          <a:blip r:embed="rId5" cstate="print"/>
          <a:stretch>
            <a:fillRect/>
          </a:stretch>
        </p:blipFill>
        <p:spPr>
          <a:xfrm>
            <a:off x="7877175" y="1710256"/>
            <a:ext cx="4895728" cy="3015731"/>
          </a:xfrm>
          <a:prstGeom prst="rect">
            <a:avLst/>
          </a:prstGeom>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err="1" smtClean="0"/>
              <a:t>Revit</a:t>
            </a:r>
            <a:r>
              <a:rPr lang="en-US" dirty="0" smtClean="0"/>
              <a:t> Family from UI </a:t>
            </a:r>
          </a:p>
          <a:p>
            <a:pPr lvl="1"/>
            <a:r>
              <a:rPr lang="en-US" dirty="0" smtClean="0"/>
              <a:t>What is it? </a:t>
            </a:r>
          </a:p>
          <a:p>
            <a:pPr lvl="1"/>
            <a:r>
              <a:rPr lang="en-US" dirty="0" smtClean="0"/>
              <a:t>Where to begin, flavors, editor, what is possible </a:t>
            </a:r>
          </a:p>
          <a:p>
            <a:pPr lvl="1"/>
            <a:r>
              <a:rPr lang="en-US" dirty="0" smtClean="0"/>
              <a:t>Best practice </a:t>
            </a:r>
          </a:p>
          <a:p>
            <a:r>
              <a:rPr lang="en-US" dirty="0" smtClean="0"/>
              <a:t>Family creation using API </a:t>
            </a:r>
          </a:p>
          <a:p>
            <a:pPr lvl="1"/>
            <a:r>
              <a:rPr lang="en-US" dirty="0" smtClean="0"/>
              <a:t>Learning along best practice </a:t>
            </a:r>
          </a:p>
          <a:p>
            <a:pPr lvl="1"/>
            <a:r>
              <a:rPr lang="en-US" dirty="0" smtClean="0"/>
              <a:t>Example: L-shape column</a:t>
            </a:r>
          </a:p>
          <a:p>
            <a:pPr lvl="1"/>
            <a:r>
              <a:rPr lang="en-US" dirty="0" smtClean="0"/>
              <a:t>Learning resources </a:t>
            </a:r>
            <a:endParaRPr lang="en-US"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r>
              <a:rPr lang="en-US" sz="4000" dirty="0" smtClean="0"/>
              <a:t>Thank you very much!</a:t>
            </a:r>
            <a:endParaRPr lang="en-US" sz="4000"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DSK_Last_slide.jpg"/>
          <p:cNvPicPr>
            <a:picLocks noChangeAspect="1"/>
          </p:cNvPicPr>
          <p:nvPr/>
        </p:nvPicPr>
        <p:blipFill>
          <a:blip r:embed="rId3" cstate="print"/>
          <a:stretch>
            <a:fillRect/>
          </a:stretch>
        </p:blipFill>
        <p:spPr>
          <a:xfrm>
            <a:off x="0" y="1587"/>
            <a:ext cx="13011149" cy="9753600"/>
          </a:xfrm>
          <a:prstGeom prst="rect">
            <a:avLst/>
          </a:prstGeom>
        </p:spPr>
      </p:pic>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Family Flavors</a:t>
            </a:r>
            <a:endParaRPr lang="en-US" dirty="0"/>
          </a:p>
        </p:txBody>
      </p:sp>
      <p:sp>
        <p:nvSpPr>
          <p:cNvPr id="3" name="Content Placeholder 2"/>
          <p:cNvSpPr>
            <a:spLocks noGrp="1"/>
          </p:cNvSpPr>
          <p:nvPr>
            <p:ph idx="1"/>
          </p:nvPr>
        </p:nvSpPr>
        <p:spPr/>
        <p:txBody>
          <a:bodyPr/>
          <a:lstStyle/>
          <a:p>
            <a:r>
              <a:rPr lang="en-GB" dirty="0" err="1" smtClean="0"/>
              <a:t>Revit</a:t>
            </a:r>
            <a:r>
              <a:rPr lang="en-GB" dirty="0" smtClean="0"/>
              <a:t> Architecture </a:t>
            </a:r>
          </a:p>
          <a:p>
            <a:pPr marL="1059793" lvl="2" indent="-392113">
              <a:spcBef>
                <a:spcPts val="600"/>
              </a:spcBef>
            </a:pPr>
            <a:r>
              <a:rPr lang="en-US" dirty="0" smtClean="0"/>
              <a:t>Basic building components with simplistic interactions in the model</a:t>
            </a:r>
          </a:p>
          <a:p>
            <a:pPr marL="1059793" lvl="2" indent="-392113">
              <a:spcBef>
                <a:spcPts val="300"/>
              </a:spcBef>
            </a:pPr>
            <a:r>
              <a:rPr lang="en-US" dirty="0" smtClean="0"/>
              <a:t>Free placement objects - casework, furniture, etc. </a:t>
            </a:r>
          </a:p>
          <a:p>
            <a:pPr marL="1059793" lvl="2" indent="-392113">
              <a:spcBef>
                <a:spcPts val="300"/>
              </a:spcBef>
            </a:pPr>
            <a:r>
              <a:rPr lang="en-US" dirty="0" smtClean="0"/>
              <a:t>“2 point” placement objects – beams, detail components, etc.</a:t>
            </a:r>
          </a:p>
          <a:p>
            <a:pPr marL="1059793" lvl="2" indent="-392113">
              <a:spcBef>
                <a:spcPts val="300"/>
              </a:spcBef>
            </a:pPr>
            <a:r>
              <a:rPr lang="en-US" dirty="0" smtClean="0"/>
              <a:t>Hosted objects: windows, doors, columns (“level to level”), ceiling or “wall based” lighting fixtures  </a:t>
            </a:r>
          </a:p>
          <a:p>
            <a:r>
              <a:rPr lang="en-GB" dirty="0" smtClean="0"/>
              <a:t>Revit Structure </a:t>
            </a:r>
          </a:p>
          <a:p>
            <a:pPr marL="1059793" lvl="2" indent="-457200">
              <a:spcBef>
                <a:spcPts val="600"/>
              </a:spcBef>
            </a:pPr>
            <a:r>
              <a:rPr lang="en-US" dirty="0" smtClean="0"/>
              <a:t>Additional components with complex interactions with other objects</a:t>
            </a:r>
          </a:p>
          <a:p>
            <a:pPr marL="1059793" lvl="2" indent="-457200">
              <a:spcBef>
                <a:spcPts val="300"/>
              </a:spcBef>
            </a:pPr>
            <a:r>
              <a:rPr lang="en-US" dirty="0" smtClean="0"/>
              <a:t>Framing - beams (“beams to beam”, “beam to column”), columns</a:t>
            </a:r>
          </a:p>
          <a:p>
            <a:pPr marL="1059793" lvl="2" indent="-457200">
              <a:spcBef>
                <a:spcPts val="300"/>
              </a:spcBef>
            </a:pPr>
            <a:r>
              <a:rPr lang="en-US" dirty="0" smtClean="0"/>
              <a:t>Trusses - layout for girder trusses; Boundary Conditions</a:t>
            </a:r>
          </a:p>
          <a:p>
            <a:pPr marL="1059793" lvl="2" indent="-457200">
              <a:spcBef>
                <a:spcPts val="300"/>
              </a:spcBef>
            </a:pPr>
            <a:r>
              <a:rPr lang="en-US" dirty="0" smtClean="0"/>
              <a:t>Span Direction Symbols; Reinforcement Symbols - area reinforcement expands to find edges, path reinforcement</a:t>
            </a:r>
          </a:p>
          <a:p>
            <a:r>
              <a:rPr lang="en-GB" dirty="0" smtClean="0"/>
              <a:t>Revit MEP </a:t>
            </a:r>
          </a:p>
          <a:p>
            <a:pPr marL="1059793" lvl="2" indent="-457200">
              <a:spcBef>
                <a:spcPts val="600"/>
              </a:spcBef>
            </a:pPr>
            <a:r>
              <a:rPr lang="en-US" dirty="0" smtClean="0"/>
              <a:t>Connectors allowing objects to resize based on what they are connected to</a:t>
            </a:r>
          </a:p>
          <a:p>
            <a:pPr marL="1179513" lvl="2" indent="-457200">
              <a:spcBef>
                <a:spcPts val="600"/>
              </a:spcBef>
              <a:buNone/>
            </a:pPr>
            <a:endParaRPr lang="en-US"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Revit Family Editor</a:t>
            </a:r>
            <a:endParaRPr lang="en-US" dirty="0"/>
          </a:p>
        </p:txBody>
      </p:sp>
      <p:sp>
        <p:nvSpPr>
          <p:cNvPr id="3" name="Content Placeholder 2"/>
          <p:cNvSpPr>
            <a:spLocks noGrp="1"/>
          </p:cNvSpPr>
          <p:nvPr>
            <p:ph idx="1"/>
          </p:nvPr>
        </p:nvSpPr>
        <p:spPr/>
        <p:txBody>
          <a:bodyPr/>
          <a:lstStyle/>
          <a:p>
            <a:r>
              <a:rPr lang="en-GB" dirty="0" smtClean="0"/>
              <a:t>Revit offers 6 basic family editors</a:t>
            </a:r>
          </a:p>
          <a:p>
            <a:pPr marL="714375" lvl="1" indent="-357188"/>
            <a:r>
              <a:rPr lang="en-GB" dirty="0" smtClean="0"/>
              <a:t>3D model, annotation, detail, rebar, truss and conceptual mass.</a:t>
            </a:r>
          </a:p>
          <a:p>
            <a:pPr marL="714375" lvl="1" indent="-357188">
              <a:buNone/>
            </a:pPr>
            <a:r>
              <a:rPr lang="en-GB" dirty="0" smtClean="0"/>
              <a:t> </a:t>
            </a:r>
          </a:p>
          <a:p>
            <a:r>
              <a:rPr lang="en-GB" dirty="0" smtClean="0"/>
              <a:t>Each family editor provides a specific set and is tied to the chosen family template</a:t>
            </a:r>
          </a:p>
          <a:p>
            <a:pPr marL="714375" lvl="1" indent="-354013">
              <a:spcBef>
                <a:spcPts val="600"/>
              </a:spcBef>
            </a:pPr>
            <a:r>
              <a:rPr lang="en-GB" dirty="0" smtClean="0"/>
              <a:t>Geometry – extrusions, blends, sweeps, revolves, swept blends</a:t>
            </a:r>
          </a:p>
          <a:p>
            <a:pPr marL="714375" lvl="1" indent="-354013">
              <a:spcBef>
                <a:spcPts val="600"/>
              </a:spcBef>
            </a:pPr>
            <a:r>
              <a:rPr lang="en-GB" dirty="0" smtClean="0"/>
              <a:t>Lines – model, symbolic, detail</a:t>
            </a:r>
          </a:p>
          <a:p>
            <a:pPr marL="714375" lvl="1" indent="-354013">
              <a:spcBef>
                <a:spcPts val="600"/>
              </a:spcBef>
            </a:pPr>
            <a:r>
              <a:rPr lang="en-GB" dirty="0" smtClean="0"/>
              <a:t>Basic tools – copy, mirror, paint, join/unjoin, cut geometry/don’t cut</a:t>
            </a:r>
          </a:p>
          <a:p>
            <a:pPr marL="714375" lvl="1" indent="-354013">
              <a:spcBef>
                <a:spcPts val="600"/>
              </a:spcBef>
            </a:pPr>
            <a:r>
              <a:rPr lang="en-GB" dirty="0" smtClean="0"/>
              <a:t>References – reference planes, reference lines</a:t>
            </a:r>
          </a:p>
          <a:p>
            <a:pPr marL="714375" lvl="1" indent="-354013">
              <a:spcBef>
                <a:spcPts val="600"/>
              </a:spcBef>
            </a:pPr>
            <a:r>
              <a:rPr lang="en-GB" dirty="0" smtClean="0"/>
              <a:t>Annotation tools – labels</a:t>
            </a:r>
          </a:p>
          <a:p>
            <a:pPr marL="714375" lvl="1" indent="-354013">
              <a:spcBef>
                <a:spcPts val="600"/>
              </a:spcBef>
            </a:pPr>
            <a:r>
              <a:rPr lang="en-GB" dirty="0" smtClean="0"/>
              <a:t>Advanced tools – formulas, nesting, arrays, type </a:t>
            </a:r>
            <a:r>
              <a:rPr lang="en-GB" dirty="0" err="1" smtClean="0"/>
              <a:t>catalogs</a:t>
            </a:r>
            <a:endParaRPr lang="en-GB" dirty="0" smtClean="0"/>
          </a:p>
          <a:p>
            <a:pPr marL="714375" lvl="1" indent="-354013">
              <a:spcBef>
                <a:spcPts val="600"/>
              </a:spcBef>
            </a:pPr>
            <a:r>
              <a:rPr lang="en-GB" dirty="0" smtClean="0"/>
              <a:t>MEP tools – add connectors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descr="Testing1.png"/>
          <p:cNvPicPr>
            <a:picLocks noChangeAspect="1"/>
          </p:cNvPicPr>
          <p:nvPr/>
        </p:nvPicPr>
        <p:blipFill>
          <a:blip r:embed="rId3" cstate="print"/>
          <a:srcRect/>
          <a:stretch>
            <a:fillRect/>
          </a:stretch>
        </p:blipFill>
        <p:spPr bwMode="auto">
          <a:xfrm>
            <a:off x="7442124" y="3278187"/>
            <a:ext cx="5540451" cy="4089456"/>
          </a:xfrm>
          <a:prstGeom prst="rect">
            <a:avLst/>
          </a:prstGeom>
          <a:noFill/>
          <a:ln w="9525">
            <a:noFill/>
            <a:miter lim="800000"/>
            <a:headEnd/>
            <a:tailEnd/>
          </a:ln>
        </p:spPr>
      </p:pic>
      <p:sp>
        <p:nvSpPr>
          <p:cNvPr id="12291" name="Rectangle 3"/>
          <p:cNvSpPr>
            <a:spLocks noGrp="1" noChangeArrowheads="1"/>
          </p:cNvSpPr>
          <p:nvPr>
            <p:ph idx="1"/>
          </p:nvPr>
        </p:nvSpPr>
        <p:spPr>
          <a:xfrm>
            <a:off x="454036" y="1754187"/>
            <a:ext cx="12096303" cy="7256750"/>
          </a:xfrm>
        </p:spPr>
        <p:txBody>
          <a:bodyPr/>
          <a:lstStyle/>
          <a:p>
            <a:pPr marL="342858" lvl="2" indent="-342858">
              <a:spcBef>
                <a:spcPts val="600"/>
              </a:spcBef>
              <a:buNone/>
            </a:pPr>
            <a:r>
              <a:rPr lang="en-US" altLang="ja-JP" sz="3200" dirty="0" smtClean="0">
                <a:ea typeface="ＭＳ Ｐゴシック" pitchFamily="34" charset="-128"/>
              </a:rPr>
              <a:t>The “process” for building families is the most important aspect of family creation that one needs to learn</a:t>
            </a:r>
            <a:r>
              <a:rPr lang="en-US" altLang="ja-JP" sz="3600" dirty="0" smtClean="0">
                <a:ea typeface="ＭＳ Ｐゴシック" pitchFamily="34" charset="-128"/>
              </a:rPr>
              <a:t/>
            </a:r>
            <a:br>
              <a:rPr lang="en-US" altLang="ja-JP" sz="3600" dirty="0" smtClean="0">
                <a:ea typeface="ＭＳ Ｐゴシック" pitchFamily="34" charset="-128"/>
              </a:rPr>
            </a:br>
            <a:endParaRPr lang="en-US" altLang="ja-JP" sz="3600" dirty="0" smtClean="0">
              <a:ea typeface="ＭＳ Ｐゴシック" pitchFamily="34" charset="-128"/>
            </a:endParaRPr>
          </a:p>
          <a:p>
            <a:pPr>
              <a:buNone/>
            </a:pPr>
            <a:r>
              <a:rPr lang="en-GB" sz="3200" dirty="0" smtClean="0"/>
              <a:t>Process order: </a:t>
            </a:r>
          </a:p>
          <a:p>
            <a:pPr marL="1179513" lvl="2" indent="-457200">
              <a:spcBef>
                <a:spcPts val="600"/>
              </a:spcBef>
              <a:buFont typeface="+mj-lt"/>
              <a:buAutoNum type="arabicPeriod"/>
            </a:pPr>
            <a:r>
              <a:rPr lang="en-US" altLang="ja-JP" sz="2800" dirty="0" smtClean="0">
                <a:ea typeface="ＭＳ Ｐゴシック" pitchFamily="34" charset="-128"/>
              </a:rPr>
              <a:t>Plan (Insertion Point, Parametric Origin)</a:t>
            </a:r>
          </a:p>
          <a:p>
            <a:pPr marL="1179513" lvl="2" indent="-457200">
              <a:spcBef>
                <a:spcPts val="600"/>
              </a:spcBef>
              <a:buFont typeface="+mj-lt"/>
              <a:buAutoNum type="arabicPeriod"/>
            </a:pPr>
            <a:r>
              <a:rPr lang="en-US" altLang="ja-JP" sz="2800" dirty="0" smtClean="0">
                <a:ea typeface="ＭＳ Ｐゴシック" pitchFamily="34" charset="-128"/>
              </a:rPr>
              <a:t>Layout Reference Planes (The Bones)</a:t>
            </a:r>
          </a:p>
          <a:p>
            <a:pPr marL="1179513" lvl="2" indent="-457200">
              <a:spcBef>
                <a:spcPts val="600"/>
              </a:spcBef>
              <a:buFont typeface="+mj-lt"/>
              <a:buAutoNum type="arabicPeriod"/>
            </a:pPr>
            <a:r>
              <a:rPr lang="en-US" altLang="ja-JP" sz="2800" dirty="0" smtClean="0">
                <a:ea typeface="ＭＳ Ｐゴシック" pitchFamily="34" charset="-128"/>
              </a:rPr>
              <a:t>Add Parameters</a:t>
            </a:r>
          </a:p>
          <a:p>
            <a:pPr marL="1179513" lvl="2" indent="-457200">
              <a:spcBef>
                <a:spcPts val="600"/>
              </a:spcBef>
              <a:buFont typeface="+mj-lt"/>
              <a:buAutoNum type="arabicPeriod"/>
            </a:pPr>
            <a:r>
              <a:rPr lang="en-US" altLang="ja-JP" sz="2800" dirty="0" smtClean="0">
                <a:ea typeface="ＭＳ Ｐゴシック" pitchFamily="34" charset="-128"/>
              </a:rPr>
              <a:t>Add multiple host thickness types (for testing hosted families)</a:t>
            </a:r>
          </a:p>
          <a:p>
            <a:pPr marL="1179513" lvl="2" indent="-457200">
              <a:spcBef>
                <a:spcPts val="600"/>
              </a:spcBef>
              <a:buFont typeface="+mj-lt"/>
              <a:buAutoNum type="arabicPeriod"/>
            </a:pPr>
            <a:r>
              <a:rPr lang="en-US" altLang="ja-JP" sz="2800" dirty="0" smtClean="0">
                <a:ea typeface="ＭＳ Ｐゴシック" pitchFamily="34" charset="-128"/>
              </a:rPr>
              <a:t>Add 2 or more types	</a:t>
            </a:r>
          </a:p>
          <a:p>
            <a:pPr marL="1179513" lvl="2" indent="-457200">
              <a:spcBef>
                <a:spcPts val="600"/>
              </a:spcBef>
              <a:buFont typeface="+mj-lt"/>
              <a:buAutoNum type="arabicPeriod"/>
            </a:pPr>
            <a:r>
              <a:rPr lang="en-US" altLang="ja-JP" sz="2800" dirty="0" smtClean="0">
                <a:ea typeface="ＭＳ Ｐゴシック" pitchFamily="34" charset="-128"/>
              </a:rPr>
              <a:t>Flex Types and Host (Testing Procedure)</a:t>
            </a:r>
          </a:p>
          <a:p>
            <a:pPr marL="1179513" lvl="2" indent="-457200">
              <a:spcBef>
                <a:spcPts val="600"/>
              </a:spcBef>
              <a:buFont typeface="+mj-lt"/>
              <a:buAutoNum type="arabicPeriod"/>
            </a:pPr>
            <a:r>
              <a:rPr lang="en-US" altLang="ja-JP" sz="2800" dirty="0" smtClean="0">
                <a:ea typeface="ＭＳ Ｐゴシック" pitchFamily="34" charset="-128"/>
              </a:rPr>
              <a:t>Add a Single Level of Geometry	</a:t>
            </a:r>
          </a:p>
          <a:p>
            <a:pPr marL="1179513" lvl="2" indent="-457200">
              <a:spcBef>
                <a:spcPts val="600"/>
              </a:spcBef>
              <a:buFont typeface="+mj-lt"/>
              <a:buAutoNum type="arabicPeriod"/>
            </a:pPr>
            <a:r>
              <a:rPr lang="en-US" altLang="ja-JP" sz="2800" dirty="0" smtClean="0">
                <a:ea typeface="ＭＳ Ｐゴシック" pitchFamily="34" charset="-128"/>
              </a:rPr>
              <a:t>Repeat Steps 6 and 7 until you are satisfied with the results</a:t>
            </a:r>
          </a:p>
          <a:p>
            <a:pPr marL="1179513" lvl="2" indent="-457200">
              <a:spcBef>
                <a:spcPts val="600"/>
              </a:spcBef>
              <a:buFont typeface="+mj-lt"/>
              <a:buAutoNum type="arabicPeriod"/>
            </a:pPr>
            <a:r>
              <a:rPr lang="en-US" altLang="ja-JP" sz="2800" dirty="0" smtClean="0">
                <a:ea typeface="ＭＳ Ｐゴシック" pitchFamily="34" charset="-128"/>
              </a:rPr>
              <a:t>Test in Project Environment (create testing project)</a:t>
            </a:r>
          </a:p>
          <a:p>
            <a:pPr marL="379512" indent="-457200" algn="r">
              <a:buNone/>
            </a:pPr>
            <a:r>
              <a:rPr lang="en-US" altLang="ja-JP" sz="2000" i="1" dirty="0" smtClean="0">
                <a:ea typeface="ＭＳ Ｐゴシック" pitchFamily="34" charset="-128"/>
              </a:rPr>
              <a:t>Steven Campbell, Revit </a:t>
            </a:r>
            <a:r>
              <a:rPr lang="en-US" altLang="ja-JP" sz="2000" i="1" dirty="0">
                <a:ea typeface="ＭＳ Ｐゴシック" pitchFamily="34" charset="-128"/>
              </a:rPr>
              <a:t>C</a:t>
            </a:r>
            <a:r>
              <a:rPr lang="en-US" altLang="ja-JP" sz="2000" i="1" dirty="0" smtClean="0">
                <a:ea typeface="ＭＳ Ｐゴシック" pitchFamily="34" charset="-128"/>
              </a:rPr>
              <a:t>ontent Project </a:t>
            </a:r>
            <a:r>
              <a:rPr lang="en-US" altLang="ja-JP" sz="2000" i="1" dirty="0">
                <a:ea typeface="ＭＳ Ｐゴシック" pitchFamily="34" charset="-128"/>
              </a:rPr>
              <a:t>M</a:t>
            </a:r>
            <a:r>
              <a:rPr lang="en-US" altLang="ja-JP" sz="2000" i="1" dirty="0" smtClean="0">
                <a:ea typeface="ＭＳ Ｐゴシック" pitchFamily="34" charset="-128"/>
              </a:rPr>
              <a:t>anager </a:t>
            </a:r>
          </a:p>
          <a:p>
            <a:pPr marL="722313" lvl="1" indent="-361950">
              <a:spcBef>
                <a:spcPts val="600"/>
              </a:spcBef>
              <a:buNone/>
            </a:pPr>
            <a:endParaRPr lang="en-GB" altLang="ja-JP" dirty="0" smtClean="0">
              <a:ea typeface="ＭＳ Ｐゴシック" pitchFamily="34" charset="-128"/>
            </a:endParaRPr>
          </a:p>
        </p:txBody>
      </p:sp>
      <p:sp>
        <p:nvSpPr>
          <p:cNvPr id="12290" name="Rectangle 2"/>
          <p:cNvSpPr>
            <a:spLocks noGrp="1" noChangeArrowheads="1"/>
          </p:cNvSpPr>
          <p:nvPr>
            <p:ph type="title"/>
          </p:nvPr>
        </p:nvSpPr>
        <p:spPr/>
        <p:txBody>
          <a:bodyPr/>
          <a:lstStyle/>
          <a:p>
            <a:pPr eaLnBrk="1" hangingPunct="1"/>
            <a:r>
              <a:rPr lang="en-GB" dirty="0" err="1" smtClean="0"/>
              <a:t>Revit</a:t>
            </a:r>
            <a:r>
              <a:rPr lang="en-GB" dirty="0" smtClean="0"/>
              <a:t> Families Best Practice </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My Documents\My Pictures\casement.jpg"/>
          <p:cNvPicPr>
            <a:picLocks noChangeAspect="1" noChangeArrowheads="1"/>
          </p:cNvPicPr>
          <p:nvPr/>
        </p:nvPicPr>
        <p:blipFill>
          <a:blip r:embed="rId4" cstate="print"/>
          <a:srcRect/>
          <a:stretch>
            <a:fillRect/>
          </a:stretch>
        </p:blipFill>
        <p:spPr bwMode="auto">
          <a:xfrm>
            <a:off x="7343775" y="2973387"/>
            <a:ext cx="4038600" cy="2481307"/>
          </a:xfrm>
          <a:prstGeom prst="rect">
            <a:avLst/>
          </a:prstGeom>
          <a:noFill/>
          <a:ln w="9525">
            <a:noFill/>
            <a:miter lim="800000"/>
            <a:headEnd/>
            <a:tailEnd/>
          </a:ln>
        </p:spPr>
      </p:pic>
      <p:pic>
        <p:nvPicPr>
          <p:cNvPr id="9" name="ref_lines.wmv">
            <a:hlinkClick r:id="" action="ppaction://media"/>
          </p:cNvPr>
          <p:cNvPicPr>
            <a:picLocks noRot="1" noChangeAspect="1"/>
          </p:cNvPicPr>
          <p:nvPr>
            <a:videoFile r:link="rId1"/>
          </p:nvPr>
        </p:nvPicPr>
        <p:blipFill>
          <a:blip r:embed="rId5" cstate="print"/>
          <a:srcRect/>
          <a:stretch>
            <a:fillRect/>
          </a:stretch>
        </p:blipFill>
        <p:spPr bwMode="auto">
          <a:xfrm>
            <a:off x="561975" y="5807675"/>
            <a:ext cx="4724400" cy="3185512"/>
          </a:xfrm>
          <a:prstGeom prst="rect">
            <a:avLst/>
          </a:prstGeom>
          <a:noFill/>
          <a:ln w="9525">
            <a:noFill/>
            <a:miter lim="800000"/>
            <a:headEnd/>
            <a:tailEnd/>
          </a:ln>
        </p:spPr>
      </p:pic>
      <p:pic>
        <p:nvPicPr>
          <p:cNvPr id="4" name="Picture 3" descr="plate.png"/>
          <p:cNvPicPr>
            <a:picLocks noChangeAspect="1"/>
          </p:cNvPicPr>
          <p:nvPr/>
        </p:nvPicPr>
        <p:blipFill>
          <a:blip r:embed="rId6" cstate="print"/>
          <a:srcRect/>
          <a:stretch>
            <a:fillRect/>
          </a:stretch>
        </p:blipFill>
        <p:spPr bwMode="auto">
          <a:xfrm>
            <a:off x="10962906" y="666750"/>
            <a:ext cx="1936344" cy="1925637"/>
          </a:xfrm>
          <a:prstGeom prst="rect">
            <a:avLst/>
          </a:prstGeom>
          <a:noFill/>
          <a:ln w="9525">
            <a:noFill/>
            <a:miter lim="800000"/>
            <a:headEnd/>
            <a:tailEnd/>
          </a:ln>
        </p:spPr>
      </p:pic>
      <p:sp>
        <p:nvSpPr>
          <p:cNvPr id="2" name="Title 1"/>
          <p:cNvSpPr>
            <a:spLocks noGrp="1"/>
          </p:cNvSpPr>
          <p:nvPr>
            <p:ph type="title"/>
          </p:nvPr>
        </p:nvSpPr>
        <p:spPr/>
        <p:txBody>
          <a:bodyPr/>
          <a:lstStyle/>
          <a:p>
            <a:r>
              <a:rPr lang="en-US" err="1" smtClean="0"/>
              <a:t>Revit</a:t>
            </a:r>
            <a:r>
              <a:rPr lang="en-US" smtClean="0"/>
              <a:t> Families </a:t>
            </a:r>
            <a:r>
              <a:rPr lang="en-US" dirty="0" smtClean="0"/>
              <a:t>– What is possible</a:t>
            </a:r>
            <a:endParaRPr lang="en-US" dirty="0"/>
          </a:p>
        </p:txBody>
      </p:sp>
      <p:sp>
        <p:nvSpPr>
          <p:cNvPr id="3" name="Content Placeholder 2"/>
          <p:cNvSpPr>
            <a:spLocks noGrp="1"/>
          </p:cNvSpPr>
          <p:nvPr>
            <p:ph idx="1"/>
          </p:nvPr>
        </p:nvSpPr>
        <p:spPr/>
        <p:txBody>
          <a:bodyPr/>
          <a:lstStyle/>
          <a:p>
            <a:pPr marL="722313" lvl="1" indent="-361950">
              <a:spcBef>
                <a:spcPts val="600"/>
              </a:spcBef>
            </a:pPr>
            <a:r>
              <a:rPr lang="en-GB" dirty="0" smtClean="0"/>
              <a:t>Formulas – can be used to control behaviour, visibility, arrays</a:t>
            </a:r>
          </a:p>
          <a:p>
            <a:pPr marL="722313" lvl="1" indent="-361950">
              <a:spcBef>
                <a:spcPts val="600"/>
              </a:spcBef>
            </a:pPr>
            <a:r>
              <a:rPr lang="en-GB" dirty="0" smtClean="0"/>
              <a:t>Arrays and nesting – repeatable, resizable elements across an array </a:t>
            </a:r>
          </a:p>
          <a:p>
            <a:pPr marL="722313" lvl="1" indent="-361950">
              <a:spcBef>
                <a:spcPts val="600"/>
              </a:spcBef>
            </a:pPr>
            <a:endParaRPr lang="en-GB" dirty="0" smtClean="0"/>
          </a:p>
          <a:p>
            <a:pPr marL="722313" lvl="1" indent="-361950">
              <a:spcBef>
                <a:spcPts val="600"/>
              </a:spcBef>
            </a:pPr>
            <a:endParaRPr lang="en-GB" dirty="0" smtClean="0"/>
          </a:p>
          <a:p>
            <a:pPr marL="722313" lvl="1" indent="-361950">
              <a:spcBef>
                <a:spcPts val="600"/>
              </a:spcBef>
            </a:pPr>
            <a:endParaRPr lang="en-GB" dirty="0" smtClean="0"/>
          </a:p>
          <a:p>
            <a:pPr marL="722313" lvl="1" indent="-361950">
              <a:spcBef>
                <a:spcPts val="600"/>
              </a:spcBef>
              <a:buNone/>
            </a:pPr>
            <a:endParaRPr lang="en-GB" dirty="0" smtClean="0"/>
          </a:p>
          <a:p>
            <a:pPr marL="722313" lvl="1" indent="-361950">
              <a:spcBef>
                <a:spcPts val="600"/>
              </a:spcBef>
            </a:pPr>
            <a:r>
              <a:rPr lang="en-GB" dirty="0" smtClean="0"/>
              <a:t>Advanced nesting – subcomponents can be swapped</a:t>
            </a:r>
          </a:p>
          <a:p>
            <a:pPr marL="722313" lvl="1" indent="-361950">
              <a:spcBef>
                <a:spcPts val="600"/>
              </a:spcBef>
            </a:pPr>
            <a:r>
              <a:rPr lang="en-GB" dirty="0" smtClean="0"/>
              <a:t>Reference lines – angular movement </a:t>
            </a:r>
          </a:p>
        </p:txBody>
      </p:sp>
      <p:pic>
        <p:nvPicPr>
          <p:cNvPr id="6" name="Picture 5" descr="nest-array.png"/>
          <p:cNvPicPr>
            <a:picLocks noChangeAspect="1"/>
          </p:cNvPicPr>
          <p:nvPr/>
        </p:nvPicPr>
        <p:blipFill>
          <a:blip r:embed="rId7" cstate="print"/>
          <a:srcRect/>
          <a:stretch>
            <a:fillRect/>
          </a:stretch>
        </p:blipFill>
        <p:spPr bwMode="auto">
          <a:xfrm>
            <a:off x="1933575" y="3276599"/>
            <a:ext cx="3964819" cy="1982788"/>
          </a:xfrm>
          <a:prstGeom prst="rect">
            <a:avLst/>
          </a:prstGeom>
          <a:noFill/>
          <a:ln w="9525">
            <a:noFill/>
            <a:miter lim="800000"/>
            <a:headEnd/>
            <a:tailEnd/>
          </a:ln>
        </p:spPr>
      </p:pic>
      <p:pic>
        <p:nvPicPr>
          <p:cNvPr id="7" name="Picture 4" descr="play.png"/>
          <p:cNvPicPr>
            <a:picLocks noChangeAspect="1"/>
          </p:cNvPicPr>
          <p:nvPr/>
        </p:nvPicPr>
        <p:blipFill>
          <a:blip r:embed="rId8" cstate="print"/>
          <a:srcRect/>
          <a:stretch>
            <a:fillRect/>
          </a:stretch>
        </p:blipFill>
        <p:spPr bwMode="auto">
          <a:xfrm>
            <a:off x="8078458" y="5792787"/>
            <a:ext cx="4932692" cy="3051175"/>
          </a:xfrm>
          <a:prstGeom prst="rect">
            <a:avLst/>
          </a:prstGeom>
          <a:noFill/>
          <a:ln w="9525">
            <a:noFill/>
            <a:miter lim="800000"/>
            <a:headEnd/>
            <a:tailEnd/>
          </a:ln>
        </p:spPr>
      </p:pic>
      <p:pic>
        <p:nvPicPr>
          <p:cNvPr id="8" name="Picture 5" descr="refline1.png"/>
          <p:cNvPicPr>
            <a:picLocks noChangeAspect="1"/>
          </p:cNvPicPr>
          <p:nvPr/>
        </p:nvPicPr>
        <p:blipFill>
          <a:blip r:embed="rId9" cstate="print"/>
          <a:srcRect/>
          <a:stretch>
            <a:fillRect/>
          </a:stretch>
        </p:blipFill>
        <p:spPr bwMode="auto">
          <a:xfrm>
            <a:off x="5482617" y="6097587"/>
            <a:ext cx="1632558" cy="2837499"/>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9"/>
                                        </p:tgtEl>
                                      </p:cBhvr>
                                    </p:cmd>
                                  </p:childTnLst>
                                </p:cTn>
                              </p:par>
                            </p:childTnLst>
                          </p:cTn>
                        </p:par>
                      </p:childTnLst>
                    </p:cTn>
                  </p:par>
                </p:childTnLst>
              </p:cTn>
              <p:nextCondLst>
                <p:cond evt="onClick" delay="0">
                  <p:tgtEl>
                    <p:spTgt spid="9"/>
                  </p:tgtEl>
                </p:cond>
              </p:nextCondLst>
            </p:seq>
            <p:video>
              <p:cMediaNode>
                <p:cTn id="7" fill="hold" display="0">
                  <p:stCondLst>
                    <p:cond delay="indefinite"/>
                  </p:stCondLst>
                  <p:endCondLst>
                    <p:cond evt="onNext" delay="0">
                      <p:tgtEl>
                        <p:sldTgt/>
                      </p:tgtEl>
                    </p:cond>
                    <p:cond evt="onPrev" delay="0">
                      <p:tgtEl>
                        <p:sldTgt/>
                      </p:tgtEl>
                    </p:cond>
                  </p:endCondLst>
                </p:cTn>
                <p:tgtEl>
                  <p:spTgt spid="9"/>
                </p:tgtEl>
              </p:cMediaNode>
            </p:video>
          </p:childTnLst>
        </p:cTn>
      </p:par>
    </p:tnLst>
  </p:timing>
</p:sld>
</file>

<file path=ppt/theme/theme1.xml><?xml version="1.0" encoding="utf-8"?>
<a:theme xmlns:a="http://schemas.openxmlformats.org/drawingml/2006/main" name="ADSK_Dark">
  <a:themeElements>
    <a:clrScheme name="ADSK_COLORS">
      <a:dk1>
        <a:srgbClr val="000000"/>
      </a:dk1>
      <a:lt1>
        <a:srgbClr val="FFFFFF"/>
      </a:lt1>
      <a:dk2>
        <a:srgbClr val="000000"/>
      </a:dk2>
      <a:lt2>
        <a:srgbClr val="FFFFFF"/>
      </a:lt2>
      <a:accent1>
        <a:srgbClr val="FFAA00"/>
      </a:accent1>
      <a:accent2>
        <a:srgbClr val="EE5500"/>
      </a:accent2>
      <a:accent3>
        <a:srgbClr val="DD00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Props1.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B23F64D-CA4A-4BF5-9636-FF31814D07BC}">
  <ds:schemaRefs>
    <ds:schemaRef ds:uri="http://schemas.microsoft.com/sharepoint/v3/contenttype/forms"/>
  </ds:schemaRefs>
</ds:datastoreItem>
</file>

<file path=customXml/itemProps3.xml><?xml version="1.0" encoding="utf-8"?>
<ds:datastoreItem xmlns:ds="http://schemas.openxmlformats.org/officeDocument/2006/customXml" ds:itemID="{6307AE55-A139-4AD7-ACEE-00E455099D23}">
  <ds:schemaRefs>
    <ds:schemaRef ds:uri="http://schemas.microsoft.com/office/2006/metadata/properties"/>
    <ds:schemaRef ds:uri="f53a3603-67ad-45e2-accf-d44f8756b321"/>
    <ds:schemaRef ds:uri="c8bab806-ca78-4cad-94f6-48e563f76e95"/>
  </ds:schemaRefs>
</ds:datastoreItem>
</file>

<file path=docProps/app.xml><?xml version="1.0" encoding="utf-8"?>
<Properties xmlns="http://schemas.openxmlformats.org/officeDocument/2006/extended-properties" xmlns:vt="http://schemas.openxmlformats.org/officeDocument/2006/docPropsVTypes">
  <Template/>
  <TotalTime>0</TotalTime>
  <Words>3351</Words>
  <Application>Microsoft Office PowerPoint</Application>
  <PresentationFormat>Custom</PresentationFormat>
  <Paragraphs>639</Paragraphs>
  <Slides>52</Slides>
  <Notes>27</Notes>
  <HiddenSlides>0</HiddenSlides>
  <MMClips>1</MMClips>
  <ScaleCrop>false</ScaleCrop>
  <HeadingPairs>
    <vt:vector size="4" baseType="variant">
      <vt:variant>
        <vt:lpstr>Theme</vt:lpstr>
      </vt:variant>
      <vt:variant>
        <vt:i4>2</vt:i4>
      </vt:variant>
      <vt:variant>
        <vt:lpstr>Slide Titles</vt:lpstr>
      </vt:variant>
      <vt:variant>
        <vt:i4>52</vt:i4>
      </vt:variant>
    </vt:vector>
  </HeadingPairs>
  <TitlesOfParts>
    <vt:vector size="54" baseType="lpstr">
      <vt:lpstr>ADSK_Dark</vt:lpstr>
      <vt:lpstr>ADSK_White</vt:lpstr>
      <vt:lpstr>Revit Family API</vt:lpstr>
      <vt:lpstr>Revit Family API</vt:lpstr>
      <vt:lpstr>Agenda </vt:lpstr>
      <vt:lpstr>Revit Families – What is it? </vt:lpstr>
      <vt:lpstr>Revit Families – Where to begin </vt:lpstr>
      <vt:lpstr>Revit Family Flavors</vt:lpstr>
      <vt:lpstr>Revit Family Editor</vt:lpstr>
      <vt:lpstr>Revit Families Best Practice </vt:lpstr>
      <vt:lpstr>Revit Families – What is possible</vt:lpstr>
      <vt:lpstr>Family Resources </vt:lpstr>
      <vt:lpstr>Family API</vt:lpstr>
      <vt:lpstr>Family API Overview What is it? </vt:lpstr>
      <vt:lpstr>Family API Overview Family specific classes and methods </vt:lpstr>
      <vt:lpstr>Labs Exercises </vt:lpstr>
      <vt:lpstr>Family API Labs Exercises  Hands-on</vt:lpstr>
      <vt:lpstr>Lab1 – Create a Rectangular Column </vt:lpstr>
      <vt:lpstr>Lab2 – Create a L-Shape Column </vt:lpstr>
      <vt:lpstr>Lab3 – Add Formulas and Materials </vt:lpstr>
      <vt:lpstr>Lab4 – Add Visibility Control </vt:lpstr>
      <vt:lpstr>Family API along Best Practice  Example: Simple L-shape column</vt:lpstr>
      <vt:lpstr>1. Plan</vt:lpstr>
      <vt:lpstr>1. Plan  Validate the document</vt:lpstr>
      <vt:lpstr>2. Layout Reference Planes  Add reference planes </vt:lpstr>
      <vt:lpstr>2. Layout Reference Planes  Example: Vertical offset </vt:lpstr>
      <vt:lpstr>2. Layout Reference Planes  Example: Vertical offset </vt:lpstr>
      <vt:lpstr>2. Layout Reference Planes  Example: NewReferencePlane2()  </vt:lpstr>
      <vt:lpstr>3. Add Parameters </vt:lpstr>
      <vt:lpstr>3a. Add Parameters  Example: Tw</vt:lpstr>
      <vt:lpstr>3a. Add Parameters  Example: Column Finish</vt:lpstr>
      <vt:lpstr>3b Add Dimensions  Example: Tw</vt:lpstr>
      <vt:lpstr>4. Add Multiple Host Thickness Types </vt:lpstr>
      <vt:lpstr>5. Add Two or More Types </vt:lpstr>
      <vt:lpstr>5. Add Two or More Types  Example: Width x Depth  </vt:lpstr>
      <vt:lpstr>6. Flex Types and Host (Testing Procedure) </vt:lpstr>
      <vt:lpstr>7. Add Single Level of Geometry</vt:lpstr>
      <vt:lpstr>7a. Add Single Level of Geometry  Example: Extrusion</vt:lpstr>
      <vt:lpstr>7a. Add Single Level of Geometry  Example: L-shape profile</vt:lpstr>
      <vt:lpstr>7b. Add Alignments  Example: lock a face on the ref plane “OffsetV” </vt:lpstr>
      <vt:lpstr>7b. Add Alignments  Example: Level alignment</vt:lpstr>
      <vt:lpstr>7b. Add Alignments  Example: L-shape solid alignments </vt:lpstr>
      <vt:lpstr>8. Repeat Steps 6 and 7 Till Satisfied</vt:lpstr>
      <vt:lpstr>9. Test in Project Environment</vt:lpstr>
      <vt:lpstr>Additional Classes and Methods Visibility </vt:lpstr>
      <vt:lpstr>Additional Classes and Methods Associate parameters </vt:lpstr>
      <vt:lpstr>Family API SDK Samples </vt:lpstr>
      <vt:lpstr>Family API SDK Samples  Learning resources</vt:lpstr>
      <vt:lpstr>Family API SDK Samples (cont.)  Learning resources</vt:lpstr>
      <vt:lpstr>Family API SDK Samples (cont.) Learning resources</vt:lpstr>
      <vt:lpstr>and more …  Learning resources</vt:lpstr>
      <vt:lpstr>Summary</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subject/>
  <dc:creator/>
  <cp:keywords/>
  <cp:lastModifiedBy/>
  <cp:revision>1</cp:revision>
  <dcterms:created xsi:type="dcterms:W3CDTF">2009-05-11T05:16:38Z</dcterms:created>
  <dcterms:modified xsi:type="dcterms:W3CDTF">2013-06-11T00:29:52Z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