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403"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91885" autoAdjust="0"/>
  </p:normalViewPr>
  <p:slideViewPr>
    <p:cSldViewPr>
      <p:cViewPr varScale="1">
        <p:scale>
          <a:sx n="59" d="100"/>
          <a:sy n="59" d="100"/>
        </p:scale>
        <p:origin x="-1140"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4/22/2014</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4/22/2014</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a:t>
            </a:r>
            <a:r>
              <a:rPr lang="en-US" smtClean="0"/>
              <a:t>model elemeent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RegenerationOption.Manual</a:t>
            </a:r>
            <a:r>
              <a:rPr lang="en-US" dirty="0" smtClean="0"/>
              <a:t> is the only  regeneration option</a:t>
            </a:r>
            <a:r>
              <a:rPr lang="en-US" baseline="0" dirty="0" smtClean="0"/>
              <a:t> on Revit 2015</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smtClean="0">
                <a:solidFill>
                  <a:schemeClr val="tx1"/>
                </a:solidFill>
                <a:latin typeface="+mn-lt"/>
                <a:ea typeface="+mn-ea"/>
                <a:cs typeface="+mn-cs"/>
              </a:rPr>
              <a:t> you extracted the installer</a:t>
            </a:r>
            <a:r>
              <a:rPr lang="en-GB" sz="1400" kern="1200" dirty="0" smtClean="0">
                <a:solidFill>
                  <a:schemeClr val="tx1"/>
                </a:solidFill>
                <a:latin typeface="+mn-lt"/>
                <a:ea typeface="+mn-ea"/>
                <a:cs typeface="+mn-cs"/>
              </a:rPr>
              <a:t>),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2014</a:t>
            </a:r>
            <a:r>
              <a:rPr lang="en-GB" sz="1400" i="1" u="sng" kern="1200" baseline="0" dirty="0" smtClean="0">
                <a:solidFill>
                  <a:schemeClr val="tx1"/>
                </a:solidFill>
                <a:latin typeface="+mn-lt"/>
                <a:ea typeface="+mn-ea"/>
                <a:cs typeface="+mn-cs"/>
              </a:rPr>
              <a:t> </a:t>
            </a:r>
            <a:r>
              <a:rPr lang="en-GB" sz="1400" i="1" u="sng" kern="1200" dirty="0" smtClean="0">
                <a:solidFill>
                  <a:schemeClr val="tx1"/>
                </a:solidFill>
                <a:latin typeface="+mn-lt"/>
                <a:ea typeface="+mn-ea"/>
                <a:cs typeface="+mn-cs"/>
              </a:rPr>
              <a:t>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folder&gt;\Utilities\SDK\RevitSDK.exe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XXX 2014\Utilities\SDK\RevitSDK.exe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smtClean="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08676107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ikihelp.autodesk.com/Revit/enu/2014/Help/3665-Developer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Revit Programming</a:t>
            </a:r>
            <a:br>
              <a:rPr lang="en-US" dirty="0" smtClean="0">
                <a:solidFill>
                  <a:schemeClr val="bg1"/>
                </a:solidFill>
              </a:rPr>
            </a:br>
            <a:r>
              <a:rPr lang="en-US" sz="3200" i="1" dirty="0" smtClean="0">
                <a:solidFill>
                  <a:schemeClr val="bg1"/>
                </a:solidFill>
              </a:rPr>
              <a:t>Database 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smtClean="0">
                <a:solidFill>
                  <a:schemeClr val="bg1"/>
                </a:solidFill>
              </a:rPr>
              <a:t> </a:t>
            </a: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smtClean="0"/>
              <a:t>.NET API</a:t>
            </a:r>
          </a:p>
          <a:p>
            <a:pPr lvl="1"/>
            <a:r>
              <a:rPr lang="en-GB" dirty="0" smtClean="0"/>
              <a:t>.NET Framework </a:t>
            </a:r>
            <a:r>
              <a:rPr lang="en-GB" dirty="0" smtClean="0"/>
              <a:t>4.5</a:t>
            </a:r>
            <a:endParaRPr lang="en-GB" dirty="0" smtClean="0"/>
          </a:p>
          <a:p>
            <a:pPr lvl="1"/>
            <a:r>
              <a:rPr lang="en-GB" dirty="0" smtClean="0"/>
              <a:t>Microsoft Visual Studio </a:t>
            </a:r>
            <a:r>
              <a:rPr lang="en-GB" dirty="0" smtClean="0"/>
              <a:t>2012</a:t>
            </a:r>
            <a:endParaRPr lang="en-GB" dirty="0" smtClean="0"/>
          </a:p>
          <a:p>
            <a:pPr lvl="1"/>
            <a:r>
              <a:rPr lang="en-GB" dirty="0" smtClean="0"/>
              <a:t>C# or VB.NET, managed C++, any .NET compliant language</a:t>
            </a:r>
          </a:p>
          <a:p>
            <a:pPr lvl="1"/>
            <a:r>
              <a:rPr lang="en-GB" dirty="0" smtClean="0"/>
              <a:t>Class library </a:t>
            </a:r>
          </a:p>
          <a:p>
            <a:pPr lvl="1"/>
            <a:r>
              <a:rPr lang="en-GB" dirty="0" smtClean="0"/>
              <a:t>References</a:t>
            </a:r>
          </a:p>
          <a:p>
            <a:pPr lvl="2"/>
            <a:r>
              <a:rPr lang="en-GB" dirty="0" smtClean="0"/>
              <a:t>&lt;</a:t>
            </a:r>
            <a:r>
              <a:rPr lang="en-GB" dirty="0" err="1" smtClean="0"/>
              <a:t>revit</a:t>
            </a:r>
            <a:r>
              <a:rPr lang="en-GB" dirty="0" smtClean="0"/>
              <a:t> install folder&gt;\Program\RevitAPI.dll</a:t>
            </a:r>
          </a:p>
          <a:p>
            <a:pPr lvl="2"/>
            <a:r>
              <a:rPr lang="en-GB" dirty="0" smtClean="0"/>
              <a:t>&lt;</a:t>
            </a:r>
            <a:r>
              <a:rPr lang="en-GB" dirty="0" err="1" smtClean="0"/>
              <a:t>revit</a:t>
            </a:r>
            <a:r>
              <a:rPr lang="en-GB" dirty="0" smtClean="0"/>
              <a:t> install folder&gt;\Program\RevitAPIUI.dll</a:t>
            </a:r>
          </a:p>
          <a:p>
            <a:pPr lvl="2"/>
            <a:r>
              <a:rPr lang="en-GB" dirty="0" smtClean="0"/>
              <a:t>Remember to set 'Copy Local' to False</a:t>
            </a:r>
            <a:br>
              <a:rPr lang="en-GB" dirty="0" smtClean="0"/>
            </a:br>
            <a:endParaRPr lang="en-GB"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Hello World #1 - A minimum </a:t>
            </a:r>
            <a:r>
              <a:rPr lang="en-US" sz="1800" dirty="0" err="1" smtClean="0">
                <a:solidFill>
                  <a:schemeClr val="accent4">
                    <a:lumMod val="60000"/>
                    <a:lumOff val="40000"/>
                  </a:schemeClr>
                </a:solidFill>
                <a:latin typeface="Courier New"/>
                <a:ea typeface="MS Mincho"/>
                <a:cs typeface="Times New Roman"/>
              </a:rPr>
              <a:t>Revit</a:t>
            </a:r>
            <a:r>
              <a:rPr lang="en-US" sz="1800" dirty="0" smtClean="0">
                <a:solidFill>
                  <a:schemeClr val="accent4">
                    <a:lumMod val="60000"/>
                    <a:lumOff val="40000"/>
                  </a:schemeClr>
                </a:solidFill>
                <a:latin typeface="Courier New"/>
                <a:ea typeface="MS Mincho"/>
                <a:cs typeface="Times New Roman"/>
              </a:rPr>
              <a:t> external command.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smtClean="0">
                <a:solidFill>
                  <a:schemeClr val="accent4">
                    <a:lumMod val="60000"/>
                    <a:lumOff val="40000"/>
                  </a:schemeClr>
                </a:solidFill>
                <a:latin typeface="Courier New"/>
                <a:ea typeface="MS Mincho"/>
                <a:cs typeface="Times New Roman"/>
              </a:rPr>
              <a:t>&lt;</a:t>
            </a:r>
            <a:r>
              <a:rPr lang="en-US" sz="1600" dirty="0" err="1" smtClean="0">
                <a:solidFill>
                  <a:schemeClr val="accent4">
                    <a:lumMod val="60000"/>
                    <a:lumOff val="40000"/>
                  </a:schemeClr>
                </a:solidFill>
                <a:latin typeface="Courier New"/>
                <a:ea typeface="MS Mincho"/>
                <a:cs typeface="Times New Roman"/>
              </a:rPr>
              <a:t>Autodesk.Revit.Attributes.Transaction</a:t>
            </a:r>
            <a:r>
              <a:rPr lang="en-US" sz="1600" dirty="0" smtClean="0">
                <a:solidFill>
                  <a:schemeClr val="accent4">
                    <a:lumMod val="60000"/>
                    <a:lumOff val="40000"/>
                  </a:schemeClr>
                </a:solidFill>
                <a:latin typeface="Courier New"/>
                <a:ea typeface="MS Mincho"/>
                <a:cs typeface="Times New Roman"/>
              </a:rPr>
              <a:t>(</a:t>
            </a:r>
            <a:r>
              <a:rPr lang="en-US" sz="1600" dirty="0" err="1" smtClean="0">
                <a:solidFill>
                  <a:schemeClr val="accent4">
                    <a:lumMod val="60000"/>
                    <a:lumOff val="40000"/>
                  </a:schemeClr>
                </a:solidFill>
                <a:latin typeface="Courier New"/>
                <a:ea typeface="MS Mincho"/>
                <a:cs typeface="Times New Roman"/>
              </a:rPr>
              <a:t>Autodesk.Revit.Attributes.TransactionMode.Automatic</a:t>
            </a:r>
            <a:r>
              <a:rPr lang="en-US" sz="1600" dirty="0" smtClean="0">
                <a:solidFill>
                  <a:schemeClr val="accent4">
                    <a:lumMod val="60000"/>
                    <a:lumOff val="40000"/>
                  </a:schemeClr>
                </a:solidFill>
                <a:latin typeface="Courier New"/>
                <a:ea typeface="MS Mincho"/>
                <a:cs typeface="Times New Roman"/>
              </a:rPr>
              <a:t>)&gt; _</a:t>
            </a:r>
            <a:endParaRPr lang="en-US" sz="16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Function Execute(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commandData</a:t>
            </a: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Autodesk.Revit.UI.ExternalCommandData</a:t>
            </a:r>
            <a:r>
              <a:rPr lang="en-US" sz="1800" dirty="0" smtClean="0">
                <a:solidFill>
                  <a:schemeClr val="accent4">
                    <a:lumMod val="60000"/>
                    <a:lumOff val="40000"/>
                  </a:schemeClr>
                </a:solidFill>
                <a:latin typeface="Courier New"/>
                <a:ea typeface="MS Mincho"/>
                <a:cs typeface="Times New Roman"/>
              </a:rPr>
              <a:t>,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ByRef</a:t>
            </a:r>
            <a:r>
              <a:rPr lang="en-US" sz="1800" dirty="0" smtClean="0">
                <a:solidFill>
                  <a:schemeClr val="accent4">
                    <a:lumMod val="60000"/>
                    <a:lumOff val="40000"/>
                  </a:schemeClr>
                </a:solidFill>
                <a:latin typeface="Courier New"/>
                <a:ea typeface="MS Mincho"/>
                <a:cs typeface="Times New Roman"/>
              </a:rPr>
              <a:t> message As String,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elements As </a:t>
            </a:r>
            <a:r>
              <a:rPr lang="en-US" sz="1800" dirty="0" err="1" smtClean="0">
                <a:solidFill>
                  <a:schemeClr val="accent4">
                    <a:lumMod val="60000"/>
                    <a:lumOff val="40000"/>
                  </a:schemeClr>
                </a:solidFill>
                <a:latin typeface="Courier New"/>
                <a:ea typeface="MS Mincho"/>
                <a:cs typeface="Times New Roman"/>
              </a:rPr>
              <a:t>Autodesk.Revit.DB.ElementSet</a:t>
            </a:r>
            <a:r>
              <a:rPr lang="en-US" sz="1800" dirty="0" smtClean="0">
                <a:solidFill>
                  <a:schemeClr val="accent4">
                    <a:lumMod val="60000"/>
                    <a:lumOff val="40000"/>
                  </a:schemeClr>
                </a:solidFill>
                <a:latin typeface="Courier New"/>
                <a:ea typeface="MS Mincho"/>
                <a:cs typeface="Times New Roman"/>
              </a:rPr>
              <a:t>) _</a:t>
            </a:r>
            <a:br>
              <a:rPr lang="en-US" sz="1800" dirty="0" smtClean="0">
                <a:solidFill>
                  <a:schemeClr val="accent4">
                    <a:lumMod val="60000"/>
                    <a:lumOff val="40000"/>
                  </a:schemeClr>
                </a:solidFill>
                <a:latin typeface="Courier New"/>
                <a:ea typeface="MS Mincho"/>
                <a:cs typeface="Times New Roman"/>
              </a:rPr>
            </a:b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Autodesk.Revit.UI.Result</a:t>
            </a:r>
            <a:r>
              <a:rPr lang="en-US" sz="1800" dirty="0" smtClean="0">
                <a:solidFill>
                  <a:schemeClr val="accent4">
                    <a:lumMod val="60000"/>
                    <a:lumOff val="40000"/>
                  </a:schemeClr>
                </a:solidFill>
                <a:latin typeface="Courier New"/>
                <a:ea typeface="MS Mincho"/>
                <a:cs typeface="Times New Roman"/>
              </a:rPr>
              <a:t>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Autodesk.Revit.UI.IExternalCommand.Execute</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Autodesk.Revit.UI.TaskDialog.Show</a:t>
            </a:r>
            <a:r>
              <a:rPr lang="en-US" sz="1800"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Return </a:t>
            </a:r>
            <a:r>
              <a:rPr lang="en-US" sz="1800" dirty="0" err="1" smtClean="0">
                <a:solidFill>
                  <a:schemeClr val="accent4">
                    <a:lumMod val="60000"/>
                    <a:lumOff val="40000"/>
                  </a:schemeClr>
                </a:solidFill>
                <a:latin typeface="Courier New"/>
                <a:ea typeface="MS Mincho"/>
                <a:cs typeface="Times New Roman"/>
              </a:rPr>
              <a:t>Result.Succeeded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End Function</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Hello World #1 - A minimum </a:t>
            </a:r>
            <a:r>
              <a:rPr lang="en-US" sz="1800" dirty="0" err="1" smtClean="0">
                <a:solidFill>
                  <a:schemeClr val="accent4">
                    <a:lumMod val="60000"/>
                    <a:lumOff val="40000"/>
                  </a:schemeClr>
                </a:solidFill>
                <a:latin typeface="Courier New"/>
                <a:ea typeface="MS Mincho"/>
                <a:cs typeface="Times New Roman"/>
              </a:rPr>
              <a:t>Revit</a:t>
            </a:r>
            <a:r>
              <a:rPr lang="en-US" sz="1800" dirty="0" smtClean="0">
                <a:solidFill>
                  <a:schemeClr val="accent4">
                    <a:lumMod val="60000"/>
                    <a:lumOff val="40000"/>
                  </a:schemeClr>
                </a:solidFill>
                <a:latin typeface="Courier New"/>
                <a:ea typeface="MS Mincho"/>
                <a:cs typeface="Times New Roman"/>
              </a:rPr>
              <a:t> external command.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smtClean="0">
                <a:solidFill>
                  <a:schemeClr val="accent4">
                    <a:lumMod val="60000"/>
                    <a:lumOff val="40000"/>
                  </a:schemeClr>
                </a:solidFill>
                <a:latin typeface="Courier New"/>
                <a:ea typeface="MS Mincho"/>
                <a:cs typeface="Times New Roman"/>
              </a:rPr>
              <a:t>&lt;</a:t>
            </a:r>
            <a:r>
              <a:rPr lang="en-US" sz="1600" dirty="0" err="1" smtClean="0">
                <a:solidFill>
                  <a:schemeClr val="accent4">
                    <a:lumMod val="60000"/>
                    <a:lumOff val="40000"/>
                  </a:schemeClr>
                </a:solidFill>
                <a:latin typeface="Courier New"/>
                <a:ea typeface="MS Mincho"/>
                <a:cs typeface="Times New Roman"/>
              </a:rPr>
              <a:t>Autodesk.Revit.Attributes.Transaction</a:t>
            </a:r>
            <a:r>
              <a:rPr lang="en-US" sz="1600" dirty="0" smtClean="0">
                <a:solidFill>
                  <a:schemeClr val="accent4">
                    <a:lumMod val="60000"/>
                    <a:lumOff val="40000"/>
                  </a:schemeClr>
                </a:solidFill>
                <a:latin typeface="Courier New"/>
                <a:ea typeface="MS Mincho"/>
                <a:cs typeface="Times New Roman"/>
              </a:rPr>
              <a:t>(</a:t>
            </a:r>
            <a:r>
              <a:rPr lang="en-US" sz="1600" dirty="0" err="1" smtClean="0">
                <a:solidFill>
                  <a:schemeClr val="accent4">
                    <a:lumMod val="60000"/>
                    <a:lumOff val="40000"/>
                  </a:schemeClr>
                </a:solidFill>
                <a:latin typeface="Courier New"/>
                <a:ea typeface="MS Mincho"/>
                <a:cs typeface="Times New Roman"/>
              </a:rPr>
              <a:t>Autodesk.Revit.Attributes.TransactionMode.Automatic</a:t>
            </a:r>
            <a:r>
              <a:rPr lang="en-US" sz="1600" dirty="0" smtClean="0">
                <a:solidFill>
                  <a:schemeClr val="accent4">
                    <a:lumMod val="60000"/>
                    <a:lumOff val="40000"/>
                  </a:schemeClr>
                </a:solidFill>
                <a:latin typeface="Courier New"/>
                <a:ea typeface="MS Mincho"/>
                <a:cs typeface="Times New Roman"/>
              </a:rPr>
              <a:t>)&gt; _</a:t>
            </a:r>
            <a:endParaRPr lang="en-US" sz="16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smtClean="0">
                <a:solidFill>
                  <a:schemeClr val="accent4">
                    <a:lumMod val="60000"/>
                    <a:lumOff val="40000"/>
                  </a:schemeClr>
                </a:solidFill>
                <a:latin typeface="Courier New"/>
                <a:ea typeface="MS Mincho"/>
                <a:cs typeface="Times New Roman"/>
              </a:rPr>
              <a:t>Public </a:t>
            </a:r>
            <a:r>
              <a:rPr lang="en-US" sz="1800" dirty="0" smtClean="0">
                <a:solidFill>
                  <a:schemeClr val="accent4">
                    <a:lumMod val="60000"/>
                    <a:lumOff val="40000"/>
                  </a:schemeClr>
                </a:solidFill>
                <a:latin typeface="Courier New"/>
                <a:ea typeface="MS Mincho"/>
                <a:cs typeface="Times New Roman"/>
              </a:rPr>
              <a:t>Class </a:t>
            </a:r>
            <a:r>
              <a:rPr lang="en-US" sz="1800" dirty="0" err="1" smtClean="0">
                <a:solidFill>
                  <a:schemeClr val="accent4">
                    <a:lumMod val="60000"/>
                    <a:lumOff val="40000"/>
                  </a:schemeClr>
                </a:solidFill>
                <a:latin typeface="Courier New"/>
                <a:ea typeface="MS Mincho"/>
                <a:cs typeface="Times New Roman"/>
              </a:rPr>
              <a:t>HelloWorld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IExternalCommand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smtClean="0">
                <a:solidFill>
                  <a:schemeClr val="accent4">
                    <a:lumMod val="60000"/>
                    <a:lumOff val="40000"/>
                  </a:schemeClr>
                </a:solidFill>
                <a:latin typeface="Courier New"/>
                <a:ea typeface="MS Mincho"/>
                <a:cs typeface="Times New Roman"/>
              </a:rPr>
              <a:t>End Class</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Hello World #1 - A minimum </a:t>
            </a:r>
            <a:r>
              <a:rPr lang="en-US" sz="1800" b="1" dirty="0" err="1" smtClean="0">
                <a:solidFill>
                  <a:schemeClr val="accent4">
                    <a:lumMod val="60000"/>
                    <a:lumOff val="40000"/>
                  </a:schemeClr>
                </a:solidFill>
                <a:latin typeface="Courier New"/>
                <a:ea typeface="MS Mincho"/>
                <a:cs typeface="Times New Roman"/>
              </a:rPr>
              <a:t>Revit</a:t>
            </a:r>
            <a:r>
              <a:rPr lang="en-US" sz="1800" b="1" dirty="0" smtClean="0">
                <a:solidFill>
                  <a:schemeClr val="accent4">
                    <a:lumMod val="60000"/>
                    <a:lumOff val="40000"/>
                  </a:schemeClr>
                </a:solidFill>
                <a:latin typeface="Courier New"/>
                <a:ea typeface="MS Mincho"/>
                <a:cs typeface="Times New Roman"/>
              </a:rPr>
              <a:t> external command.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smtClean="0">
                <a:solidFill>
                  <a:schemeClr val="accent4">
                    <a:lumMod val="60000"/>
                    <a:lumOff val="40000"/>
                  </a:schemeClr>
                </a:solidFill>
                <a:latin typeface="Courier New"/>
                <a:ea typeface="MS Mincho"/>
                <a:cs typeface="Times New Roman"/>
              </a:rPr>
              <a:t>&lt;</a:t>
            </a:r>
            <a:r>
              <a:rPr lang="en-US" sz="1600" b="1" dirty="0" err="1" smtClean="0">
                <a:solidFill>
                  <a:schemeClr val="accent4">
                    <a:lumMod val="60000"/>
                    <a:lumOff val="40000"/>
                  </a:schemeClr>
                </a:solidFill>
                <a:latin typeface="Courier New"/>
                <a:ea typeface="MS Mincho"/>
                <a:cs typeface="Times New Roman"/>
              </a:rPr>
              <a:t>Autodesk.Revit.Attributes.Transaction</a:t>
            </a:r>
            <a:r>
              <a:rPr lang="en-US" sz="1600" b="1" dirty="0" smtClean="0">
                <a:solidFill>
                  <a:schemeClr val="accent4">
                    <a:lumMod val="60000"/>
                    <a:lumOff val="40000"/>
                  </a:schemeClr>
                </a:solidFill>
                <a:latin typeface="Courier New"/>
                <a:ea typeface="MS Mincho"/>
                <a:cs typeface="Times New Roman"/>
              </a:rPr>
              <a:t>(</a:t>
            </a:r>
            <a:r>
              <a:rPr lang="en-US" sz="1600" b="1" dirty="0" err="1" smtClean="0">
                <a:solidFill>
                  <a:schemeClr val="accent4">
                    <a:lumMod val="60000"/>
                    <a:lumOff val="40000"/>
                  </a:schemeClr>
                </a:solidFill>
                <a:latin typeface="Courier New"/>
                <a:ea typeface="MS Mincho"/>
                <a:cs typeface="Times New Roman"/>
              </a:rPr>
              <a:t>Autodesk.Revit.Attributes.TransactionMode.Automatic</a:t>
            </a:r>
            <a:r>
              <a:rPr lang="en-US" sz="1600" b="1" dirty="0" smtClean="0">
                <a:solidFill>
                  <a:schemeClr val="accent4">
                    <a:lumMod val="60000"/>
                    <a:lumOff val="40000"/>
                  </a:schemeClr>
                </a:solidFill>
                <a:latin typeface="Courier New"/>
                <a:ea typeface="MS Mincho"/>
                <a:cs typeface="Times New Roman"/>
              </a:rPr>
              <a:t>)&gt; _</a:t>
            </a:r>
            <a:endParaRPr lang="en-US" sz="16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Hello World #1 - A minimum </a:t>
            </a:r>
            <a:r>
              <a:rPr lang="en-US" sz="1800" b="1" dirty="0" err="1" smtClean="0">
                <a:solidFill>
                  <a:schemeClr val="accent4">
                    <a:lumMod val="60000"/>
                    <a:lumOff val="40000"/>
                  </a:schemeClr>
                </a:solidFill>
                <a:latin typeface="Courier New"/>
                <a:ea typeface="MS Mincho"/>
                <a:cs typeface="Times New Roman"/>
              </a:rPr>
              <a:t>Revit</a:t>
            </a:r>
            <a:r>
              <a:rPr lang="en-US" sz="1800" b="1" dirty="0" smtClean="0">
                <a:solidFill>
                  <a:schemeClr val="accent4">
                    <a:lumMod val="60000"/>
                    <a:lumOff val="40000"/>
                  </a:schemeClr>
                </a:solidFill>
                <a:latin typeface="Courier New"/>
                <a:ea typeface="MS Mincho"/>
                <a:cs typeface="Times New Roman"/>
              </a:rPr>
              <a:t> external command.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smtClean="0">
                <a:solidFill>
                  <a:schemeClr val="accent4">
                    <a:lumMod val="60000"/>
                    <a:lumOff val="40000"/>
                  </a:schemeClr>
                </a:solidFill>
                <a:latin typeface="Courier New"/>
                <a:ea typeface="MS Mincho"/>
                <a:cs typeface="Times New Roman"/>
              </a:rPr>
              <a:t>&lt;</a:t>
            </a:r>
            <a:r>
              <a:rPr lang="en-US" sz="1600" b="1" dirty="0" err="1" smtClean="0">
                <a:solidFill>
                  <a:schemeClr val="accent4">
                    <a:lumMod val="60000"/>
                    <a:lumOff val="40000"/>
                  </a:schemeClr>
                </a:solidFill>
                <a:latin typeface="Courier New"/>
                <a:ea typeface="MS Mincho"/>
                <a:cs typeface="Times New Roman"/>
              </a:rPr>
              <a:t>Autodesk.Revit.Attributes.Transaction</a:t>
            </a:r>
            <a:r>
              <a:rPr lang="en-US" sz="1600" b="1" dirty="0" smtClean="0">
                <a:solidFill>
                  <a:schemeClr val="accent4">
                    <a:lumMod val="60000"/>
                    <a:lumOff val="40000"/>
                  </a:schemeClr>
                </a:solidFill>
                <a:latin typeface="Courier New"/>
                <a:ea typeface="MS Mincho"/>
                <a:cs typeface="Times New Roman"/>
              </a:rPr>
              <a:t>(</a:t>
            </a:r>
            <a:r>
              <a:rPr lang="en-US" sz="1600" b="1" dirty="0" err="1" smtClean="0">
                <a:solidFill>
                  <a:schemeClr val="accent4">
                    <a:lumMod val="60000"/>
                    <a:lumOff val="40000"/>
                  </a:schemeClr>
                </a:solidFill>
                <a:latin typeface="Courier New"/>
                <a:ea typeface="MS Mincho"/>
                <a:cs typeface="Times New Roman"/>
              </a:rPr>
              <a:t>Autodesk.Revit.Attributes.TransactionMode.Automatic</a:t>
            </a:r>
            <a:r>
              <a:rPr lang="en-US" sz="1600" b="1" dirty="0" smtClean="0">
                <a:solidFill>
                  <a:schemeClr val="accent4">
                    <a:lumMod val="60000"/>
                    <a:lumOff val="40000"/>
                  </a:schemeClr>
                </a:solidFill>
                <a:latin typeface="Courier New"/>
                <a:ea typeface="MS Mincho"/>
                <a:cs typeface="Times New Roman"/>
              </a:rPr>
              <a:t>)&gt; _</a:t>
            </a:r>
            <a:endParaRPr lang="en-US" sz="16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dirty="0" smtClean="0"/>
              <a:t>Automatically read by Revit at startup</a:t>
            </a:r>
          </a:p>
          <a:p>
            <a:pPr>
              <a:buNone/>
            </a:pPr>
            <a:endParaRPr lang="en-US" dirty="0" smtClean="0"/>
          </a:p>
          <a:p>
            <a:pPr>
              <a:buNone/>
            </a:pPr>
            <a:r>
              <a:rPr lang="en-US" dirty="0" smtClean="0"/>
              <a:t>Two locations: All Users, and &lt;user&gt; specific location </a:t>
            </a:r>
          </a:p>
          <a:p>
            <a:pPr>
              <a:buNone/>
            </a:pPr>
            <a:endParaRPr lang="en-US" sz="2800" u="sng" dirty="0" smtClean="0"/>
          </a:p>
          <a:p>
            <a:pPr>
              <a:buNone/>
            </a:pPr>
            <a:r>
              <a:rPr lang="en-US" sz="2800" u="sng" dirty="0" smtClean="0"/>
              <a:t>Windows XP </a:t>
            </a:r>
            <a:endParaRPr lang="en-US" sz="2800" u="sng" dirty="0" smtClean="0"/>
          </a:p>
          <a:p>
            <a:pPr>
              <a:buNone/>
            </a:pPr>
            <a:r>
              <a:rPr lang="pt-BR" sz="2800" b="1" dirty="0" smtClean="0">
                <a:solidFill>
                  <a:srgbClr val="FF0000"/>
                </a:solidFill>
              </a:rPr>
              <a:t>&lt;&lt; </a:t>
            </a:r>
            <a:r>
              <a:rPr lang="pt-BR" sz="2800" b="1" dirty="0" err="1" smtClean="0">
                <a:solidFill>
                  <a:srgbClr val="FF0000"/>
                </a:solidFill>
              </a:rPr>
              <a:t>Revit</a:t>
            </a:r>
            <a:r>
              <a:rPr lang="pt-BR" sz="2800" b="1" dirty="0" smtClean="0">
                <a:solidFill>
                  <a:srgbClr val="FF0000"/>
                </a:solidFill>
              </a:rPr>
              <a:t> 2015 </a:t>
            </a:r>
            <a:r>
              <a:rPr lang="pt-BR" sz="2800" b="1" dirty="0" err="1" smtClean="0">
                <a:solidFill>
                  <a:srgbClr val="FF0000"/>
                </a:solidFill>
              </a:rPr>
              <a:t>is</a:t>
            </a:r>
            <a:r>
              <a:rPr lang="pt-BR" sz="2800" b="1" dirty="0" smtClean="0">
                <a:solidFill>
                  <a:srgbClr val="FF0000"/>
                </a:solidFill>
              </a:rPr>
              <a:t> </a:t>
            </a:r>
            <a:r>
              <a:rPr lang="pt-BR" sz="2800" b="1" dirty="0" err="1" smtClean="0">
                <a:solidFill>
                  <a:srgbClr val="FF0000"/>
                </a:solidFill>
              </a:rPr>
              <a:t>not</a:t>
            </a:r>
            <a:r>
              <a:rPr lang="pt-BR" sz="2800" b="1" dirty="0" smtClean="0">
                <a:solidFill>
                  <a:srgbClr val="FF0000"/>
                </a:solidFill>
              </a:rPr>
              <a:t> </a:t>
            </a:r>
            <a:r>
              <a:rPr lang="pt-BR" sz="2800" b="1" dirty="0" err="1" smtClean="0">
                <a:solidFill>
                  <a:srgbClr val="FF0000"/>
                </a:solidFill>
              </a:rPr>
              <a:t>supported</a:t>
            </a:r>
            <a:r>
              <a:rPr lang="pt-BR" sz="2800" b="1" dirty="0" smtClean="0">
                <a:solidFill>
                  <a:srgbClr val="FF0000"/>
                </a:solidFill>
              </a:rPr>
              <a:t> </a:t>
            </a:r>
            <a:r>
              <a:rPr lang="pt-BR" sz="2800" b="1" dirty="0" err="1" smtClean="0">
                <a:solidFill>
                  <a:srgbClr val="FF0000"/>
                </a:solidFill>
              </a:rPr>
              <a:t>on</a:t>
            </a:r>
            <a:r>
              <a:rPr lang="pt-BR" sz="2800" b="1" dirty="0" smtClean="0">
                <a:solidFill>
                  <a:srgbClr val="FF0000"/>
                </a:solidFill>
              </a:rPr>
              <a:t> Windows XP &gt;&gt;</a:t>
            </a:r>
            <a:endParaRPr lang="en-US" sz="2800" b="1" dirty="0" smtClean="0">
              <a:solidFill>
                <a:srgbClr val="FF0000"/>
              </a:solidFill>
            </a:endParaRPr>
          </a:p>
          <a:p>
            <a:pPr>
              <a:buNone/>
            </a:pPr>
            <a:r>
              <a:rPr lang="en-US" sz="2400" dirty="0" smtClean="0"/>
              <a:t>C:\Documents and Settings\All Users\Application Data\Autodesk\Revit\</a:t>
            </a:r>
            <a:r>
              <a:rPr lang="en-US" sz="2400" dirty="0" err="1" smtClean="0"/>
              <a:t>Addins</a:t>
            </a:r>
            <a:r>
              <a:rPr lang="en-US" sz="2400" dirty="0" smtClean="0"/>
              <a:t>\2014</a:t>
            </a:r>
          </a:p>
          <a:p>
            <a:pPr>
              <a:buNone/>
            </a:pPr>
            <a:r>
              <a:rPr lang="en-US" sz="2400" dirty="0" smtClean="0"/>
              <a:t>C:\Documents and Settings\&lt;user&gt;\Application Data\Autodesk\Revit\</a:t>
            </a:r>
            <a:r>
              <a:rPr lang="en-US" sz="2400" dirty="0" err="1" smtClean="0"/>
              <a:t>Addins</a:t>
            </a:r>
            <a:r>
              <a:rPr lang="en-US" sz="2400" dirty="0" smtClean="0"/>
              <a:t>\2014</a:t>
            </a:r>
          </a:p>
          <a:p>
            <a:pPr>
              <a:buNone/>
            </a:pPr>
            <a:endParaRPr lang="en-US" dirty="0" smtClean="0"/>
          </a:p>
          <a:p>
            <a:pPr>
              <a:buNone/>
            </a:pPr>
            <a:r>
              <a:rPr lang="en-US" sz="2800" u="sng" dirty="0" smtClean="0"/>
              <a:t>Vista/Windows 7</a:t>
            </a:r>
          </a:p>
          <a:p>
            <a:pPr>
              <a:buNone/>
            </a:pPr>
            <a:r>
              <a:rPr lang="en-US" sz="2400" dirty="0" smtClean="0"/>
              <a:t>C:\</a:t>
            </a:r>
            <a:r>
              <a:rPr lang="en-US" sz="2400" dirty="0" smtClean="0"/>
              <a:t>ProgramData\Autodesk\Revit\Addins\2015</a:t>
            </a:r>
            <a:endParaRPr lang="en-US" sz="2400" dirty="0" smtClean="0"/>
          </a:p>
          <a:p>
            <a:pPr>
              <a:buNone/>
            </a:pPr>
            <a:r>
              <a:rPr lang="en-US" sz="2400" dirty="0" smtClean="0"/>
              <a:t>C:\Users\&lt;user&gt;\</a:t>
            </a:r>
            <a:r>
              <a:rPr lang="en-US" sz="2400" dirty="0" smtClean="0"/>
              <a:t>AppData\Roaming\Autodesk\Revit\Addins\2015</a:t>
            </a:r>
            <a:endParaRPr lang="en-US" sz="2400" dirty="0" smtClean="0"/>
          </a:p>
          <a:p>
            <a:pPr>
              <a:buNone/>
            </a:pPr>
            <a:endParaRPr lang="en-US"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Revit add-ins, external command and application, </a:t>
            </a:r>
          </a:p>
          <a:p>
            <a:pPr marL="282870" lvl="1" indent="0">
              <a:spcBef>
                <a:spcPct val="10000"/>
              </a:spcBef>
              <a:buNone/>
            </a:pPr>
            <a:r>
              <a:rPr lang="en-GB" sz="2400" dirty="0"/>
              <a:t> </a:t>
            </a:r>
            <a:r>
              <a:rPr lang="en-GB" sz="2400" dirty="0" smtClean="0"/>
              <a:t>   add-in manifest, </a:t>
            </a:r>
            <a:r>
              <a:rPr lang="en-GB" sz="2400" dirty="0" err="1" smtClean="0"/>
              <a:t>RvtSamples</a:t>
            </a:r>
            <a:r>
              <a:rPr lang="en-GB" sz="2400" dirty="0" smtClean="0"/>
              <a:t> and </a:t>
            </a:r>
            <a:r>
              <a:rPr lang="en-GB" sz="2400" dirty="0" err="1" smtClean="0"/>
              <a:t>RevitLookup</a:t>
            </a:r>
            <a:endParaRPr lang="en-GB" sz="2400" dirty="0" smtClean="0"/>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Revit elements</a:t>
            </a:r>
          </a:p>
          <a:p>
            <a:pPr lvl="1">
              <a:spcBef>
                <a:spcPct val="10000"/>
              </a:spcBef>
            </a:pPr>
            <a:r>
              <a:rPr lang="en-GB" sz="2400" dirty="0" smtClean="0"/>
              <a:t>Element iteration, filtering and queries</a:t>
            </a:r>
          </a:p>
          <a:p>
            <a:pPr lvl="1">
              <a:spcBef>
                <a:spcPct val="10000"/>
              </a:spcBef>
            </a:pPr>
            <a:r>
              <a:rPr lang="en-GB" sz="2400" dirty="0" smtClean="0"/>
              <a:t>Element modification</a:t>
            </a:r>
          </a:p>
          <a:p>
            <a:pPr lvl="1">
              <a:spcBef>
                <a:spcPct val="10000"/>
              </a:spcBef>
            </a:pPr>
            <a:r>
              <a:rPr lang="en-GB" sz="2400" dirty="0" smtClean="0"/>
              <a:t>Model creation</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51326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dirty="0" smtClean="0"/>
              <a:t>The Vendor Id should be unique</a:t>
            </a:r>
          </a:p>
          <a:p>
            <a:r>
              <a:rPr lang="en-US" dirty="0" smtClean="0"/>
              <a:t>A safe way to obtain a unique symbol:</a:t>
            </a:r>
          </a:p>
          <a:p>
            <a:pPr lvl="1"/>
            <a:r>
              <a:rPr lang="en-US" dirty="0" smtClean="0"/>
              <a:t>Use an Autodesk registered developer symbol (RDS)</a:t>
            </a:r>
          </a:p>
          <a:p>
            <a:pPr lvl="1"/>
            <a:r>
              <a:rPr lang="en-US" dirty="0" smtClean="0"/>
              <a:t>Google for "</a:t>
            </a:r>
            <a:r>
              <a:rPr lang="en-US" dirty="0" err="1" smtClean="0"/>
              <a:t>autodesk</a:t>
            </a:r>
            <a:r>
              <a:rPr lang="en-US" dirty="0" smtClean="0"/>
              <a:t> register developer symbol"</a:t>
            </a:r>
          </a:p>
          <a:p>
            <a:r>
              <a:rPr lang="en-US" dirty="0" smtClean="0"/>
              <a:t>Symbols Registration on the Autodesk Developer Center</a:t>
            </a:r>
          </a:p>
          <a:p>
            <a:pPr lvl="1"/>
            <a:r>
              <a:rPr lang="en-GB" dirty="0" smtClean="0"/>
              <a:t>Exactly four alphanumeric characters</a:t>
            </a:r>
          </a:p>
          <a:p>
            <a:pPr lvl="1"/>
            <a:r>
              <a:rPr lang="en-US" dirty="0" smtClean="0"/>
              <a:t>Cannot contain: %, ., @, *, [, ], {, }, ^, $, /, \ or other special characters such as umlaut and accent</a:t>
            </a:r>
          </a:p>
          <a:p>
            <a:r>
              <a:rPr lang="en-US" dirty="0" smtClean="0"/>
              <a:t>All ADN plug-ins use "ADNP" for "ADN Plugin"</a:t>
            </a:r>
          </a:p>
          <a:p>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Revit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Revit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&gt;C</a:t>
            </a:r>
            <a:r>
              <a:rPr lang="en-US" sz="1800" dirty="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www.autodesk.com&lt;/VendorDescription&gt;</a:t>
            </a:r>
          </a:p>
          <a:p>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a:t>
            </a:r>
            <a:r>
              <a:rPr lang="en-US" sz="2200" dirty="0" smtClean="0">
                <a:solidFill>
                  <a:srgbClr val="000000"/>
                </a:solidFill>
                <a:latin typeface="Gill Sans" charset="0"/>
                <a:ea typeface="ヒラギノ角ゴ Pro W3" charset="0"/>
                <a:cs typeface="ヒラギノ角ゴ Pro W3" charset="0"/>
                <a:sym typeface="Gill Sans" charset="0"/>
              </a:rPr>
              <a: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Revit model </a:t>
            </a:r>
            <a:endParaRPr lang="en-US" dirty="0"/>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collector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b="1" dirty="0" smtClean="0">
                <a:latin typeface="Courier New"/>
                <a:ea typeface="MS Mincho"/>
                <a:cs typeface="Times New Roman"/>
              </a:rPr>
              <a:t>(</a:t>
            </a:r>
            <a:r>
              <a:rPr lang="en-US" sz="1800" b="1" dirty="0" err="1" smtClean="0">
                <a:latin typeface="Courier New"/>
                <a:ea typeface="MS Mincho"/>
                <a:cs typeface="Times New Roman"/>
              </a:rPr>
              <a:t>rvtDoc</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b="1" dirty="0" err="1" smtClean="0">
                <a:latin typeface="Courier New"/>
                <a:ea typeface="MS Mincho"/>
                <a:cs typeface="Times New Roman"/>
              </a:rPr>
              <a:t>Collector.OfClass</a:t>
            </a:r>
            <a:r>
              <a:rPr lang="en-US" sz="1800" b="1" dirty="0" smtClean="0">
                <a:latin typeface="Courier New"/>
                <a:ea typeface="MS Mincho"/>
                <a:cs typeface="Times New Roman"/>
              </a:rPr>
              <a:t>(</a:t>
            </a:r>
            <a:r>
              <a:rPr lang="en-US" sz="1800" b="1" dirty="0" err="1" smtClean="0">
                <a:latin typeface="Courier New"/>
                <a:ea typeface="MS Mincho"/>
                <a:cs typeface="Times New Roman"/>
              </a:rPr>
              <a:t>GetType</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Class </a:t>
            </a:r>
            <a:r>
              <a:rPr lang="en-US" sz="1800" dirty="0" err="1" smtClean="0">
                <a:solidFill>
                  <a:schemeClr val="accent4">
                    <a:lumMod val="60000"/>
                    <a:lumOff val="40000"/>
                  </a:schemeClr>
                </a:solidFill>
                <a:latin typeface="Courier New"/>
                <a:ea typeface="MS Mincho"/>
                <a:cs typeface="Times New Roman"/>
              </a:rPr>
              <a:t>DBElement</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IExternalCommand</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smtClean="0">
                <a:solidFill>
                  <a:schemeClr val="accent4">
                    <a:lumMod val="60000"/>
                    <a:lumOff val="40000"/>
                  </a:schemeClr>
                </a:solidFill>
                <a:latin typeface="Courier New"/>
                <a:ea typeface="MS Mincho"/>
                <a:cs typeface="Times New Roman"/>
              </a:rPr>
              <a:t>Public Function Execute(</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commandData</a:t>
            </a: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ExternalCommandData</a:t>
            </a:r>
            <a:r>
              <a:rPr lang="en-US" sz="1800" dirty="0" smtClean="0">
                <a:solidFill>
                  <a:schemeClr val="accent4">
                    <a:lumMod val="60000"/>
                    <a:lumOff val="40000"/>
                  </a:schemeClr>
                </a:solidFill>
                <a:latin typeface="Courier New"/>
                <a:ea typeface="MS Mincho"/>
                <a:cs typeface="Times New Roman"/>
              </a:rPr>
              <a:t>, _</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SDKSamples2014.sln,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Revit API programmers. </a:t>
            </a:r>
            <a:r>
              <a:rPr lang="en-US" dirty="0" smtClean="0"/>
              <a:t>Available on ADN </a:t>
            </a:r>
            <a:r>
              <a:rPr lang="en-US" dirty="0" err="1" smtClean="0"/>
              <a:t>DevTech</a:t>
            </a:r>
            <a:r>
              <a:rPr lang="en-US" dirty="0" smtClean="0"/>
              <a:t> on </a:t>
            </a:r>
            <a:r>
              <a:rPr lang="en-US" dirty="0" err="1" smtClean="0"/>
              <a:t>Github</a:t>
            </a:r>
            <a:endParaRPr lang="en-US" dirty="0" smtClean="0"/>
          </a:p>
          <a:p>
            <a:pPr lvl="0"/>
            <a:endParaRPr lang="en-US" sz="2000" b="1" dirty="0" smtClean="0"/>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endParaRPr lang="en-US" sz="2000" b="1" dirty="0" smtClean="0"/>
          </a:p>
          <a:p>
            <a:pPr lvl="0"/>
            <a:r>
              <a:rPr lang="en-US" b="1" dirty="0" smtClean="0"/>
              <a:t>SDKSamples2015.sln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endParaRPr lang="en-US" sz="2000" b="1" dirty="0" smtClean="0"/>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Revit product and API plus </a:t>
            </a:r>
            <a:r>
              <a:rPr lang="en-GB" dirty="0" err="1" smtClean="0"/>
              <a:t>Onebox</a:t>
            </a:r>
            <a:endParaRPr lang="en-GB" dirty="0" smtClean="0"/>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aka. HVAC) </a:t>
            </a:r>
          </a:p>
          <a:p>
            <a:pPr marL="722313" lvl="1" indent="-361950">
              <a:spcBef>
                <a:spcPts val="600"/>
              </a:spcBef>
            </a:pPr>
            <a:r>
              <a:rPr lang="en-GB" dirty="0" smtClean="0"/>
              <a:t>Revit Structure</a:t>
            </a:r>
          </a:p>
          <a:p>
            <a:pPr marL="722313" lvl="1" indent="-361950">
              <a:spcBef>
                <a:spcPts val="600"/>
              </a:spcBef>
            </a:pPr>
            <a:r>
              <a:rPr lang="en-GB" dirty="0" smtClean="0"/>
              <a:t>Revit</a:t>
            </a: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 (members only) </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a:t>
            </a:r>
          </a:p>
          <a:p>
            <a:pPr marL="722313" lvl="1" indent="-361950">
              <a:spcBef>
                <a:spcPts val="600"/>
              </a:spcBef>
            </a:pPr>
            <a:r>
              <a:rPr lang="en-GB" dirty="0" smtClean="0"/>
              <a:t>Web version and Web Update version on Autodesk home page (public) </a:t>
            </a:r>
          </a:p>
          <a:p>
            <a:pPr marL="1071563" lvl="2" indent="-349250">
              <a:spcBef>
                <a:spcPts val="600"/>
              </a:spcBef>
            </a:pPr>
            <a:r>
              <a:rPr lang="en-US" i="1" dirty="0" smtClean="0"/>
              <a:t>Products </a:t>
            </a:r>
            <a:r>
              <a:rPr lang="en-GB" altLang="ja-JP" i="1" dirty="0" smtClean="0">
                <a:ea typeface="ＭＳ Ｐゴシック" pitchFamily="34" charset="-128"/>
              </a:rPr>
              <a:t>&gt;</a:t>
            </a:r>
            <a:r>
              <a:rPr lang="en-US" i="1" dirty="0" smtClean="0"/>
              <a:t> Revit </a:t>
            </a:r>
            <a:r>
              <a:rPr lang="en-GB" altLang="ja-JP" i="1" dirty="0" smtClean="0">
                <a:ea typeface="ＭＳ Ｐゴシック" pitchFamily="34" charset="-128"/>
              </a:rPr>
              <a:t>&gt;</a:t>
            </a:r>
            <a:r>
              <a:rPr lang="en-US" i="1" dirty="0" smtClean="0"/>
              <a:t> Buy </a:t>
            </a:r>
            <a:r>
              <a:rPr lang="en-US" i="1" dirty="0" smtClean="0">
                <a:solidFill>
                  <a:srgbClr val="FF0000"/>
                </a:solidFill>
              </a:rPr>
              <a:t>or</a:t>
            </a:r>
            <a:r>
              <a:rPr lang="en-US" i="1" dirty="0" smtClean="0"/>
              <a:t> Store &gt; USA &amp; Canada ($ USD)&gt; All Products &gt; Revit Architecture/Structure/MEP</a:t>
            </a:r>
          </a:p>
          <a:p>
            <a:pPr marL="1071563" lvl="2" indent="-349250">
              <a:spcBef>
                <a:spcPts val="600"/>
              </a:spcBef>
            </a:pPr>
            <a:r>
              <a:rPr lang="en-GB" dirty="0" smtClean="0"/>
              <a:t>Latest download version from the public product site</a:t>
            </a:r>
          </a:p>
          <a:p>
            <a:pPr marL="1071563" lvl="2" indent="-349250">
              <a:spcBef>
                <a:spcPts val="600"/>
              </a:spcBef>
            </a:pPr>
            <a:r>
              <a:rPr lang="en-GB" dirty="0" err="1" smtClean="0"/>
              <a:t>Revit</a:t>
            </a:r>
            <a:r>
              <a:rPr lang="en-GB" dirty="0" smtClean="0"/>
              <a:t> uses service pack technology, so no need for full installation on update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detail level</a:t>
            </a:r>
          </a:p>
          <a:p>
            <a:pPr lvl="0"/>
            <a:r>
              <a:rPr lang="en-US" dirty="0" smtClean="0"/>
              <a:t>Kinds of geometry objects</a:t>
            </a:r>
          </a:p>
          <a:p>
            <a:pPr lvl="2"/>
            <a:r>
              <a:rPr lang="en-US" dirty="0" smtClean="0"/>
              <a:t>Solid</a:t>
            </a:r>
          </a:p>
          <a:p>
            <a:pPr lvl="2"/>
            <a:r>
              <a:rPr lang="en-US" dirty="0" smtClean="0"/>
              <a:t>Geometry Instance (a instance of a symbol element, e.g. door or window)</a:t>
            </a:r>
          </a:p>
          <a:p>
            <a:pPr lvl="2"/>
            <a:r>
              <a:rPr lang="en-US" dirty="0" smtClean="0"/>
              <a:t>Curve</a:t>
            </a:r>
          </a:p>
          <a:p>
            <a:pPr lvl="2"/>
            <a:r>
              <a:rPr lang="en-US" dirty="0" smtClean="0"/>
              <a:t>Mesh</a:t>
            </a:r>
          </a:p>
          <a:p>
            <a:r>
              <a:rPr lang="en-US" dirty="0" smtClean="0"/>
              <a:t>Further drill down into Solids/Faces/Edges - use </a:t>
            </a:r>
            <a:r>
              <a:rPr lang="en-US" dirty="0" err="1" smtClean="0"/>
              <a:t>RevitLookup</a:t>
            </a:r>
            <a:endParaRPr lang="en-US" dirty="0" smtClean="0"/>
          </a:p>
          <a:p>
            <a:r>
              <a:rPr lang="en-US" dirty="0" err="1" smtClean="0"/>
              <a:t>RevitCommands</a:t>
            </a:r>
            <a:r>
              <a:rPr lang="en-US" dirty="0" smtClean="0"/>
              <a:t> SDK sample has a simple example</a:t>
            </a:r>
          </a:p>
          <a:p>
            <a:r>
              <a:rPr lang="en-US" dirty="0" smtClean="0"/>
              <a:t>SDK samples show geometry access with a viewer</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endParaRPr lang="en-US" dirty="0" smtClean="0"/>
          </a:p>
          <a:p>
            <a:r>
              <a:rPr lang="en-US" dirty="0" smtClean="0"/>
              <a:t>Further viewing options</a:t>
            </a:r>
          </a:p>
          <a:p>
            <a:pPr lvl="2"/>
            <a:r>
              <a:rPr lang="en-US" dirty="0" smtClean="0"/>
              <a:t>SVG Simple Vector Graphics, VRML Virtual Reality Markup Language, OpenGL, DirectX, many public domain viewers</a:t>
            </a:r>
          </a:p>
          <a:p>
            <a:pPr lvl="2"/>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err="1" smtClean="0"/>
              <a:t>Revit</a:t>
            </a:r>
            <a:r>
              <a:rPr lang="en-US" smtClean="0"/>
              <a:t> are </a:t>
            </a:r>
            <a:r>
              <a:rPr lang="en-US" dirty="0" smtClean="0"/>
              <a:t>bundled in </a:t>
            </a:r>
            <a:r>
              <a:rPr lang="en-US" smtClean="0"/>
              <a:t>one single sack  </a:t>
            </a:r>
            <a:endParaRPr lang="en-US" dirty="0" smtClean="0"/>
          </a:p>
          <a:p>
            <a:pPr lvl="0"/>
            <a:r>
              <a:rPr lang="en-US" dirty="0" smtClean="0"/>
              <a:t>To retrieve an element of interest, </a:t>
            </a:r>
            <a:r>
              <a:rPr lang="en-US" smtClean="0"/>
              <a:t>you filter for it</a:t>
            </a:r>
            <a:endParaRPr lang="en-US" dirty="0" smtClean="0"/>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smtClean="0"/>
              <a:t>Revit API assembly DLLs are present in every Revit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dirty="0" smtClean="0"/>
              <a:t>Separate DB and UI modules for database and user interface</a:t>
            </a:r>
          </a:p>
          <a:p>
            <a:pPr>
              <a:spcBef>
                <a:spcPts val="1800"/>
              </a:spcBef>
              <a:defRPr/>
            </a:pPr>
            <a:r>
              <a:rPr lang="en-GB" dirty="0" err="1" smtClean="0"/>
              <a:t>Revit</a:t>
            </a:r>
            <a:r>
              <a:rPr lang="en-GB" dirty="0" smtClean="0"/>
              <a:t> Architecture, Structure and MEP flavours</a:t>
            </a:r>
          </a:p>
          <a:p>
            <a:pPr marL="975292" lvl="2" indent="-325098"/>
            <a:r>
              <a:rPr lang="en-GB" sz="3100" dirty="0" smtClean="0"/>
              <a:t>Same API DLLs</a:t>
            </a:r>
          </a:p>
          <a:p>
            <a:pPr marL="975292" lvl="2" indent="-325098"/>
            <a:r>
              <a:rPr lang="en-US" sz="3100" dirty="0" smtClean="0"/>
              <a:t>Almost all functionality is identical</a:t>
            </a:r>
            <a:endParaRPr lang="en-GB" sz="3100" dirty="0" smtClean="0"/>
          </a:p>
          <a:p>
            <a:pPr marL="975292" lvl="2" indent="-325098"/>
            <a:r>
              <a:rPr lang="en-GB" sz="3100" dirty="0" smtClean="0"/>
              <a:t>Some specific functionality is only active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endParaRPr lang="en-GB" dirty="0" smtClean="0"/>
          </a:p>
          <a:p>
            <a:pPr>
              <a:spcBef>
                <a:spcPts val="1800"/>
              </a:spcBef>
              <a:defRPr/>
            </a:pPr>
            <a:r>
              <a:rPr lang="en-GB" dirty="0" smtClean="0"/>
              <a:t>Latest SDK update is posted to Revit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kern="0" dirty="0" err="1" smtClean="0">
                <a:sym typeface="Arial" pitchFamily="34" charset="0"/>
              </a:rPr>
              <a:t>e.g.,</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learnt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a:t>
            </a:r>
            <a:r>
              <a:rPr lang="en-US" sz="3200" dirty="0" smtClean="0">
                <a:hlinkClick r:id="rId2"/>
              </a:rPr>
              <a:t>Online Developer Guide</a:t>
            </a:r>
            <a:r>
              <a:rPr lang="en-US" sz="3200" dirty="0" smtClean="0"/>
              <a:t>.</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in changes in a model geometry and you need to access to the updated geometry, the graphics need to be regenerated. </a:t>
            </a:r>
          </a:p>
          <a:p>
            <a:endParaRPr lang="en-US" dirty="0" smtClean="0"/>
          </a:p>
          <a:p>
            <a:r>
              <a:rPr lang="en-US" dirty="0" smtClean="0"/>
              <a:t>You can control this by calling </a:t>
            </a:r>
            <a:r>
              <a:rPr lang="en-US" dirty="0" err="1" smtClean="0"/>
              <a:t>Document.Regenerate</a:t>
            </a:r>
            <a:r>
              <a:rPr lang="en-US" dirty="0" smtClean="0"/>
              <a:t>()</a:t>
            </a:r>
          </a:p>
          <a:p>
            <a:endParaRPr lang="en-US" dirty="0" smtClean="0"/>
          </a:p>
          <a:p>
            <a:endParaRPr lang="en-US" dirty="0" smtClean="0"/>
          </a:p>
          <a:p>
            <a:endParaRPr lang="en-US" dirty="0" smtClean="0"/>
          </a:p>
          <a:p>
            <a:endParaRPr lang="en-US" dirty="0" smtClean="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smtClean="0"/>
              <a:t>Read once</a:t>
            </a:r>
          </a:p>
          <a:p>
            <a:pPr lvl="2"/>
            <a:r>
              <a:rPr lang="en-GB" sz="2000" dirty="0" smtClean="0"/>
              <a:t>Read Me First.doc</a:t>
            </a:r>
          </a:p>
          <a:p>
            <a:pPr lvl="2"/>
            <a:r>
              <a:rPr lang="en-US" sz="2000" dirty="0" smtClean="0"/>
              <a:t>Getting Started with the Revit API.docx</a:t>
            </a:r>
          </a:p>
          <a:p>
            <a:pPr lvl="2"/>
            <a:r>
              <a:rPr lang="en-US" sz="2000" dirty="0" smtClean="0"/>
              <a:t>Revit Platform API Changes and Additions.docx</a:t>
            </a:r>
          </a:p>
          <a:p>
            <a:r>
              <a:rPr lang="en-US" sz="2800" dirty="0" smtClean="0"/>
              <a:t>Familiarize yourself with</a:t>
            </a:r>
          </a:p>
          <a:p>
            <a:pPr lvl="2"/>
            <a:r>
              <a:rPr lang="en-US" sz="2000" dirty="0" smtClean="0"/>
              <a:t>Revit API Developer’s Guide (</a:t>
            </a:r>
            <a:r>
              <a:rPr lang="en-US" sz="2000" dirty="0">
                <a:hlinkClick r:id="rId3"/>
              </a:rPr>
              <a:t>http://wikihelp.autodesk.com/Revit/enu/2014/Help/3665-Developers</a:t>
            </a:r>
            <a:r>
              <a:rPr lang="en-US" sz="2000" dirty="0" smtClean="0"/>
              <a:t>)</a:t>
            </a:r>
            <a:endParaRPr lang="en-GB" sz="2000" dirty="0" smtClean="0"/>
          </a:p>
          <a:p>
            <a:pPr lvl="2"/>
            <a:r>
              <a:rPr lang="en-GB" sz="2000" dirty="0" smtClean="0"/>
              <a:t>RevitAPI.chm</a:t>
            </a:r>
          </a:p>
          <a:p>
            <a:pPr lvl="3"/>
            <a:r>
              <a:rPr lang="en-GB" sz="2000" dirty="0" smtClean="0"/>
              <a:t>What's New section is similar to </a:t>
            </a:r>
            <a:r>
              <a:rPr lang="en-US" sz="2000" dirty="0" smtClean="0"/>
              <a:t>Changes and Additions doc</a:t>
            </a:r>
            <a:endParaRPr lang="en-GB" sz="2000" dirty="0" smtClean="0"/>
          </a:p>
          <a:p>
            <a:r>
              <a:rPr lang="en-GB" sz="2800" dirty="0" smtClean="0"/>
              <a:t>Read if needed</a:t>
            </a:r>
          </a:p>
          <a:p>
            <a:pPr lvl="2"/>
            <a:r>
              <a:rPr lang="en-GB" sz="2000" dirty="0" smtClean="0"/>
              <a:t>RevitAddInUtility.chm – installer</a:t>
            </a:r>
          </a:p>
          <a:p>
            <a:pPr lvl="2"/>
            <a:r>
              <a:rPr lang="en-GB" sz="2000" dirty="0" smtClean="0"/>
              <a:t>Autodesk Icon Guidelines.pdf – user interface</a:t>
            </a:r>
          </a:p>
          <a:p>
            <a:pPr lvl="2"/>
            <a:r>
              <a:rPr lang="en-GB" sz="2000" dirty="0" smtClean="0"/>
              <a:t>Macro Samples – Revit Macros</a:t>
            </a:r>
          </a:p>
          <a:p>
            <a:pPr lvl="2"/>
            <a:r>
              <a:rPr lang="en-GB" sz="2000" dirty="0" smtClean="0"/>
              <a:t>Revit Server SDK – file access on server</a:t>
            </a:r>
          </a:p>
          <a:p>
            <a:pPr lvl="2"/>
            <a:r>
              <a:rPr lang="en-GB" sz="2000" dirty="0" smtClean="0"/>
              <a:t>Revit Structure – section definitions and material properties</a:t>
            </a:r>
          </a:p>
          <a:p>
            <a:pPr lvl="2"/>
            <a:r>
              <a:rPr lang="en-GB" sz="2000" dirty="0" smtClean="0"/>
              <a:t>REX SDK – Revit extensions framework</a:t>
            </a:r>
          </a:p>
          <a:p>
            <a:pPr lvl="2"/>
            <a:r>
              <a:rPr lang="en-GB" sz="2000" dirty="0" smtClean="0"/>
              <a:t>Structural Analysis SDK – Analysis and code checking</a:t>
            </a:r>
          </a:p>
          <a:p>
            <a:r>
              <a:rPr lang="en-US" sz="2800" dirty="0" smtClean="0"/>
              <a:t>Important utilities</a:t>
            </a:r>
            <a:endParaRPr lang="en-GB" sz="2800" dirty="0" smtClean="0"/>
          </a:p>
          <a:p>
            <a:pPr lvl="2"/>
            <a:r>
              <a:rPr lang="en-GB" sz="2000" dirty="0" smtClean="0"/>
              <a:t>Add-In Manager</a:t>
            </a:r>
          </a:p>
          <a:p>
            <a:pPr lvl="2"/>
            <a:r>
              <a:rPr lang="en-GB" sz="2000" dirty="0" err="1" smtClean="0"/>
              <a:t>RevitLookup</a:t>
            </a:r>
            <a:endParaRPr lang="en-GB" sz="2000" dirty="0" smtClean="0"/>
          </a:p>
          <a:p>
            <a:r>
              <a:rPr lang="en-GB" sz="2800" dirty="0" smtClean="0"/>
              <a:t>Samples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NewFamilyInstance</a:t>
            </a:r>
            <a:r>
              <a:rPr lang="en-US" sz="2800" dirty="0" smtClean="0"/>
              <a:t>() </a:t>
            </a:r>
          </a:p>
          <a:p>
            <a:pPr lvl="2">
              <a:buNone/>
            </a:pPr>
            <a:r>
              <a:rPr lang="en-US" sz="2800" dirty="0" smtClean="0"/>
              <a:t>Use static Create methods  e.g., </a:t>
            </a:r>
            <a:r>
              <a:rPr lang="en-US" sz="2800" dirty="0" err="1" smtClean="0"/>
              <a:t>Wall.Create</a:t>
            </a:r>
            <a:r>
              <a:rPr lang="en-US" sz="2800" dirty="0" smtClean="0"/>
              <a:t>(doc, …)</a:t>
            </a:r>
          </a:p>
          <a:p>
            <a:pPr lvl="2">
              <a:buNone/>
            </a:pPr>
            <a:endParaRPr lang="en-US" sz="2800" dirty="0" smtClean="0"/>
          </a:p>
          <a:p>
            <a:pPr lvl="2">
              <a:buNone/>
            </a:pPr>
            <a:endParaRPr lang="en-US" dirty="0" smtClean="0"/>
          </a:p>
          <a:p>
            <a:r>
              <a:rPr lang="en-US" dirty="0" smtClean="0"/>
              <a:t>Multiple overloaded methods, </a:t>
            </a:r>
          </a:p>
          <a:p>
            <a:r>
              <a:rPr lang="en-US" dirty="0" smtClean="0"/>
              <a:t>each for a specific condition </a:t>
            </a:r>
          </a:p>
          <a:p>
            <a:r>
              <a:rPr lang="en-US" dirty="0" smtClean="0"/>
              <a:t>and/or apply only certain </a:t>
            </a:r>
          </a:p>
          <a:p>
            <a:r>
              <a:rPr lang="en-US" dirty="0" smtClean="0"/>
              <a:t>types of elements. </a:t>
            </a:r>
          </a:p>
          <a:p>
            <a:r>
              <a:rPr lang="en-US" sz="2800" dirty="0" smtClean="0"/>
              <a:t>e.g., 5 </a:t>
            </a:r>
            <a:r>
              <a:rPr lang="en-US" sz="2800" dirty="0" err="1" smtClean="0"/>
              <a:t>Wall.Create</a:t>
            </a:r>
            <a:r>
              <a:rPr lang="en-US" sz="2800" dirty="0" smtClean="0"/>
              <a:t>(), </a:t>
            </a:r>
          </a:p>
          <a:p>
            <a:r>
              <a:rPr lang="en-US" sz="2800" dirty="0" smtClean="0"/>
              <a:t>9 </a:t>
            </a:r>
            <a:r>
              <a:rPr lang="en-US" sz="2800" dirty="0" err="1" smtClean="0"/>
              <a:t>NewFamilyInstance</a:t>
            </a:r>
            <a:r>
              <a:rPr lang="en-US" sz="2800" dirty="0" smtClean="0"/>
              <a:t>()</a:t>
            </a:r>
          </a:p>
          <a:p>
            <a:pPr lvl="1">
              <a:buNone/>
            </a:pPr>
            <a:r>
              <a:rPr lang="en-US" dirty="0" smtClean="0"/>
              <a:t>cf. </a:t>
            </a:r>
            <a:r>
              <a:rPr lang="en-US" dirty="0" err="1" smtClean="0">
                <a:hlinkClick r:id="rId3"/>
              </a:rPr>
              <a:t>Dev</a:t>
            </a:r>
            <a:r>
              <a:rPr lang="en-US" dirty="0" smtClean="0">
                <a:hlinkClick r:id="rId3"/>
              </a:rPr>
              <a:t> Guide</a:t>
            </a:r>
            <a:endParaRPr lang="en-US"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Wall.</a:t>
            </a:r>
            <a:r>
              <a:rPr lang="en-US" sz="1800" b="1" dirty="0" err="1" smtClean="0">
                <a:latin typeface="Courier New"/>
                <a:ea typeface="MS Mincho"/>
                <a:cs typeface="Times New Roman"/>
              </a:rPr>
              <a:t>Create</a:t>
            </a:r>
            <a:r>
              <a:rPr lang="en-US" sz="1800" dirty="0" smtClean="0">
                <a:latin typeface="Courier New"/>
                <a:ea typeface="MS Mincho"/>
                <a:cs typeface="Times New Roman"/>
              </a:rPr>
              <a:t>(</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Additional Lab Exercises</a:t>
            </a:r>
            <a:endParaRPr lang="en-US" dirty="0"/>
          </a:p>
        </p:txBody>
      </p:sp>
      <p:sp>
        <p:nvSpPr>
          <p:cNvPr id="3" name="Content Placeholder 2"/>
          <p:cNvSpPr>
            <a:spLocks noGrp="1"/>
          </p:cNvSpPr>
          <p:nvPr>
            <p:ph idx="1"/>
          </p:nvPr>
        </p:nvSpPr>
        <p:spPr/>
        <p:txBody>
          <a:bodyPr/>
          <a:lstStyle/>
          <a:p>
            <a:r>
              <a:rPr lang="en-US" dirty="0" smtClean="0"/>
              <a:t>If interested, work on additional labs:</a:t>
            </a:r>
          </a:p>
          <a:p>
            <a:pPr lvl="1"/>
            <a:r>
              <a:rPr lang="en-US" b="1" dirty="0" smtClean="0"/>
              <a:t>Extensible Storage Lab </a:t>
            </a:r>
            <a:r>
              <a:rPr lang="en-US" dirty="0" smtClean="0"/>
              <a:t>– Learn to add custom data to Revit element</a:t>
            </a:r>
          </a:p>
          <a:p>
            <a:pPr lvl="1"/>
            <a:r>
              <a:rPr lang="en-US" b="1" dirty="0" smtClean="0"/>
              <a:t>Shared Parameter Lab </a:t>
            </a:r>
            <a:r>
              <a:rPr lang="en-US" dirty="0" smtClean="0"/>
              <a:t>– Learn to create shared parameters</a:t>
            </a:r>
          </a:p>
        </p:txBody>
      </p:sp>
    </p:spTree>
    <p:extLst>
      <p:ext uri="{BB962C8B-B14F-4D97-AF65-F5344CB8AC3E}">
        <p14:creationId xmlns:p14="http://schemas.microsoft.com/office/powerpoint/2010/main" val="137515363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Thank you!</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677987"/>
            <a:ext cx="11762080" cy="4191000"/>
          </a:xfrm>
        </p:spPr>
        <p:txBody>
          <a:bodyPr/>
          <a:lstStyle/>
          <a:p>
            <a:r>
              <a:rPr lang="en-GB" dirty="0" smtClean="0"/>
              <a:t>Documentation</a:t>
            </a:r>
          </a:p>
          <a:p>
            <a:pPr lvl="1"/>
            <a:r>
              <a:rPr lang="en-GB" sz="2400" smtClean="0"/>
              <a:t>SamplesReadMe.htm</a:t>
            </a:r>
            <a:endParaRPr lang="en-GB" sz="2400" dirty="0" smtClean="0"/>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SDKSamples2014.sln</a:t>
            </a:r>
          </a:p>
          <a:p>
            <a:r>
              <a:rPr lang="en-US" dirty="0" smtClean="0"/>
              <a:t>And the samples themselves!</a:t>
            </a:r>
            <a:endParaRPr lang="en-GB"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5" y="5335588"/>
            <a:ext cx="126015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dirty="0" smtClean="0"/>
              <a:t>Implement </a:t>
            </a:r>
            <a:r>
              <a:rPr lang="en-GB" sz="2400" dirty="0" err="1" smtClean="0"/>
              <a:t>IExternalCommand</a:t>
            </a:r>
            <a:r>
              <a:rPr lang="en-GB" sz="2400" dirty="0" smtClean="0"/>
              <a:t>; install an add-in manifest</a:t>
            </a:r>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r>
              <a:rPr lang="en-GB" sz="2400" dirty="0" smtClean="0"/>
              <a:t>; install an add-in manifest</a:t>
            </a:r>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can invoke external commands</a:t>
            </a:r>
            <a:br>
              <a:rPr lang="en-GB" sz="2400" dirty="0" smtClean="0"/>
            </a:br>
            <a:endParaRPr lang="en-GB" sz="2400" dirty="0" smtClean="0"/>
          </a:p>
          <a:p>
            <a:pPr>
              <a:buNone/>
            </a:pPr>
            <a:r>
              <a:rPr lang="en-US" dirty="0" smtClean="0"/>
              <a:t>3. </a:t>
            </a:r>
            <a:r>
              <a:rPr lang="en-US" dirty="0" err="1" smtClean="0"/>
              <a:t>SharpDevelop</a:t>
            </a:r>
            <a:r>
              <a:rPr lang="en-US" dirty="0" smtClean="0"/>
              <a:t> macro </a:t>
            </a:r>
            <a:r>
              <a:rPr lang="en-US" sz="2400" baseline="30000" dirty="0" smtClean="0"/>
              <a:t>*) </a:t>
            </a:r>
            <a:r>
              <a:rPr lang="en-US" sz="2400" dirty="0" smtClean="0"/>
              <a:t>not today’s focus</a:t>
            </a:r>
            <a:endParaRPr lang="en-GB" dirty="0" smtClean="0"/>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5583</Words>
  <Application>Microsoft Office PowerPoint</Application>
  <PresentationFormat>Custom</PresentationFormat>
  <Paragraphs>1264</Paragraphs>
  <Slides>77</Slides>
  <Notes>41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1_ADSK_White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2014-04-22T19:20:04Z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