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dd84141b6899463e" Type="http://schemas.microsoft.com/office/2006/relationships/txt" Target="udata/data.dat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7" r:id="rId2"/>
    <p:sldId id="288" r:id="rId3"/>
    <p:sldId id="289" r:id="rId4"/>
    <p:sldId id="290" r:id="rId5"/>
    <p:sldId id="291" r:id="rId6"/>
    <p:sldId id="294" r:id="rId7"/>
    <p:sldId id="293" r:id="rId8"/>
    <p:sldId id="296" r:id="rId9"/>
    <p:sldId id="298" r:id="rId10"/>
    <p:sldId id="299" r:id="rId11"/>
    <p:sldId id="295" r:id="rId12"/>
    <p:sldId id="300" r:id="rId13"/>
    <p:sldId id="301" r:id="rId14"/>
    <p:sldId id="302" r:id="rId15"/>
    <p:sldId id="303" r:id="rId16"/>
    <p:sldId id="304" r:id="rId17"/>
    <p:sldId id="305" r:id="rId18"/>
  </p:sldIdLst>
  <p:sldSz cx="5040313" cy="3600450"/>
  <p:notesSz cx="6858000" cy="9144000"/>
  <p:defaultTextStyle>
    <a:defPPr>
      <a:defRPr lang="zh-CN"/>
    </a:defPPr>
    <a:lvl1pPr marL="0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9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参考标准" id="{B31B90C0-5D5C-CC44-91AE-5FEC509FADEB}">
          <p14:sldIdLst>
            <p14:sldId id="287"/>
            <p14:sldId id="288"/>
            <p14:sldId id="289"/>
            <p14:sldId id="290"/>
            <p14:sldId id="291"/>
            <p14:sldId id="294"/>
            <p14:sldId id="293"/>
            <p14:sldId id="296"/>
            <p14:sldId id="298"/>
            <p14:sldId id="299"/>
            <p14:sldId id="295"/>
            <p14:sldId id="300"/>
            <p14:sldId id="301"/>
            <p14:sldId id="302"/>
            <p14:sldId id="303"/>
            <p14:sldId id="304"/>
          </p14:sldIdLst>
        </p14:section>
        <p14:section name="面经手册" id="{DE7B3B2C-4312-411F-A72F-D84EC3184882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d" initials="s" lastIdx="11" clrIdx="0">
    <p:extLst>
      <p:ext uri="{19B8F6BF-5375-455C-9EA6-DF929625EA0E}">
        <p15:presenceInfo xmlns:p15="http://schemas.microsoft.com/office/powerpoint/2012/main" userId="s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846" autoAdjust="0"/>
  </p:normalViewPr>
  <p:slideViewPr>
    <p:cSldViewPr snapToGrid="0">
      <p:cViewPr varScale="1">
        <p:scale>
          <a:sx n="203" d="100"/>
          <a:sy n="203" d="100"/>
        </p:scale>
        <p:origin x="16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C481-15AF-45CA-8376-B9BCE636A15E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315C-DE2B-45F3-9BBE-174F0A7AF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3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905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809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714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618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523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427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332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5236" algn="l" defTabSz="483809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0039" y="589241"/>
            <a:ext cx="3780235" cy="1253490"/>
          </a:xfrm>
          <a:prstGeom prst="rect">
            <a:avLst/>
          </a:prstGeom>
        </p:spPr>
        <p:txBody>
          <a:bodyPr anchor="b"/>
          <a:lstStyle>
            <a:lvl1pPr algn="ctr"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0039" y="1891070"/>
            <a:ext cx="3780235" cy="869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93"/>
            </a:lvl1pPr>
            <a:lvl2pPr marL="188996" indent="0" algn="ctr">
              <a:buNone/>
              <a:defRPr sz="827"/>
            </a:lvl2pPr>
            <a:lvl3pPr marL="377994" indent="0" algn="ctr">
              <a:buNone/>
              <a:defRPr sz="743"/>
            </a:lvl3pPr>
            <a:lvl4pPr marL="566990" indent="0" algn="ctr">
              <a:buNone/>
              <a:defRPr sz="661"/>
            </a:lvl4pPr>
            <a:lvl5pPr marL="755987" indent="0" algn="ctr">
              <a:buNone/>
              <a:defRPr sz="661"/>
            </a:lvl5pPr>
            <a:lvl6pPr marL="944983" indent="0" algn="ctr">
              <a:buNone/>
              <a:defRPr sz="661"/>
            </a:lvl6pPr>
            <a:lvl7pPr marL="1133981" indent="0" algn="ctr">
              <a:buNone/>
              <a:defRPr sz="661"/>
            </a:lvl7pPr>
            <a:lvl8pPr marL="1322977" indent="0" algn="ctr">
              <a:buNone/>
              <a:defRPr sz="661"/>
            </a:lvl8pPr>
            <a:lvl9pPr marL="1511975" indent="0" algn="ctr">
              <a:buNone/>
              <a:defRPr sz="661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679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775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606975" y="191690"/>
            <a:ext cx="1086817" cy="305121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6524" y="191690"/>
            <a:ext cx="3197449" cy="30512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91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6522" y="958453"/>
            <a:ext cx="4347270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7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896" y="897614"/>
            <a:ext cx="4347270" cy="1497687"/>
          </a:xfrm>
          <a:prstGeom prst="rect">
            <a:avLst/>
          </a:prstGeom>
        </p:spPr>
        <p:txBody>
          <a:bodyPr anchor="b"/>
          <a:lstStyle>
            <a:lvl1pPr>
              <a:defRPr sz="247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3896" y="2409469"/>
            <a:ext cx="4347270" cy="7875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93">
                <a:solidFill>
                  <a:schemeClr val="tx1">
                    <a:tint val="75000"/>
                  </a:schemeClr>
                </a:solidFill>
              </a:defRPr>
            </a:lvl1pPr>
            <a:lvl2pPr marL="18899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7994" indent="0">
              <a:buNone/>
              <a:defRPr sz="743">
                <a:solidFill>
                  <a:schemeClr val="tx1">
                    <a:tint val="75000"/>
                  </a:schemeClr>
                </a:solidFill>
              </a:defRPr>
            </a:lvl3pPr>
            <a:lvl4pPr marL="566990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598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4983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398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2977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197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6525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51659" y="958453"/>
            <a:ext cx="2142133" cy="22844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2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7178" y="882611"/>
            <a:ext cx="2132288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178" y="1315165"/>
            <a:ext cx="2132288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551658" y="882611"/>
            <a:ext cx="2142790" cy="43255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93" b="1"/>
            </a:lvl1pPr>
            <a:lvl2pPr marL="188996" indent="0">
              <a:buNone/>
              <a:defRPr sz="827" b="1"/>
            </a:lvl2pPr>
            <a:lvl3pPr marL="377994" indent="0">
              <a:buNone/>
              <a:defRPr sz="743" b="1"/>
            </a:lvl3pPr>
            <a:lvl4pPr marL="566990" indent="0">
              <a:buNone/>
              <a:defRPr sz="661" b="1"/>
            </a:lvl4pPr>
            <a:lvl5pPr marL="755987" indent="0">
              <a:buNone/>
              <a:defRPr sz="661" b="1"/>
            </a:lvl5pPr>
            <a:lvl6pPr marL="944983" indent="0">
              <a:buNone/>
              <a:defRPr sz="661" b="1"/>
            </a:lvl6pPr>
            <a:lvl7pPr marL="1133981" indent="0">
              <a:buNone/>
              <a:defRPr sz="661" b="1"/>
            </a:lvl7pPr>
            <a:lvl8pPr marL="1322977" indent="0">
              <a:buNone/>
              <a:defRPr sz="661" b="1"/>
            </a:lvl8pPr>
            <a:lvl9pPr marL="1511975" indent="0">
              <a:buNone/>
              <a:defRPr sz="661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551658" y="1315165"/>
            <a:ext cx="2142790" cy="193440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522" y="191691"/>
            <a:ext cx="4347270" cy="695921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5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96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3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7178" y="240031"/>
            <a:ext cx="1625632" cy="840105"/>
          </a:xfrm>
          <a:prstGeom prst="rect">
            <a:avLst/>
          </a:prstGeom>
        </p:spPr>
        <p:txBody>
          <a:bodyPr anchor="b"/>
          <a:lstStyle>
            <a:lvl1pPr>
              <a:defRPr sz="1323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42790" y="518400"/>
            <a:ext cx="2551658" cy="255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188996" indent="0">
              <a:buNone/>
              <a:defRPr sz="1158"/>
            </a:lvl2pPr>
            <a:lvl3pPr marL="377994" indent="0">
              <a:buNone/>
              <a:defRPr sz="993"/>
            </a:lvl3pPr>
            <a:lvl4pPr marL="566990" indent="0">
              <a:buNone/>
              <a:defRPr sz="827"/>
            </a:lvl4pPr>
            <a:lvl5pPr marL="755987" indent="0">
              <a:buNone/>
              <a:defRPr sz="827"/>
            </a:lvl5pPr>
            <a:lvl6pPr marL="944983" indent="0">
              <a:buNone/>
              <a:defRPr sz="827"/>
            </a:lvl6pPr>
            <a:lvl7pPr marL="1133981" indent="0">
              <a:buNone/>
              <a:defRPr sz="827"/>
            </a:lvl7pPr>
            <a:lvl8pPr marL="1322977" indent="0">
              <a:buNone/>
              <a:defRPr sz="827"/>
            </a:lvl8pPr>
            <a:lvl9pPr marL="1511975" indent="0">
              <a:buNone/>
              <a:defRPr sz="82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7178" y="1080135"/>
            <a:ext cx="1625632" cy="200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1"/>
            </a:lvl1pPr>
            <a:lvl2pPr marL="188996" indent="0">
              <a:buNone/>
              <a:defRPr sz="580"/>
            </a:lvl2pPr>
            <a:lvl3pPr marL="377994" indent="0">
              <a:buNone/>
              <a:defRPr sz="496"/>
            </a:lvl3pPr>
            <a:lvl4pPr marL="566990" indent="0">
              <a:buNone/>
              <a:defRPr sz="413"/>
            </a:lvl4pPr>
            <a:lvl5pPr marL="755987" indent="0">
              <a:buNone/>
              <a:defRPr sz="413"/>
            </a:lvl5pPr>
            <a:lvl6pPr marL="944983" indent="0">
              <a:buNone/>
              <a:defRPr sz="413"/>
            </a:lvl6pPr>
            <a:lvl7pPr marL="1133981" indent="0">
              <a:buNone/>
              <a:defRPr sz="413"/>
            </a:lvl7pPr>
            <a:lvl8pPr marL="1322977" indent="0">
              <a:buNone/>
              <a:defRPr sz="413"/>
            </a:lvl8pPr>
            <a:lvl9pPr marL="1511975" indent="0">
              <a:buNone/>
              <a:defRPr sz="413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6522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DCD554A7-7CC4-40A9-A60E-4E72AAE3CDC5}" type="datetimeFigureOut">
              <a:rPr lang="zh-CN" altLang="en-US" smtClean="0"/>
              <a:t>2021/03/30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669604" y="3337085"/>
            <a:ext cx="1701106" cy="1916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3559721" y="3337085"/>
            <a:ext cx="1134070" cy="191691"/>
          </a:xfrm>
          <a:prstGeom prst="rect">
            <a:avLst/>
          </a:prstGeom>
        </p:spPr>
        <p:txBody>
          <a:bodyPr/>
          <a:lstStyle/>
          <a:p>
            <a:fld id="{2841A471-881D-4944-AEB4-2E77C7E7BC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59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72"/>
          <p:cNvSpPr txBox="1"/>
          <p:nvPr userDrawn="1"/>
        </p:nvSpPr>
        <p:spPr>
          <a:xfrm rot="19612160">
            <a:off x="-142207" y="-3676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" name="文本框 73"/>
          <p:cNvSpPr txBox="1"/>
          <p:nvPr userDrawn="1"/>
        </p:nvSpPr>
        <p:spPr>
          <a:xfrm rot="19612160">
            <a:off x="-221752" y="-591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5" name="文本框 74"/>
          <p:cNvSpPr txBox="1"/>
          <p:nvPr userDrawn="1"/>
        </p:nvSpPr>
        <p:spPr>
          <a:xfrm rot="19612160">
            <a:off x="-201866" y="1942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6" name="文本框 75"/>
          <p:cNvSpPr txBox="1"/>
          <p:nvPr userDrawn="1"/>
        </p:nvSpPr>
        <p:spPr>
          <a:xfrm rot="19612160">
            <a:off x="-181979" y="44884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" name="文本框 76"/>
          <p:cNvSpPr txBox="1"/>
          <p:nvPr userDrawn="1"/>
        </p:nvSpPr>
        <p:spPr>
          <a:xfrm rot="19612160">
            <a:off x="-201864" y="723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8" name="文本框 77"/>
          <p:cNvSpPr txBox="1"/>
          <p:nvPr userDrawn="1"/>
        </p:nvSpPr>
        <p:spPr>
          <a:xfrm rot="19612160">
            <a:off x="-191921" y="9975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0" name="文本框 79"/>
          <p:cNvSpPr txBox="1"/>
          <p:nvPr userDrawn="1"/>
        </p:nvSpPr>
        <p:spPr>
          <a:xfrm rot="19612160">
            <a:off x="-181980" y="13060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1" name="文本框 80"/>
          <p:cNvSpPr txBox="1"/>
          <p:nvPr userDrawn="1"/>
        </p:nvSpPr>
        <p:spPr>
          <a:xfrm rot="19612160">
            <a:off x="2542706" y="23842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2" name="文本框 81"/>
          <p:cNvSpPr txBox="1"/>
          <p:nvPr userDrawn="1"/>
        </p:nvSpPr>
        <p:spPr>
          <a:xfrm rot="19612160">
            <a:off x="-181980" y="19099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3" name="文本框 82"/>
          <p:cNvSpPr txBox="1"/>
          <p:nvPr userDrawn="1"/>
        </p:nvSpPr>
        <p:spPr>
          <a:xfrm rot="19612160">
            <a:off x="-172039" y="224603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4" name="文本框 83"/>
          <p:cNvSpPr txBox="1"/>
          <p:nvPr userDrawn="1"/>
        </p:nvSpPr>
        <p:spPr>
          <a:xfrm rot="19612160">
            <a:off x="-181980" y="25821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5" name="文本框 84"/>
          <p:cNvSpPr txBox="1"/>
          <p:nvPr userDrawn="1"/>
        </p:nvSpPr>
        <p:spPr>
          <a:xfrm rot="19612160">
            <a:off x="-191923" y="289419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 rot="19612160">
            <a:off x="-56083" y="309019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7" name="文本框 86"/>
          <p:cNvSpPr txBox="1"/>
          <p:nvPr userDrawn="1"/>
        </p:nvSpPr>
        <p:spPr>
          <a:xfrm rot="19612160">
            <a:off x="780044" y="-4132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8" name="文本框 87"/>
          <p:cNvSpPr txBox="1"/>
          <p:nvPr userDrawn="1"/>
        </p:nvSpPr>
        <p:spPr>
          <a:xfrm rot="19612160">
            <a:off x="799731" y="-15920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89" name="文本框 88"/>
          <p:cNvSpPr txBox="1"/>
          <p:nvPr userDrawn="1"/>
        </p:nvSpPr>
        <p:spPr>
          <a:xfrm rot="19612160">
            <a:off x="780043" y="941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0" name="文本框 89"/>
          <p:cNvSpPr txBox="1"/>
          <p:nvPr userDrawn="1"/>
        </p:nvSpPr>
        <p:spPr>
          <a:xfrm rot="19612160">
            <a:off x="816964" y="3487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1" name="文本框 90"/>
          <p:cNvSpPr txBox="1"/>
          <p:nvPr userDrawn="1"/>
        </p:nvSpPr>
        <p:spPr>
          <a:xfrm rot="19612160">
            <a:off x="798504" y="68133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2" name="文本框 91"/>
          <p:cNvSpPr txBox="1"/>
          <p:nvPr userDrawn="1"/>
        </p:nvSpPr>
        <p:spPr>
          <a:xfrm rot="19612160">
            <a:off x="834197" y="98242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3" name="文本框 92"/>
          <p:cNvSpPr txBox="1"/>
          <p:nvPr userDrawn="1"/>
        </p:nvSpPr>
        <p:spPr>
          <a:xfrm rot="19612160">
            <a:off x="851430" y="126381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4" name="文本框 93"/>
          <p:cNvSpPr txBox="1"/>
          <p:nvPr userDrawn="1"/>
        </p:nvSpPr>
        <p:spPr>
          <a:xfrm rot="19612160">
            <a:off x="824256" y="162059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5" name="文本框 94"/>
          <p:cNvSpPr txBox="1"/>
          <p:nvPr userDrawn="1"/>
        </p:nvSpPr>
        <p:spPr>
          <a:xfrm rot="19612160">
            <a:off x="832872" y="195503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6" name="文本框 95"/>
          <p:cNvSpPr txBox="1"/>
          <p:nvPr userDrawn="1"/>
        </p:nvSpPr>
        <p:spPr>
          <a:xfrm rot="19612160">
            <a:off x="822930" y="227369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7" name="文本框 96"/>
          <p:cNvSpPr txBox="1"/>
          <p:nvPr userDrawn="1"/>
        </p:nvSpPr>
        <p:spPr>
          <a:xfrm rot="19612160">
            <a:off x="975863" y="243994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8" name="文本框 97"/>
          <p:cNvSpPr txBox="1"/>
          <p:nvPr userDrawn="1"/>
        </p:nvSpPr>
        <p:spPr>
          <a:xfrm rot="19612160">
            <a:off x="518332" y="30357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99" name="文本框 98"/>
          <p:cNvSpPr txBox="1"/>
          <p:nvPr userDrawn="1"/>
        </p:nvSpPr>
        <p:spPr>
          <a:xfrm rot="19612160">
            <a:off x="1594130" y="23699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0" name="文本框 99"/>
          <p:cNvSpPr txBox="1"/>
          <p:nvPr userDrawn="1"/>
        </p:nvSpPr>
        <p:spPr>
          <a:xfrm rot="19612160">
            <a:off x="973321" y="305215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1" name="文本框 100"/>
          <p:cNvSpPr txBox="1"/>
          <p:nvPr userDrawn="1"/>
        </p:nvSpPr>
        <p:spPr>
          <a:xfrm rot="19612160">
            <a:off x="1980943" y="240387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" name="文本框 101"/>
          <p:cNvSpPr txBox="1"/>
          <p:nvPr userDrawn="1"/>
        </p:nvSpPr>
        <p:spPr>
          <a:xfrm rot="19612160">
            <a:off x="1523087" y="305050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3" name="文本框 102"/>
          <p:cNvSpPr txBox="1"/>
          <p:nvPr userDrawn="1"/>
        </p:nvSpPr>
        <p:spPr>
          <a:xfrm rot="19612160">
            <a:off x="-29580" y="145848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4" name="文本框 103"/>
          <p:cNvSpPr txBox="1"/>
          <p:nvPr userDrawn="1"/>
        </p:nvSpPr>
        <p:spPr>
          <a:xfrm rot="19612160">
            <a:off x="2098407" y="304885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5" name="文本框 104"/>
          <p:cNvSpPr txBox="1"/>
          <p:nvPr userDrawn="1"/>
        </p:nvSpPr>
        <p:spPr>
          <a:xfrm rot="19612160">
            <a:off x="3117869" y="237092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6" name="文本框 105"/>
          <p:cNvSpPr txBox="1"/>
          <p:nvPr userDrawn="1"/>
        </p:nvSpPr>
        <p:spPr>
          <a:xfrm rot="19612160">
            <a:off x="2594919" y="306406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7" name="文本框 106"/>
          <p:cNvSpPr txBox="1"/>
          <p:nvPr userDrawn="1"/>
        </p:nvSpPr>
        <p:spPr>
          <a:xfrm rot="19612160">
            <a:off x="3622146" y="238655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8" name="文本框 107"/>
          <p:cNvSpPr txBox="1"/>
          <p:nvPr userDrawn="1"/>
        </p:nvSpPr>
        <p:spPr>
          <a:xfrm rot="19612160">
            <a:off x="3138878" y="308767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 rot="19612160">
            <a:off x="4158496" y="241792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0" name="文本框 109"/>
          <p:cNvSpPr txBox="1"/>
          <p:nvPr userDrawn="1"/>
        </p:nvSpPr>
        <p:spPr>
          <a:xfrm rot="19612160">
            <a:off x="3622789" y="307204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1" name="文本框 110"/>
          <p:cNvSpPr txBox="1"/>
          <p:nvPr userDrawn="1"/>
        </p:nvSpPr>
        <p:spPr>
          <a:xfrm rot="19612160">
            <a:off x="4580372" y="246375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2" name="文本框 111"/>
          <p:cNvSpPr txBox="1"/>
          <p:nvPr userDrawn="1"/>
        </p:nvSpPr>
        <p:spPr>
          <a:xfrm rot="19612160">
            <a:off x="4137487" y="305646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3" name="文本框 112"/>
          <p:cNvSpPr txBox="1"/>
          <p:nvPr userDrawn="1"/>
        </p:nvSpPr>
        <p:spPr>
          <a:xfrm rot="19612160">
            <a:off x="4559361" y="30564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4" name="文本框 113"/>
          <p:cNvSpPr txBox="1"/>
          <p:nvPr userDrawn="1"/>
        </p:nvSpPr>
        <p:spPr>
          <a:xfrm rot="19612160">
            <a:off x="1778987" y="-2466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5" name="文本框 114"/>
          <p:cNvSpPr txBox="1"/>
          <p:nvPr userDrawn="1"/>
        </p:nvSpPr>
        <p:spPr>
          <a:xfrm rot="19612160">
            <a:off x="1821984" y="3944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 rot="19612160">
            <a:off x="1856064" y="33015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7" name="文本框 116"/>
          <p:cNvSpPr txBox="1"/>
          <p:nvPr userDrawn="1"/>
        </p:nvSpPr>
        <p:spPr>
          <a:xfrm rot="19612160">
            <a:off x="1868400" y="63461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8" name="文本框 117"/>
          <p:cNvSpPr txBox="1"/>
          <p:nvPr userDrawn="1"/>
        </p:nvSpPr>
        <p:spPr>
          <a:xfrm rot="19612160">
            <a:off x="1810138" y="97621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19" name="文本框 118"/>
          <p:cNvSpPr txBox="1"/>
          <p:nvPr userDrawn="1"/>
        </p:nvSpPr>
        <p:spPr>
          <a:xfrm rot="19612160">
            <a:off x="1824774" y="130608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 rot="19612160">
            <a:off x="1801190" y="163881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1" name="文本框 120"/>
          <p:cNvSpPr txBox="1"/>
          <p:nvPr userDrawn="1"/>
        </p:nvSpPr>
        <p:spPr>
          <a:xfrm rot="19612160">
            <a:off x="2014037" y="179219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2" name="文本框 121"/>
          <p:cNvSpPr txBox="1"/>
          <p:nvPr userDrawn="1"/>
        </p:nvSpPr>
        <p:spPr>
          <a:xfrm rot="19612160">
            <a:off x="2855393" y="66754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3" name="文本框 122"/>
          <p:cNvSpPr txBox="1"/>
          <p:nvPr userDrawn="1"/>
        </p:nvSpPr>
        <p:spPr>
          <a:xfrm rot="19612160">
            <a:off x="2784006" y="32450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4" name="文本框 123"/>
          <p:cNvSpPr txBox="1"/>
          <p:nvPr userDrawn="1"/>
        </p:nvSpPr>
        <p:spPr>
          <a:xfrm rot="19612160">
            <a:off x="2921017" y="-135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5" name="文本框 124"/>
          <p:cNvSpPr txBox="1"/>
          <p:nvPr userDrawn="1"/>
        </p:nvSpPr>
        <p:spPr>
          <a:xfrm rot="19612160">
            <a:off x="2821272" y="-275241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 rot="19612160">
            <a:off x="3754559" y="-283218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 rot="19612160">
            <a:off x="3836404" y="5732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 rot="19612160">
            <a:off x="2883751" y="9531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29" name="文本框 128"/>
          <p:cNvSpPr txBox="1"/>
          <p:nvPr userDrawn="1"/>
        </p:nvSpPr>
        <p:spPr>
          <a:xfrm rot="19612160">
            <a:off x="3932071" y="30089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0" name="文本框 129"/>
          <p:cNvSpPr txBox="1"/>
          <p:nvPr userDrawn="1"/>
        </p:nvSpPr>
        <p:spPr>
          <a:xfrm rot="19612160">
            <a:off x="3043394" y="1143834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1" name="文本框 130"/>
          <p:cNvSpPr txBox="1"/>
          <p:nvPr userDrawn="1"/>
        </p:nvSpPr>
        <p:spPr>
          <a:xfrm rot="19612160">
            <a:off x="4043443" y="49700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2" name="文本框 131"/>
          <p:cNvSpPr txBox="1"/>
          <p:nvPr userDrawn="1"/>
        </p:nvSpPr>
        <p:spPr>
          <a:xfrm rot="19612160">
            <a:off x="2605244" y="1729463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" name="文本框 132"/>
          <p:cNvSpPr txBox="1"/>
          <p:nvPr userDrawn="1"/>
        </p:nvSpPr>
        <p:spPr>
          <a:xfrm rot="19612160">
            <a:off x="3628435" y="1090697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 rot="19612160">
            <a:off x="4617721" y="44083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 rot="19612160">
            <a:off x="2972680" y="177656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6" name="文本框 135"/>
          <p:cNvSpPr txBox="1"/>
          <p:nvPr userDrawn="1"/>
        </p:nvSpPr>
        <p:spPr>
          <a:xfrm rot="19612160">
            <a:off x="4002424" y="1133152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7" name="文本框 136"/>
          <p:cNvSpPr txBox="1"/>
          <p:nvPr userDrawn="1"/>
        </p:nvSpPr>
        <p:spPr>
          <a:xfrm rot="19612160">
            <a:off x="3549371" y="1768235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8" name="文本框 137"/>
          <p:cNvSpPr txBox="1"/>
          <p:nvPr userDrawn="1"/>
        </p:nvSpPr>
        <p:spPr>
          <a:xfrm rot="19612160">
            <a:off x="4548480" y="1132619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9" name="文本框 138"/>
          <p:cNvSpPr txBox="1"/>
          <p:nvPr userDrawn="1"/>
        </p:nvSpPr>
        <p:spPr>
          <a:xfrm rot="19612160">
            <a:off x="4079186" y="1757380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40" name="文本框 139"/>
          <p:cNvSpPr txBox="1"/>
          <p:nvPr userDrawn="1"/>
        </p:nvSpPr>
        <p:spPr>
          <a:xfrm rot="19612160">
            <a:off x="4596502" y="1756266"/>
            <a:ext cx="1492908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小傅哥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bugstack.cn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377994" rtl="0" eaLnBrk="1" latinLnBrk="0" hangingPunct="1">
        <a:lnSpc>
          <a:spcPct val="90000"/>
        </a:lnSpc>
        <a:spcBef>
          <a:spcPct val="0"/>
        </a:spcBef>
        <a:buNone/>
        <a:defRPr sz="18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497" indent="-94497" algn="l" defTabSz="3779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49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3" kern="1200">
          <a:solidFill>
            <a:schemeClr val="tx1"/>
          </a:solidFill>
          <a:latin typeface="+mn-lt"/>
          <a:ea typeface="+mn-ea"/>
          <a:cs typeface="+mn-cs"/>
        </a:defRPr>
      </a:lvl2pPr>
      <a:lvl3pPr marL="472491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48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850485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1039483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228479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417476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606472" indent="-94497" algn="l" defTabSz="377994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1pPr>
      <a:lvl2pPr marL="188996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2pPr>
      <a:lvl3pPr marL="377994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3pPr>
      <a:lvl4pPr marL="566990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4pPr>
      <a:lvl5pPr marL="75598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5pPr>
      <a:lvl6pPr marL="944983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6pPr>
      <a:lvl7pPr marL="1133981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7pPr>
      <a:lvl8pPr marL="1322977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8pPr>
      <a:lvl9pPr marL="1511975" algn="l" defTabSz="377994" rtl="0" eaLnBrk="1" latinLnBrk="0" hangingPunct="1">
        <a:defRPr sz="7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2.png"/><Relationship Id="rId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8.png"/><Relationship Id="rId21" Type="http://schemas.openxmlformats.org/officeDocument/2006/relationships/image" Target="../media/image55.png"/><Relationship Id="rId7" Type="http://schemas.openxmlformats.org/officeDocument/2006/relationships/image" Target="../media/image28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4.png"/><Relationship Id="rId18" Type="http://schemas.openxmlformats.org/officeDocument/2006/relationships/image" Target="../media/image28.png"/><Relationship Id="rId26" Type="http://schemas.openxmlformats.org/officeDocument/2006/relationships/image" Target="../media/image72.png"/><Relationship Id="rId3" Type="http://schemas.openxmlformats.org/officeDocument/2006/relationships/image" Target="../media/image38.png"/><Relationship Id="rId21" Type="http://schemas.openxmlformats.org/officeDocument/2006/relationships/image" Target="../media/image51.png"/><Relationship Id="rId7" Type="http://schemas.openxmlformats.org/officeDocument/2006/relationships/image" Target="../media/image52.png"/><Relationship Id="rId12" Type="http://schemas.openxmlformats.org/officeDocument/2006/relationships/image" Target="../media/image63.png"/><Relationship Id="rId17" Type="http://schemas.openxmlformats.org/officeDocument/2006/relationships/image" Target="../media/image48.png"/><Relationship Id="rId25" Type="http://schemas.openxmlformats.org/officeDocument/2006/relationships/image" Target="../media/image71.png"/><Relationship Id="rId2" Type="http://schemas.openxmlformats.org/officeDocument/2006/relationships/image" Target="../media/image37.png"/><Relationship Id="rId16" Type="http://schemas.openxmlformats.org/officeDocument/2006/relationships/image" Target="../media/image47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62.png"/><Relationship Id="rId24" Type="http://schemas.openxmlformats.org/officeDocument/2006/relationships/image" Target="../media/image70.png"/><Relationship Id="rId5" Type="http://schemas.openxmlformats.org/officeDocument/2006/relationships/image" Target="../media/image40.png"/><Relationship Id="rId15" Type="http://schemas.openxmlformats.org/officeDocument/2006/relationships/image" Target="../media/image66.png"/><Relationship Id="rId23" Type="http://schemas.openxmlformats.org/officeDocument/2006/relationships/image" Target="../media/image69.png"/><Relationship Id="rId10" Type="http://schemas.openxmlformats.org/officeDocument/2006/relationships/image" Target="../media/image61.png"/><Relationship Id="rId19" Type="http://schemas.openxmlformats.org/officeDocument/2006/relationships/image" Target="../media/image67.png"/><Relationship Id="rId4" Type="http://schemas.openxmlformats.org/officeDocument/2006/relationships/image" Target="../media/image39.png"/><Relationship Id="rId9" Type="http://schemas.openxmlformats.org/officeDocument/2006/relationships/image" Target="../media/image54.png"/><Relationship Id="rId14" Type="http://schemas.openxmlformats.org/officeDocument/2006/relationships/image" Target="../media/image65.png"/><Relationship Id="rId22" Type="http://schemas.openxmlformats.org/officeDocument/2006/relationships/image" Target="../media/image60.png"/><Relationship Id="rId27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4188" y="603874"/>
            <a:ext cx="3463926" cy="2574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画图说明</a:t>
            </a:r>
            <a:endParaRPr lang="en-US" altLang="zh-CN" sz="1400" dirty="0"/>
          </a:p>
          <a:p>
            <a:pPr algn="ctr"/>
            <a:endParaRPr lang="en-US" altLang="zh-CN" sz="1400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en-US" altLang="zh-CN" dirty="0"/>
              <a:t>PPT</a:t>
            </a:r>
            <a:r>
              <a:rPr lang="zh-CN" altLang="en-US" dirty="0"/>
              <a:t>文档的尺寸已改为</a:t>
            </a:r>
            <a:r>
              <a:rPr lang="en-US" altLang="zh-CN" dirty="0"/>
              <a:t>14mm×10mm</a:t>
            </a:r>
            <a:r>
              <a:rPr lang="zh-CN" altLang="en-US" dirty="0"/>
              <a:t>，插图在这个范围内绘制，大小就是标准的，排版时不用再进行缩放。可以保证图上线条的粗细和文字大小是一致的。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线条的线型请使用 1 磅，过粗和过细的印刷效果都不好。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箭头请设置为右图中格式。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所有字体，设置为中文黑体，英文为</a:t>
            </a:r>
            <a:r>
              <a:rPr lang="en-US" altLang="zh-CN" dirty="0"/>
              <a:t>Times New Roman</a:t>
            </a:r>
            <a:r>
              <a:rPr lang="zh-CN" altLang="en-US" dirty="0"/>
              <a:t>，全部</a:t>
            </a:r>
            <a:r>
              <a:rPr lang="en-US" altLang="zh-CN" dirty="0"/>
              <a:t>9</a:t>
            </a:r>
            <a:r>
              <a:rPr lang="zh-CN" altLang="en-US" dirty="0"/>
              <a:t>号字。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注意字体的加粗是有规范的，只有张量需要用加粗，例如矩阵和向量。其他字体请不要加粗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凡是需要填充颜色的区域，请设置为无轮廓，也就是去掉四周的轮廓线。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变量的字母为斜体，对应的数字为下角。</a:t>
            </a:r>
            <a:endParaRPr lang="en-US" altLang="zh-CN" dirty="0"/>
          </a:p>
          <a:p>
            <a:pPr marL="171442" indent="-171442">
              <a:buFont typeface="Arial" panose="020B0604020202020204" pitchFamily="34" charset="0"/>
              <a:buChar char="•"/>
            </a:pPr>
            <a:r>
              <a:rPr lang="zh-CN" altLang="en-US" dirty="0"/>
              <a:t>注意背景图不能有参考线，需要是纯色的白底。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1" y="141144"/>
            <a:ext cx="1299100" cy="9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7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57287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74874" y="1507863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A</a:t>
            </a:r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8968" y="1997067"/>
            <a:ext cx="534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应用</a:t>
            </a:r>
          </a:p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分库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1487" y="1157286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1333638"/>
            <a:ext cx="231232" cy="23123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157287" y="1818963"/>
            <a:ext cx="1730903" cy="67479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71487" y="1816933"/>
            <a:ext cx="614363" cy="676829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5" y="2018031"/>
            <a:ext cx="284957" cy="284957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1755603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79558" y="1501915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A</a:t>
            </a:r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353919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71506" y="1501915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A</a:t>
            </a:r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71487" y="558556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负载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" y="688882"/>
            <a:ext cx="239409" cy="239409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157288" y="558468"/>
            <a:ext cx="2334982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27" y="465109"/>
            <a:ext cx="841566" cy="639885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1977713" y="756543"/>
            <a:ext cx="90051" cy="900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20" idx="4"/>
            <a:endCxn id="12" idx="0"/>
          </p:cNvCxnSpPr>
          <p:nvPr/>
        </p:nvCxnSpPr>
        <p:spPr>
          <a:xfrm>
            <a:off x="2022739" y="846594"/>
            <a:ext cx="0" cy="306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20" idx="4"/>
            <a:endCxn id="14" idx="0"/>
          </p:cNvCxnSpPr>
          <p:nvPr/>
        </p:nvCxnSpPr>
        <p:spPr>
          <a:xfrm rot="16200000" flipH="1">
            <a:off x="2168838" y="700495"/>
            <a:ext cx="306119" cy="59831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20" idx="4"/>
            <a:endCxn id="2" idx="0"/>
          </p:cNvCxnSpPr>
          <p:nvPr/>
        </p:nvCxnSpPr>
        <p:spPr>
          <a:xfrm rot="5400000">
            <a:off x="1570522" y="700495"/>
            <a:ext cx="306119" cy="59831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5801" y="89409"/>
            <a:ext cx="671979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分库分表</a:t>
            </a:r>
            <a:endParaRPr lang="zh-CN" altLang="en-US" dirty="0"/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90" y="1206598"/>
            <a:ext cx="358272" cy="358272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52" y="1206598"/>
            <a:ext cx="358272" cy="358272"/>
          </a:xfrm>
          <a:prstGeom prst="rect">
            <a:avLst/>
          </a:prstGeom>
        </p:spPr>
      </p:pic>
      <p:sp>
        <p:nvSpPr>
          <p:cNvPr id="45" name="圆角矩形 44"/>
          <p:cNvSpPr/>
          <p:nvPr/>
        </p:nvSpPr>
        <p:spPr>
          <a:xfrm>
            <a:off x="2957999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975586" y="1501915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B</a:t>
            </a:r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41" y="1223739"/>
            <a:ext cx="159661" cy="159661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416" y="1375781"/>
            <a:ext cx="159661" cy="15966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570" y="1378797"/>
            <a:ext cx="159661" cy="15966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22" y="1206598"/>
            <a:ext cx="358272" cy="358272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1" y="1880606"/>
            <a:ext cx="241869" cy="28797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75" y="1880606"/>
            <a:ext cx="241869" cy="287970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20" y="2176709"/>
            <a:ext cx="241869" cy="28797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76" y="2176709"/>
            <a:ext cx="241869" cy="287970"/>
          </a:xfrm>
          <a:prstGeom prst="rect">
            <a:avLst/>
          </a:prstGeom>
        </p:spPr>
      </p:pic>
      <p:cxnSp>
        <p:nvCxnSpPr>
          <p:cNvPr id="55" name="直接连接符 54"/>
          <p:cNvCxnSpPr/>
          <p:nvPr/>
        </p:nvCxnSpPr>
        <p:spPr>
          <a:xfrm>
            <a:off x="2220266" y="2009775"/>
            <a:ext cx="0" cy="3338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片 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05" y="2020608"/>
            <a:ext cx="351227" cy="30172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966823" y="2219242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latin typeface="+mj-ea"/>
                <a:ea typeface="+mj-ea"/>
              </a:rPr>
              <a:t>B</a:t>
            </a:r>
            <a:r>
              <a:rPr lang="zh-CN" altLang="en-US" sz="700" dirty="0" smtClean="0">
                <a:latin typeface="+mj-ea"/>
                <a:ea typeface="+mj-ea"/>
              </a:rPr>
              <a:t>读</a:t>
            </a:r>
            <a:r>
              <a:rPr lang="en-US" altLang="zh-CN" sz="700" dirty="0">
                <a:latin typeface="+mj-ea"/>
                <a:ea typeface="+mj-ea"/>
              </a:rPr>
              <a:t>&amp;</a:t>
            </a:r>
            <a:r>
              <a:rPr lang="zh-CN" altLang="en-US" sz="700" dirty="0" smtClean="0">
                <a:latin typeface="+mj-ea"/>
                <a:ea typeface="+mj-ea"/>
              </a:rPr>
              <a:t>写</a:t>
            </a:r>
            <a:endParaRPr lang="zh-CN" altLang="en-US" sz="700" dirty="0">
              <a:latin typeface="+mj-ea"/>
              <a:ea typeface="+mj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2958000" y="1816933"/>
            <a:ext cx="534270" cy="67682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78" y="1940283"/>
            <a:ext cx="289384" cy="344541"/>
          </a:xfrm>
          <a:prstGeom prst="rect">
            <a:avLst/>
          </a:prstGeom>
        </p:spPr>
      </p:pic>
      <p:cxnSp>
        <p:nvCxnSpPr>
          <p:cNvPr id="63" name="曲线连接符 62"/>
          <p:cNvCxnSpPr>
            <a:stCxn id="20" idx="4"/>
            <a:endCxn id="45" idx="0"/>
          </p:cNvCxnSpPr>
          <p:nvPr/>
        </p:nvCxnSpPr>
        <p:spPr>
          <a:xfrm rot="16200000" flipH="1">
            <a:off x="2470878" y="398455"/>
            <a:ext cx="306119" cy="1202396"/>
          </a:xfrm>
          <a:prstGeom prst="curvedConnector3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627932" y="1833126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65" name="文本框 64"/>
          <p:cNvSpPr txBox="1"/>
          <p:nvPr/>
        </p:nvSpPr>
        <p:spPr>
          <a:xfrm>
            <a:off x="1909034" y="1839382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66" name="文本框 65"/>
          <p:cNvSpPr txBox="1"/>
          <p:nvPr/>
        </p:nvSpPr>
        <p:spPr>
          <a:xfrm>
            <a:off x="1625315" y="2129329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3</a:t>
            </a:r>
            <a:endParaRPr lang="zh-CN" altLang="en-US" sz="800" dirty="0"/>
          </a:p>
        </p:txBody>
      </p:sp>
      <p:sp>
        <p:nvSpPr>
          <p:cNvPr id="67" name="文本框 66"/>
          <p:cNvSpPr txBox="1"/>
          <p:nvPr/>
        </p:nvSpPr>
        <p:spPr>
          <a:xfrm>
            <a:off x="1909034" y="2130833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4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7955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1162049" y="8860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8520" y="1252199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业务应用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76249" y="890586"/>
            <a:ext cx="614363" cy="1453228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86" y="1504400"/>
            <a:ext cx="231232" cy="231232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1760365" y="8860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358681" y="8860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76249" y="315369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负载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2" y="445695"/>
            <a:ext cx="239409" cy="239409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1162050" y="315281"/>
            <a:ext cx="1730902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778" y="505289"/>
            <a:ext cx="424812" cy="323006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1982475" y="621767"/>
            <a:ext cx="90051" cy="900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52" y="939898"/>
            <a:ext cx="358272" cy="35827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14" y="939898"/>
            <a:ext cx="358272" cy="35827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84" y="939898"/>
            <a:ext cx="358272" cy="358272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1728343" y="1252199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业务应用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33027" y="1252199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业务应用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1162049" y="1779312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32848" y="2145326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数据应用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1760365" y="1779312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2358681" y="1779312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52" y="1833197"/>
            <a:ext cx="358272" cy="358272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14" y="1833197"/>
            <a:ext cx="358272" cy="35827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284" y="1833197"/>
            <a:ext cx="358272" cy="358272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1733204" y="2145182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数据应用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319709" y="2145182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数据应用</a:t>
            </a:r>
            <a:endParaRPr lang="zh-CN" altLang="en-US" sz="800" dirty="0">
              <a:latin typeface="+mj-ea"/>
              <a:ea typeface="+mj-ea"/>
            </a:endParaRPr>
          </a:p>
        </p:txBody>
      </p:sp>
      <p:cxnSp>
        <p:nvCxnSpPr>
          <p:cNvPr id="77" name="直接箭头连接符 76"/>
          <p:cNvCxnSpPr>
            <a:stCxn id="9" idx="2"/>
            <a:endCxn id="65" idx="0"/>
          </p:cNvCxnSpPr>
          <p:nvPr/>
        </p:nvCxnSpPr>
        <p:spPr>
          <a:xfrm>
            <a:off x="1429185" y="1450515"/>
            <a:ext cx="0" cy="328797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17" idx="2"/>
            <a:endCxn id="67" idx="0"/>
          </p:cNvCxnSpPr>
          <p:nvPr/>
        </p:nvCxnSpPr>
        <p:spPr>
          <a:xfrm>
            <a:off x="2027501" y="1450515"/>
            <a:ext cx="0" cy="328797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9" idx="2"/>
            <a:endCxn id="68" idx="0"/>
          </p:cNvCxnSpPr>
          <p:nvPr/>
        </p:nvCxnSpPr>
        <p:spPr>
          <a:xfrm>
            <a:off x="2625817" y="1450515"/>
            <a:ext cx="0" cy="328797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1373804" y="1499469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RPC</a:t>
            </a:r>
            <a:endParaRPr lang="zh-CN" altLang="en-US" sz="800" dirty="0"/>
          </a:p>
        </p:txBody>
      </p:sp>
      <p:sp>
        <p:nvSpPr>
          <p:cNvPr id="84" name="文本框 83"/>
          <p:cNvSpPr txBox="1"/>
          <p:nvPr/>
        </p:nvSpPr>
        <p:spPr>
          <a:xfrm>
            <a:off x="1968151" y="150440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RPC</a:t>
            </a:r>
            <a:endParaRPr lang="zh-CN" altLang="en-US" sz="800" dirty="0"/>
          </a:p>
        </p:txBody>
      </p:sp>
      <p:sp>
        <p:nvSpPr>
          <p:cNvPr id="85" name="文本框 84"/>
          <p:cNvSpPr txBox="1"/>
          <p:nvPr/>
        </p:nvSpPr>
        <p:spPr>
          <a:xfrm>
            <a:off x="2583459" y="1504400"/>
            <a:ext cx="3481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RPC</a:t>
            </a:r>
            <a:endParaRPr lang="zh-CN" altLang="en-US" sz="800" dirty="0"/>
          </a:p>
        </p:txBody>
      </p:sp>
      <p:cxnSp>
        <p:nvCxnSpPr>
          <p:cNvPr id="89" name="曲线连接符 88"/>
          <p:cNvCxnSpPr>
            <a:stCxn id="9" idx="2"/>
            <a:endCxn id="67" idx="0"/>
          </p:cNvCxnSpPr>
          <p:nvPr/>
        </p:nvCxnSpPr>
        <p:spPr>
          <a:xfrm rot="16200000" flipH="1">
            <a:off x="1563945" y="1315755"/>
            <a:ext cx="328797" cy="598316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>
            <a:stCxn id="17" idx="2"/>
            <a:endCxn id="65" idx="0"/>
          </p:cNvCxnSpPr>
          <p:nvPr/>
        </p:nvCxnSpPr>
        <p:spPr>
          <a:xfrm rot="5400000">
            <a:off x="1563945" y="1315755"/>
            <a:ext cx="328797" cy="598316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19" idx="2"/>
            <a:endCxn id="67" idx="0"/>
          </p:cNvCxnSpPr>
          <p:nvPr/>
        </p:nvCxnSpPr>
        <p:spPr>
          <a:xfrm rot="5400000">
            <a:off x="2162261" y="1315755"/>
            <a:ext cx="328797" cy="598316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曲线连接符 94"/>
          <p:cNvCxnSpPr>
            <a:stCxn id="17" idx="2"/>
            <a:endCxn id="68" idx="0"/>
          </p:cNvCxnSpPr>
          <p:nvPr/>
        </p:nvCxnSpPr>
        <p:spPr>
          <a:xfrm rot="16200000" flipH="1">
            <a:off x="2162261" y="1315755"/>
            <a:ext cx="328797" cy="598316"/>
          </a:xfrm>
          <a:prstGeom prst="curvedConnector3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40" y="505289"/>
            <a:ext cx="424812" cy="323006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645" y="505289"/>
            <a:ext cx="424812" cy="323006"/>
          </a:xfrm>
          <a:prstGeom prst="rect">
            <a:avLst/>
          </a:prstGeom>
        </p:spPr>
      </p:pic>
      <p:sp>
        <p:nvSpPr>
          <p:cNvPr id="98" name="文本框 97"/>
          <p:cNvSpPr txBox="1"/>
          <p:nvPr/>
        </p:nvSpPr>
        <p:spPr>
          <a:xfrm>
            <a:off x="1781778" y="305590"/>
            <a:ext cx="526106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LVS/F5</a:t>
            </a:r>
            <a:endParaRPr lang="zh-CN" altLang="en-US" dirty="0"/>
          </a:p>
        </p:txBody>
      </p:sp>
      <p:sp>
        <p:nvSpPr>
          <p:cNvPr id="101" name="文本框 100"/>
          <p:cNvSpPr txBox="1"/>
          <p:nvPr/>
        </p:nvSpPr>
        <p:spPr>
          <a:xfrm>
            <a:off x="1113732" y="2588347"/>
            <a:ext cx="534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分库</a:t>
            </a:r>
            <a:endParaRPr lang="en-US" altLang="zh-CN" sz="800" dirty="0" smtClean="0">
              <a:latin typeface="+mj-ea"/>
              <a:ea typeface="+mj-ea"/>
            </a:endParaRPr>
          </a:p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分表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1162051" y="2410243"/>
            <a:ext cx="1730903" cy="67479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3" name="圆角矩形 102"/>
          <p:cNvSpPr/>
          <p:nvPr/>
        </p:nvSpPr>
        <p:spPr>
          <a:xfrm>
            <a:off x="476251" y="2408213"/>
            <a:ext cx="614363" cy="676829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" y="2609311"/>
            <a:ext cx="284957" cy="284957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85" y="2471886"/>
            <a:ext cx="241869" cy="287970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39" y="2471886"/>
            <a:ext cx="241869" cy="287970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684" y="2767989"/>
            <a:ext cx="241869" cy="28797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840" y="2767989"/>
            <a:ext cx="241869" cy="287970"/>
          </a:xfrm>
          <a:prstGeom prst="rect">
            <a:avLst/>
          </a:prstGeom>
        </p:spPr>
      </p:pic>
      <p:cxnSp>
        <p:nvCxnSpPr>
          <p:cNvPr id="109" name="直接连接符 108"/>
          <p:cNvCxnSpPr/>
          <p:nvPr/>
        </p:nvCxnSpPr>
        <p:spPr>
          <a:xfrm>
            <a:off x="2225030" y="2601055"/>
            <a:ext cx="0" cy="3338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图片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69" y="2611888"/>
            <a:ext cx="351227" cy="301725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1632696" y="2424406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112" name="文本框 111"/>
          <p:cNvSpPr txBox="1"/>
          <p:nvPr/>
        </p:nvSpPr>
        <p:spPr>
          <a:xfrm>
            <a:off x="1913798" y="2430662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113" name="文本框 112"/>
          <p:cNvSpPr txBox="1"/>
          <p:nvPr/>
        </p:nvSpPr>
        <p:spPr>
          <a:xfrm>
            <a:off x="1630079" y="2720609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3</a:t>
            </a:r>
            <a:endParaRPr lang="zh-CN" altLang="en-US" sz="800" dirty="0"/>
          </a:p>
        </p:txBody>
      </p:sp>
      <p:sp>
        <p:nvSpPr>
          <p:cNvPr id="114" name="文本框 113"/>
          <p:cNvSpPr txBox="1"/>
          <p:nvPr/>
        </p:nvSpPr>
        <p:spPr>
          <a:xfrm>
            <a:off x="1913798" y="2722113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4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6355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6249" y="315369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负载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2" y="445695"/>
            <a:ext cx="239409" cy="239409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62050" y="315281"/>
            <a:ext cx="2326674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60" y="498104"/>
            <a:ext cx="424812" cy="32300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982475" y="621767"/>
            <a:ext cx="90051" cy="900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36" y="498104"/>
            <a:ext cx="424812" cy="32300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912" y="498104"/>
            <a:ext cx="424812" cy="32300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64034" y="300730"/>
            <a:ext cx="526106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LVS/F5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76249" y="862757"/>
            <a:ext cx="614363" cy="306398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网关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62049" y="862669"/>
            <a:ext cx="2326675" cy="306486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2" y="895342"/>
            <a:ext cx="237020" cy="2370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160405" y="891687"/>
            <a:ext cx="2328319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Gateway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160405" y="1216481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26876" y="1582667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网关应用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758721" y="1216481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2357037" y="1216481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70" y="1270366"/>
            <a:ext cx="358272" cy="35827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726699" y="1582667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业务应用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331383" y="1582667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任务应用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1160405" y="1845437"/>
            <a:ext cx="2328320" cy="450088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26876" y="2080081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基础应用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2954454" y="1216481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928800" y="1582667"/>
            <a:ext cx="6046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异步应用</a:t>
            </a:r>
            <a:endParaRPr lang="zh-CN" altLang="en-US" sz="800" dirty="0">
              <a:latin typeface="+mj-ea"/>
              <a:ea typeface="+mj-ea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339" y="1270366"/>
            <a:ext cx="359899" cy="359899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37" y="1309723"/>
            <a:ext cx="285896" cy="28589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68" y="1309723"/>
            <a:ext cx="293632" cy="293632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49" y="1897859"/>
            <a:ext cx="355232" cy="355232"/>
          </a:xfrm>
          <a:prstGeom prst="rect">
            <a:avLst/>
          </a:prstGeom>
        </p:spPr>
      </p:pic>
      <p:sp>
        <p:nvSpPr>
          <p:cNvPr id="56" name="圆角矩形 55"/>
          <p:cNvSpPr/>
          <p:nvPr/>
        </p:nvSpPr>
        <p:spPr>
          <a:xfrm>
            <a:off x="470315" y="1216481"/>
            <a:ext cx="614363" cy="1079044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22" y="1640387"/>
            <a:ext cx="231232" cy="231232"/>
          </a:xfrm>
          <a:prstGeom prst="rect">
            <a:avLst/>
          </a:prstGeom>
        </p:spPr>
      </p:pic>
      <p:sp>
        <p:nvSpPr>
          <p:cNvPr id="58" name="圆角矩形 57"/>
          <p:cNvSpPr/>
          <p:nvPr/>
        </p:nvSpPr>
        <p:spPr>
          <a:xfrm>
            <a:off x="470315" y="2342851"/>
            <a:ext cx="614363" cy="676829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13" y="2543949"/>
            <a:ext cx="284957" cy="284957"/>
          </a:xfrm>
          <a:prstGeom prst="rect">
            <a:avLst/>
          </a:prstGeom>
        </p:spPr>
      </p:pic>
      <p:sp>
        <p:nvSpPr>
          <p:cNvPr id="60" name="圆角矩形 59"/>
          <p:cNvSpPr/>
          <p:nvPr/>
        </p:nvSpPr>
        <p:spPr>
          <a:xfrm>
            <a:off x="1160405" y="2344881"/>
            <a:ext cx="1654233" cy="67479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39" y="2406524"/>
            <a:ext cx="241869" cy="28797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93" y="2406524"/>
            <a:ext cx="241869" cy="287970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38" y="2702627"/>
            <a:ext cx="241869" cy="287970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194" y="2702627"/>
            <a:ext cx="241869" cy="287970"/>
          </a:xfrm>
          <a:prstGeom prst="rect">
            <a:avLst/>
          </a:prstGeom>
        </p:spPr>
      </p:pic>
      <p:cxnSp>
        <p:nvCxnSpPr>
          <p:cNvPr id="65" name="直接连接符 64"/>
          <p:cNvCxnSpPr/>
          <p:nvPr/>
        </p:nvCxnSpPr>
        <p:spPr>
          <a:xfrm>
            <a:off x="2223384" y="2535693"/>
            <a:ext cx="0" cy="3338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图片 6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3" y="2546526"/>
            <a:ext cx="351227" cy="301725"/>
          </a:xfrm>
          <a:prstGeom prst="rect">
            <a:avLst/>
          </a:prstGeom>
        </p:spPr>
      </p:pic>
      <p:sp>
        <p:nvSpPr>
          <p:cNvPr id="67" name="文本框 66"/>
          <p:cNvSpPr txBox="1"/>
          <p:nvPr/>
        </p:nvSpPr>
        <p:spPr>
          <a:xfrm>
            <a:off x="1631050" y="2359044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1</a:t>
            </a:r>
            <a:endParaRPr lang="zh-CN" altLang="en-US" sz="800" dirty="0"/>
          </a:p>
        </p:txBody>
      </p:sp>
      <p:sp>
        <p:nvSpPr>
          <p:cNvPr id="68" name="文本框 67"/>
          <p:cNvSpPr txBox="1"/>
          <p:nvPr/>
        </p:nvSpPr>
        <p:spPr>
          <a:xfrm>
            <a:off x="1912152" y="2365300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2</a:t>
            </a:r>
            <a:endParaRPr lang="zh-CN" altLang="en-US" sz="800" dirty="0"/>
          </a:p>
        </p:txBody>
      </p:sp>
      <p:sp>
        <p:nvSpPr>
          <p:cNvPr id="69" name="文本框 68"/>
          <p:cNvSpPr txBox="1"/>
          <p:nvPr/>
        </p:nvSpPr>
        <p:spPr>
          <a:xfrm>
            <a:off x="1628433" y="2655247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3</a:t>
            </a:r>
            <a:endParaRPr lang="zh-CN" altLang="en-US" sz="800" dirty="0"/>
          </a:p>
        </p:txBody>
      </p:sp>
      <p:sp>
        <p:nvSpPr>
          <p:cNvPr id="70" name="文本框 69"/>
          <p:cNvSpPr txBox="1"/>
          <p:nvPr/>
        </p:nvSpPr>
        <p:spPr>
          <a:xfrm>
            <a:off x="1912152" y="2656751"/>
            <a:ext cx="185950" cy="214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/>
              <a:t>4</a:t>
            </a:r>
            <a:endParaRPr lang="zh-CN" altLang="en-US" sz="800" dirty="0"/>
          </a:p>
        </p:txBody>
      </p:sp>
      <p:sp>
        <p:nvSpPr>
          <p:cNvPr id="71" name="文本框 70"/>
          <p:cNvSpPr txBox="1"/>
          <p:nvPr/>
        </p:nvSpPr>
        <p:spPr>
          <a:xfrm>
            <a:off x="1113771" y="2529284"/>
            <a:ext cx="534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分库</a:t>
            </a:r>
            <a:endParaRPr lang="en-US" altLang="zh-CN" sz="800" dirty="0" smtClean="0">
              <a:latin typeface="+mj-ea"/>
              <a:ea typeface="+mj-ea"/>
            </a:endParaRPr>
          </a:p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分表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2890975" y="2342851"/>
            <a:ext cx="597749" cy="67479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082" y="2507358"/>
            <a:ext cx="353244" cy="353244"/>
          </a:xfrm>
          <a:prstGeom prst="rect">
            <a:avLst/>
          </a:prstGeom>
        </p:spPr>
      </p:pic>
      <p:sp>
        <p:nvSpPr>
          <p:cNvPr id="74" name="文本框 73"/>
          <p:cNvSpPr txBox="1"/>
          <p:nvPr/>
        </p:nvSpPr>
        <p:spPr>
          <a:xfrm>
            <a:off x="2875688" y="2817595"/>
            <a:ext cx="6575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err="1" smtClean="0"/>
              <a:t>Elasticsearch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393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47625" y="57149"/>
            <a:ext cx="1181100" cy="1052513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4" y="133350"/>
            <a:ext cx="300038" cy="3000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" y="476250"/>
            <a:ext cx="219075" cy="219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9" y="738187"/>
            <a:ext cx="328613" cy="3286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45" y="426240"/>
            <a:ext cx="314325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30" y="464340"/>
            <a:ext cx="238125" cy="238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6666" y="64811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latin typeface="+mj-ea"/>
                <a:ea typeface="+mj-ea"/>
              </a:rPr>
              <a:t>负载</a:t>
            </a:r>
            <a:endParaRPr lang="zh-CN" altLang="en-US" sz="700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3035" y="64811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latin typeface="+mj-ea"/>
                <a:ea typeface="+mj-ea"/>
              </a:rPr>
              <a:t>网关</a:t>
            </a:r>
            <a:endParaRPr lang="zh-CN" altLang="en-US" sz="700" dirty="0">
              <a:latin typeface="+mj-ea"/>
              <a:ea typeface="+mj-ea"/>
            </a:endParaRPr>
          </a:p>
        </p:txBody>
      </p: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 flipV="1">
            <a:off x="355600" y="583403"/>
            <a:ext cx="160345" cy="23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4" idx="3"/>
            <a:endCxn id="7" idx="1"/>
          </p:cNvCxnSpPr>
          <p:nvPr/>
        </p:nvCxnSpPr>
        <p:spPr>
          <a:xfrm>
            <a:off x="396082" y="283369"/>
            <a:ext cx="119863" cy="300034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6" idx="3"/>
            <a:endCxn id="7" idx="1"/>
          </p:cNvCxnSpPr>
          <p:nvPr/>
        </p:nvCxnSpPr>
        <p:spPr>
          <a:xfrm flipV="1">
            <a:off x="396082" y="583403"/>
            <a:ext cx="119863" cy="319091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8" idx="1"/>
          </p:cNvCxnSpPr>
          <p:nvPr/>
        </p:nvCxnSpPr>
        <p:spPr>
          <a:xfrm>
            <a:off x="830270" y="583403"/>
            <a:ext cx="718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348588" y="57149"/>
            <a:ext cx="870737" cy="1052513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386812" y="57145"/>
            <a:ext cx="1908963" cy="1052513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48588" y="44521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应用服务编排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3" y="266579"/>
            <a:ext cx="159661" cy="15966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3" y="604983"/>
            <a:ext cx="159661" cy="159661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56" y="615494"/>
            <a:ext cx="159661" cy="15966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13" y="907139"/>
            <a:ext cx="159661" cy="15966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12" y="909524"/>
            <a:ext cx="159661" cy="159661"/>
          </a:xfrm>
          <a:prstGeom prst="rect">
            <a:avLst/>
          </a:prstGeom>
        </p:spPr>
      </p:pic>
      <p:cxnSp>
        <p:nvCxnSpPr>
          <p:cNvPr id="29" name="曲线连接符 28"/>
          <p:cNvCxnSpPr>
            <a:stCxn id="23" idx="2"/>
            <a:endCxn id="24" idx="0"/>
          </p:cNvCxnSpPr>
          <p:nvPr/>
        </p:nvCxnSpPr>
        <p:spPr>
          <a:xfrm rot="5400000">
            <a:off x="1462638" y="459026"/>
            <a:ext cx="178743" cy="113170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3" idx="2"/>
            <a:endCxn id="25" idx="0"/>
          </p:cNvCxnSpPr>
          <p:nvPr/>
        </p:nvCxnSpPr>
        <p:spPr>
          <a:xfrm rot="16200000" flipH="1">
            <a:off x="1641563" y="393270"/>
            <a:ext cx="189254" cy="255193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stCxn id="25" idx="2"/>
            <a:endCxn id="26" idx="0"/>
          </p:cNvCxnSpPr>
          <p:nvPr/>
        </p:nvCxnSpPr>
        <p:spPr>
          <a:xfrm rot="5400000">
            <a:off x="1737274" y="780626"/>
            <a:ext cx="131984" cy="121043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5" idx="2"/>
            <a:endCxn id="27" idx="0"/>
          </p:cNvCxnSpPr>
          <p:nvPr/>
        </p:nvCxnSpPr>
        <p:spPr>
          <a:xfrm rot="16200000" flipH="1">
            <a:off x="1872131" y="766811"/>
            <a:ext cx="134369" cy="151056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4415639" y="57145"/>
            <a:ext cx="587744" cy="3305180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39188" y="51135"/>
            <a:ext cx="1956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服务治理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819" y="436558"/>
            <a:ext cx="333748" cy="30956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35" y="430853"/>
            <a:ext cx="320973" cy="320973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476" y="407110"/>
            <a:ext cx="368458" cy="368458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01" y="454056"/>
            <a:ext cx="274566" cy="274566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2445259" y="7751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熔断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897272" y="7751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降级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64956" y="7751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限流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03974" y="77515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切量</a:t>
            </a:r>
            <a:endParaRPr lang="zh-CN" altLang="en-US" sz="9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3" name="直接箭头连接符 52"/>
          <p:cNvCxnSpPr>
            <a:stCxn id="19" idx="3"/>
            <a:endCxn id="20" idx="1"/>
          </p:cNvCxnSpPr>
          <p:nvPr/>
        </p:nvCxnSpPr>
        <p:spPr>
          <a:xfrm flipV="1">
            <a:off x="2219325" y="583402"/>
            <a:ext cx="167487" cy="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8" idx="3"/>
            <a:endCxn id="19" idx="1"/>
          </p:cNvCxnSpPr>
          <p:nvPr/>
        </p:nvCxnSpPr>
        <p:spPr>
          <a:xfrm>
            <a:off x="1140255" y="583403"/>
            <a:ext cx="208333" cy="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1348588" y="1244031"/>
            <a:ext cx="870737" cy="991960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2386813" y="1244031"/>
            <a:ext cx="870738" cy="991959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425039" y="1244031"/>
            <a:ext cx="870737" cy="991959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1348588" y="1240166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通用服务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394771" y="1239748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SDK </a:t>
            </a:r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组件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421190" y="1237197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中间件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4" name="直接箭头连接符 63"/>
          <p:cNvCxnSpPr>
            <a:stCxn id="19" idx="2"/>
            <a:endCxn id="60" idx="0"/>
          </p:cNvCxnSpPr>
          <p:nvPr/>
        </p:nvCxnSpPr>
        <p:spPr>
          <a:xfrm>
            <a:off x="1783957" y="1109662"/>
            <a:ext cx="0" cy="1305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图片 6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47" y="1586114"/>
            <a:ext cx="415017" cy="415017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251" y="1572499"/>
            <a:ext cx="428632" cy="428632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62" y="1564170"/>
            <a:ext cx="445290" cy="445290"/>
          </a:xfrm>
          <a:prstGeom prst="rect">
            <a:avLst/>
          </a:prstGeom>
        </p:spPr>
      </p:pic>
      <p:cxnSp>
        <p:nvCxnSpPr>
          <p:cNvPr id="73" name="曲线连接符 72"/>
          <p:cNvCxnSpPr>
            <a:stCxn id="19" idx="2"/>
            <a:endCxn id="61" idx="0"/>
          </p:cNvCxnSpPr>
          <p:nvPr/>
        </p:nvCxnSpPr>
        <p:spPr>
          <a:xfrm rot="16200000" flipH="1">
            <a:off x="2242005" y="651613"/>
            <a:ext cx="130086" cy="1046183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曲线连接符 74"/>
          <p:cNvCxnSpPr>
            <a:stCxn id="19" idx="2"/>
            <a:endCxn id="62" idx="0"/>
          </p:cNvCxnSpPr>
          <p:nvPr/>
        </p:nvCxnSpPr>
        <p:spPr>
          <a:xfrm rot="16200000" flipH="1">
            <a:off x="2756491" y="137128"/>
            <a:ext cx="127535" cy="2072602"/>
          </a:xfrm>
          <a:prstGeom prst="curvedConnector3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47625" y="1239264"/>
            <a:ext cx="1181100" cy="2123061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344461" y="2366494"/>
            <a:ext cx="2947465" cy="995831"/>
          </a:xfrm>
          <a:prstGeom prst="roundRect">
            <a:avLst>
              <a:gd name="adj" fmla="val 4035"/>
            </a:avLst>
          </a:prstGeom>
          <a:noFill/>
          <a:ln w="6350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44461" y="2370208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数据支撑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53" y="2722927"/>
            <a:ext cx="486081" cy="401409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13" y="2740594"/>
            <a:ext cx="426133" cy="366074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43" y="2779567"/>
            <a:ext cx="841874" cy="288128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47625" y="1244031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组件服务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4" name="图片 8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8" y="1494208"/>
            <a:ext cx="491604" cy="491604"/>
          </a:xfrm>
          <a:prstGeom prst="rect">
            <a:avLst/>
          </a:prstGeom>
        </p:spPr>
      </p:pic>
      <p:sp>
        <p:nvSpPr>
          <p:cNvPr id="85" name="文本框 84"/>
          <p:cNvSpPr txBox="1"/>
          <p:nvPr/>
        </p:nvSpPr>
        <p:spPr>
          <a:xfrm>
            <a:off x="426251" y="1632288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注册中心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6" name="图片 8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6" y="2158544"/>
            <a:ext cx="455488" cy="455488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409588" y="2292913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MQ </a:t>
            </a:r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平台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8" name="图片 8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56" y="2770144"/>
            <a:ext cx="434000" cy="434000"/>
          </a:xfrm>
          <a:prstGeom prst="rect">
            <a:avLst/>
          </a:prstGeom>
        </p:spPr>
      </p:pic>
      <p:sp>
        <p:nvSpPr>
          <p:cNvPr id="89" name="文本框 88"/>
          <p:cNvSpPr txBox="1"/>
          <p:nvPr/>
        </p:nvSpPr>
        <p:spPr>
          <a:xfrm>
            <a:off x="422124" y="2879422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分布式任务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59019" y="57969"/>
            <a:ext cx="1956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基础支撑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15" y="346409"/>
            <a:ext cx="301705" cy="301705"/>
          </a:xfrm>
          <a:prstGeom prst="rect">
            <a:avLst/>
          </a:prstGeom>
        </p:spPr>
      </p:pic>
      <p:sp>
        <p:nvSpPr>
          <p:cNvPr id="92" name="文本框 91"/>
          <p:cNvSpPr txBox="1"/>
          <p:nvPr/>
        </p:nvSpPr>
        <p:spPr>
          <a:xfrm>
            <a:off x="4493496" y="638399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Jenkins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84" y="1005986"/>
            <a:ext cx="587927" cy="152030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34" y="1419488"/>
            <a:ext cx="310761" cy="310761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715" y="1939958"/>
            <a:ext cx="326601" cy="326601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4467239" y="2254013"/>
            <a:ext cx="550151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Dapper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7" name="图片 9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634" y="2614967"/>
            <a:ext cx="367841" cy="367841"/>
          </a:xfrm>
          <a:prstGeom prst="rect">
            <a:avLst/>
          </a:prstGeom>
        </p:spPr>
      </p:pic>
      <p:sp>
        <p:nvSpPr>
          <p:cNvPr id="98" name="文本框 97"/>
          <p:cNvSpPr txBox="1"/>
          <p:nvPr/>
        </p:nvSpPr>
        <p:spPr>
          <a:xfrm>
            <a:off x="4460235" y="2926507"/>
            <a:ext cx="489236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Nexus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31" y="2700389"/>
            <a:ext cx="446485" cy="4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5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9" y="152400"/>
            <a:ext cx="300038" cy="3000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538162"/>
            <a:ext cx="219075" cy="219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4" y="757237"/>
            <a:ext cx="328613" cy="3286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674" y="61912"/>
            <a:ext cx="1152526" cy="107156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7" y="490536"/>
            <a:ext cx="314325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99" y="528635"/>
            <a:ext cx="238125" cy="238125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795049" y="638171"/>
            <a:ext cx="16668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03225" y="647697"/>
            <a:ext cx="166687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2" idx="3"/>
            <a:endCxn id="7" idx="1"/>
          </p:cNvCxnSpPr>
          <p:nvPr/>
        </p:nvCxnSpPr>
        <p:spPr>
          <a:xfrm>
            <a:off x="443707" y="302419"/>
            <a:ext cx="92290" cy="345280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4" idx="3"/>
            <a:endCxn id="7" idx="1"/>
          </p:cNvCxnSpPr>
          <p:nvPr/>
        </p:nvCxnSpPr>
        <p:spPr>
          <a:xfrm flipV="1">
            <a:off x="443707" y="647699"/>
            <a:ext cx="92290" cy="273845"/>
          </a:xfrm>
          <a:prstGeom prst="curvedConnector3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98235" y="7352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>
                <a:latin typeface="+mj-ea"/>
                <a:ea typeface="+mj-ea"/>
              </a:rPr>
              <a:t>负载</a:t>
            </a:r>
            <a:endParaRPr lang="zh-CN" altLang="en-US" sz="800">
              <a:latin typeface="+mj-ea"/>
              <a:ea typeface="+mj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9558" y="73523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>
                <a:latin typeface="+mj-ea"/>
                <a:ea typeface="+mj-ea"/>
              </a:rPr>
              <a:t>网关</a:t>
            </a:r>
            <a:endParaRPr lang="zh-CN" altLang="en-US" sz="800"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625" y="1244031"/>
            <a:ext cx="1181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组件服务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2" y="1494208"/>
            <a:ext cx="387918" cy="38791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0" y="2034275"/>
            <a:ext cx="407162" cy="40716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8" y="2544431"/>
            <a:ext cx="384507" cy="384507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61912" y="1195378"/>
            <a:ext cx="1157288" cy="227172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4196" y="1632288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注册中心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4196" y="2168644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MQ </a:t>
            </a:r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平台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4196" y="2653709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分布式任务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281904" y="61913"/>
            <a:ext cx="2918619" cy="1071564"/>
          </a:xfrm>
          <a:prstGeom prst="roundRect">
            <a:avLst>
              <a:gd name="adj" fmla="val 3031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281923" y="72040"/>
            <a:ext cx="2918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388178" y="370757"/>
            <a:ext cx="341415" cy="419301"/>
          </a:xfrm>
          <a:prstGeom prst="roundRect">
            <a:avLst>
              <a:gd name="adj" fmla="val 35417"/>
            </a:avLst>
          </a:prstGeom>
          <a:blipFill dpi="0"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981476" y="386251"/>
            <a:ext cx="348374" cy="388312"/>
          </a:xfrm>
          <a:prstGeom prst="roundRect">
            <a:avLst>
              <a:gd name="adj" fmla="val 35417"/>
            </a:avLst>
          </a:prstGeom>
          <a:blipFill dpi="0"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2581733" y="418683"/>
            <a:ext cx="289159" cy="323449"/>
          </a:xfrm>
          <a:prstGeom prst="roundRect">
            <a:avLst>
              <a:gd name="adj" fmla="val 35417"/>
            </a:avLst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122775" y="416575"/>
            <a:ext cx="347832" cy="327664"/>
          </a:xfrm>
          <a:prstGeom prst="roundRect">
            <a:avLst>
              <a:gd name="adj" fmla="val 35417"/>
            </a:avLst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3722488" y="394429"/>
            <a:ext cx="360621" cy="371957"/>
          </a:xfrm>
          <a:prstGeom prst="roundRect">
            <a:avLst>
              <a:gd name="adj" fmla="val 35417"/>
            </a:avLst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315288" y="795338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白名单</a:t>
            </a:r>
            <a:endParaRPr lang="zh-CN" altLang="en-US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883965" y="80975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黑名单</a:t>
            </a:r>
            <a:endParaRPr lang="zh-CN" altLang="en-US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18562" y="797570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熔断</a:t>
            </a:r>
            <a:endParaRPr lang="zh-CN" altLang="en-US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88941" y="802108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降级</a:t>
            </a:r>
            <a:endParaRPr lang="zh-CN" altLang="en-US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681503" y="802108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9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限流</a:t>
            </a:r>
            <a:endParaRPr lang="zh-CN" altLang="en-US" sz="9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290126" y="2269991"/>
            <a:ext cx="2918619" cy="502269"/>
          </a:xfrm>
          <a:prstGeom prst="roundRect">
            <a:avLst>
              <a:gd name="adj" fmla="val 5046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1290126" y="2832045"/>
            <a:ext cx="2918619" cy="619707"/>
          </a:xfrm>
          <a:prstGeom prst="roundRect">
            <a:avLst>
              <a:gd name="adj" fmla="val 7191"/>
            </a:avLst>
          </a:prstGeom>
          <a:noFill/>
          <a:ln w="635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6" y="3081087"/>
            <a:ext cx="333930" cy="33393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484196" y="3145077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RPC</a:t>
            </a:r>
            <a:r>
              <a:rPr lang="zh-CN" alt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zh-CN" altLang="en-US" sz="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服务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302847" y="1188915"/>
            <a:ext cx="870738" cy="991959"/>
          </a:xfrm>
          <a:prstGeom prst="roundRect">
            <a:avLst>
              <a:gd name="adj" fmla="val 403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329786" y="1194597"/>
            <a:ext cx="870737" cy="991959"/>
          </a:xfrm>
          <a:prstGeom prst="roundRect">
            <a:avLst>
              <a:gd name="adj" fmla="val 403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310805" y="1184632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SDK </a:t>
            </a:r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组件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325937" y="1187763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中间件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285" y="1517383"/>
            <a:ext cx="428632" cy="4286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09" y="1514736"/>
            <a:ext cx="445290" cy="445290"/>
          </a:xfrm>
          <a:prstGeom prst="rect">
            <a:avLst/>
          </a:prstGeom>
        </p:spPr>
      </p:pic>
      <p:sp>
        <p:nvSpPr>
          <p:cNvPr id="62" name="圆角矩形 61"/>
          <p:cNvSpPr/>
          <p:nvPr/>
        </p:nvSpPr>
        <p:spPr>
          <a:xfrm>
            <a:off x="1275978" y="1190153"/>
            <a:ext cx="870738" cy="991959"/>
          </a:xfrm>
          <a:prstGeom prst="roundRect">
            <a:avLst>
              <a:gd name="adj" fmla="val 4035"/>
            </a:avLst>
          </a:prstGeom>
          <a:noFill/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283936" y="1185870"/>
            <a:ext cx="870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低代码编排</a:t>
            </a:r>
            <a:endParaRPr lang="zh-CN" altLang="en-US" sz="8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56" y="1378268"/>
            <a:ext cx="159661" cy="159661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86" y="1716672"/>
            <a:ext cx="159661" cy="159661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501" y="1684316"/>
            <a:ext cx="159661" cy="159661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458" y="1975961"/>
            <a:ext cx="159661" cy="159661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57" y="1978346"/>
            <a:ext cx="159661" cy="159661"/>
          </a:xfrm>
          <a:prstGeom prst="rect">
            <a:avLst/>
          </a:prstGeom>
        </p:spPr>
      </p:pic>
      <p:cxnSp>
        <p:nvCxnSpPr>
          <p:cNvPr id="70" name="曲线连接符 69"/>
          <p:cNvCxnSpPr>
            <a:stCxn id="65" idx="2"/>
            <a:endCxn id="66" idx="0"/>
          </p:cNvCxnSpPr>
          <p:nvPr/>
        </p:nvCxnSpPr>
        <p:spPr>
          <a:xfrm rot="5400000">
            <a:off x="1410131" y="1570715"/>
            <a:ext cx="178743" cy="113170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曲线连接符 70"/>
          <p:cNvCxnSpPr>
            <a:stCxn id="65" idx="2"/>
            <a:endCxn id="67" idx="0"/>
          </p:cNvCxnSpPr>
          <p:nvPr/>
        </p:nvCxnSpPr>
        <p:spPr>
          <a:xfrm rot="16200000" flipH="1">
            <a:off x="1620016" y="1473999"/>
            <a:ext cx="146387" cy="274245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67" idx="2"/>
            <a:endCxn id="68" idx="0"/>
          </p:cNvCxnSpPr>
          <p:nvPr/>
        </p:nvCxnSpPr>
        <p:spPr>
          <a:xfrm rot="5400000">
            <a:off x="1703819" y="1849448"/>
            <a:ext cx="131984" cy="121043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/>
          <p:cNvCxnSpPr>
            <a:stCxn id="67" idx="2"/>
            <a:endCxn id="69" idx="0"/>
          </p:cNvCxnSpPr>
          <p:nvPr/>
        </p:nvCxnSpPr>
        <p:spPr>
          <a:xfrm rot="16200000" flipH="1">
            <a:off x="1838676" y="1835633"/>
            <a:ext cx="134369" cy="151056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图片 7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13" y="2418156"/>
            <a:ext cx="387472" cy="319977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34" y="2431986"/>
            <a:ext cx="340274" cy="292316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872" y="2451473"/>
            <a:ext cx="740237" cy="25334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49" y="2411884"/>
            <a:ext cx="332521" cy="332521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1077910" y="2259486"/>
            <a:ext cx="8707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数据支撑</a:t>
            </a:r>
            <a:endParaRPr lang="zh-CN" altLang="en-US" sz="7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259631" y="2820256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/>
              <a:t>CI/CD</a:t>
            </a:r>
            <a:endParaRPr lang="en-US" altLang="zh-CN" sz="1000" b="1" dirty="0" smtClean="0"/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07995" y="2934857"/>
            <a:ext cx="373394" cy="382531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1462653" y="3251140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zh-CN" alt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开发人员</a:t>
            </a:r>
            <a:endParaRPr lang="en-US" altLang="zh-CN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" name="图片 8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974" y="2962413"/>
            <a:ext cx="318093" cy="327418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190" y="2965853"/>
            <a:ext cx="320539" cy="320539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188" y="2969097"/>
            <a:ext cx="320539" cy="320539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3109166" y="3251140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/>
              <a:t>Jenkins</a:t>
            </a:r>
            <a:endParaRPr lang="zh-CN" altLang="en-US" sz="800" dirty="0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763" y="2964145"/>
            <a:ext cx="323954" cy="323954"/>
          </a:xfrm>
          <a:prstGeom prst="rect">
            <a:avLst/>
          </a:prstGeom>
        </p:spPr>
      </p:pic>
      <p:sp>
        <p:nvSpPr>
          <p:cNvPr id="93" name="文本框 92"/>
          <p:cNvSpPr txBox="1"/>
          <p:nvPr/>
        </p:nvSpPr>
        <p:spPr>
          <a:xfrm>
            <a:off x="3625069" y="325114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发布上线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089290" y="325114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插件集成</a:t>
            </a:r>
            <a:endParaRPr lang="en-US" altLang="zh-CN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2588819" y="325114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交付质量</a:t>
            </a:r>
            <a:endParaRPr lang="en-US" altLang="zh-CN" sz="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71208" y="61912"/>
            <a:ext cx="729053" cy="3389840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8" name="圆角矩形 107"/>
          <p:cNvSpPr/>
          <p:nvPr/>
        </p:nvSpPr>
        <p:spPr>
          <a:xfrm>
            <a:off x="4349925" y="394429"/>
            <a:ext cx="585521" cy="2472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jemter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4209841" y="79484"/>
            <a:ext cx="8304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zh-CN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4353107" y="784871"/>
            <a:ext cx="585521" cy="2472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116"/>
          <p:cNvSpPr/>
          <p:nvPr/>
        </p:nvSpPr>
        <p:spPr>
          <a:xfrm>
            <a:off x="4349925" y="1175313"/>
            <a:ext cx="585521" cy="2472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4353848" y="1565755"/>
            <a:ext cx="585521" cy="2472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Dapper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4354265" y="1956197"/>
            <a:ext cx="585521" cy="2472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4358188" y="2346639"/>
            <a:ext cx="585521" cy="2472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Nexus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4355006" y="2737081"/>
            <a:ext cx="585521" cy="2472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/>
          <p:cNvSpPr/>
          <p:nvPr/>
        </p:nvSpPr>
        <p:spPr>
          <a:xfrm>
            <a:off x="4358929" y="3127520"/>
            <a:ext cx="585521" cy="24724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endParaRPr lang="zh-CN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4331790" y="1189395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jvisualvm</a:t>
            </a:r>
            <a:endParaRPr lang="zh-CN" altLang="en-US" sz="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79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8089" y="80949"/>
            <a:ext cx="659376" cy="1133476"/>
          </a:xfrm>
          <a:prstGeom prst="roundRect">
            <a:avLst>
              <a:gd name="adj" fmla="val 7143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en-US" altLang="zh-CN" sz="8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分析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28653" y="80949"/>
            <a:ext cx="4252922" cy="1133476"/>
          </a:xfrm>
          <a:prstGeom prst="roundRect">
            <a:avLst>
              <a:gd name="adj" fmla="val 3035"/>
            </a:avLst>
          </a:prstGeom>
          <a:noFill/>
          <a:ln w="635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29062" y="896198"/>
            <a:ext cx="723504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bg1"/>
                </a:solidFill>
              </a:rPr>
              <a:t>业务报表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29062" y="610017"/>
            <a:ext cx="723504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bg1"/>
                </a:solidFill>
              </a:rPr>
              <a:t>知识图谱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3824" y="324696"/>
            <a:ext cx="723504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bg1"/>
                </a:solidFill>
              </a:rPr>
              <a:t>动态表单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45625" y="896198"/>
            <a:ext cx="723504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</a:rPr>
              <a:t>Redis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645625" y="610017"/>
            <a:ext cx="723504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</a:rPr>
              <a:t>Hbase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650387" y="324696"/>
            <a:ext cx="723504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smtClean="0">
                <a:solidFill>
                  <a:schemeClr val="bg1"/>
                </a:solidFill>
              </a:rPr>
              <a:t>ElasticSearch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45625" y="106224"/>
            <a:ext cx="72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rgbClr val="00B0F0"/>
                </a:solidFill>
              </a:rPr>
              <a:t>数据共享</a:t>
            </a:r>
            <a:endParaRPr lang="zh-CN" altLang="en-US" sz="800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8586" y="106224"/>
            <a:ext cx="72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rgbClr val="00B0F0"/>
                </a:solidFill>
              </a:rPr>
              <a:t>数据可视化</a:t>
            </a:r>
            <a:endParaRPr lang="zh-CN" altLang="en-US" sz="800">
              <a:solidFill>
                <a:srgbClr val="00B0F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464774" y="321668"/>
            <a:ext cx="1502377" cy="811796"/>
          </a:xfrm>
          <a:prstGeom prst="roundRect">
            <a:avLst>
              <a:gd name="adj" fmla="val 4918"/>
            </a:avLst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74298" y="106224"/>
            <a:ext cx="1492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rgbClr val="00B0F0"/>
                </a:solidFill>
              </a:rPr>
              <a:t>离线计算</a:t>
            </a:r>
            <a:endParaRPr lang="zh-CN" altLang="en-US" sz="800">
              <a:solidFill>
                <a:srgbClr val="00B0F0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09825" y="384009"/>
            <a:ext cx="176213" cy="7052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smtClean="0">
                <a:solidFill>
                  <a:schemeClr val="bg1"/>
                </a:solidFill>
              </a:rPr>
              <a:t>传统数据库统计</a:t>
            </a:r>
            <a:endParaRPr lang="zh-CN" altLang="en-US" sz="60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2721551" y="384009"/>
            <a:ext cx="176213" cy="70528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 smtClean="0">
                <a:solidFill>
                  <a:schemeClr val="bg1"/>
                </a:solidFill>
              </a:rPr>
              <a:t>分布式离线计算</a:t>
            </a:r>
            <a:endParaRPr lang="zh-CN" altLang="en-US" sz="60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936049" y="388765"/>
            <a:ext cx="361752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smtClean="0">
                <a:solidFill>
                  <a:schemeClr val="bg1"/>
                </a:solidFill>
              </a:rPr>
              <a:t>Spark</a:t>
            </a:r>
            <a:endParaRPr lang="zh-CN" altLang="en-US" sz="50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3326362" y="388765"/>
            <a:ext cx="361752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smtClean="0">
                <a:solidFill>
                  <a:schemeClr val="bg1"/>
                </a:solidFill>
              </a:rPr>
              <a:t>Hive</a:t>
            </a:r>
            <a:endParaRPr lang="en-US" altLang="zh-CN" sz="500">
              <a:solidFill>
                <a:schemeClr val="bg1"/>
              </a:solidFill>
            </a:endParaRPr>
          </a:p>
          <a:p>
            <a:pPr algn="ctr"/>
            <a:r>
              <a:rPr lang="en-US" altLang="zh-CN" sz="400" smtClean="0">
                <a:solidFill>
                  <a:schemeClr val="bg1"/>
                </a:solidFill>
              </a:rPr>
              <a:t>impala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3716675" y="388765"/>
            <a:ext cx="219288" cy="237266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400" smtClean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79838" y="417552"/>
            <a:ext cx="2920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smtClean="0">
                <a:solidFill>
                  <a:schemeClr val="bg1"/>
                </a:solidFill>
              </a:rPr>
              <a:t>MR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2931287" y="687063"/>
            <a:ext cx="361752" cy="174319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smtClean="0">
                <a:solidFill>
                  <a:schemeClr val="bg1"/>
                </a:solidFill>
              </a:rPr>
              <a:t>Hbase</a:t>
            </a:r>
            <a:endParaRPr lang="zh-CN" altLang="en-US" sz="500">
              <a:solidFill>
                <a:schemeClr val="bg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326461" y="681018"/>
            <a:ext cx="604739" cy="174319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smtClean="0">
                <a:solidFill>
                  <a:schemeClr val="bg1"/>
                </a:solidFill>
              </a:rPr>
              <a:t>HDFS/hadoop</a:t>
            </a:r>
            <a:endParaRPr lang="zh-CN" altLang="en-US" sz="500">
              <a:solidFill>
                <a:schemeClr val="bg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931187" y="912466"/>
            <a:ext cx="999913" cy="174319"/>
          </a:xfrm>
          <a:prstGeom prst="roundRect">
            <a:avLst>
              <a:gd name="adj" fmla="val 1613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smtClean="0">
                <a:solidFill>
                  <a:schemeClr val="bg1"/>
                </a:solidFill>
              </a:rPr>
              <a:t>YARN</a:t>
            </a:r>
            <a:endParaRPr lang="zh-CN" altLang="en-US" sz="50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12203" y="321668"/>
            <a:ext cx="916958" cy="487945"/>
          </a:xfrm>
          <a:prstGeom prst="roundRect">
            <a:avLst>
              <a:gd name="adj" fmla="val 4918"/>
            </a:avLst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012202" y="106224"/>
            <a:ext cx="916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rgbClr val="00B0F0"/>
                </a:solidFill>
              </a:rPr>
              <a:t>实时计算</a:t>
            </a:r>
            <a:endParaRPr lang="zh-CN" altLang="en-US" sz="800">
              <a:solidFill>
                <a:srgbClr val="00B0F0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070106" y="387643"/>
            <a:ext cx="325742" cy="350532"/>
          </a:xfrm>
          <a:prstGeom prst="roundRect">
            <a:avLst>
              <a:gd name="adj" fmla="val 1069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4436145" y="384009"/>
            <a:ext cx="443214" cy="350532"/>
          </a:xfrm>
          <a:prstGeom prst="roundRect">
            <a:avLst>
              <a:gd name="adj" fmla="val 1069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smtClean="0">
                <a:solidFill>
                  <a:schemeClr val="bg1"/>
                </a:solidFill>
              </a:rPr>
              <a:t>Spark</a:t>
            </a:r>
          </a:p>
          <a:p>
            <a:pPr algn="ctr"/>
            <a:r>
              <a:rPr lang="en-US" altLang="zh-CN" sz="400" smtClean="0">
                <a:solidFill>
                  <a:schemeClr val="bg1"/>
                </a:solidFill>
              </a:rPr>
              <a:t>streaming</a:t>
            </a:r>
            <a:endParaRPr lang="zh-CN" altLang="en-US" sz="4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058034" y="447991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smtClean="0">
                <a:solidFill>
                  <a:schemeClr val="bg1"/>
                </a:solidFill>
              </a:rPr>
              <a:t>flink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183169" y="855337"/>
            <a:ext cx="745992" cy="278127"/>
          </a:xfrm>
          <a:prstGeom prst="roundRect">
            <a:avLst>
              <a:gd name="adj" fmla="val 8342"/>
            </a:avLst>
          </a:prstGeom>
          <a:noFill/>
          <a:ln w="63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78929" y="818430"/>
            <a:ext cx="75023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B0F0"/>
                </a:solidFill>
              </a:rPr>
              <a:t>spark ml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183169" y="935097"/>
            <a:ext cx="745992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olidFill>
                  <a:srgbClr val="00B0F0"/>
                </a:solidFill>
              </a:rPr>
              <a:t>tensorflow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932398" y="8150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smtClean="0">
                <a:solidFill>
                  <a:srgbClr val="00B0F0"/>
                </a:solidFill>
              </a:rPr>
              <a:t>算</a:t>
            </a:r>
            <a:endParaRPr lang="en-US" altLang="zh-CN" sz="900" smtClean="0">
              <a:solidFill>
                <a:srgbClr val="00B0F0"/>
              </a:solidFill>
            </a:endParaRPr>
          </a:p>
          <a:p>
            <a:r>
              <a:rPr lang="zh-CN" altLang="en-US" sz="900" smtClean="0">
                <a:solidFill>
                  <a:srgbClr val="00B0F0"/>
                </a:solidFill>
              </a:rPr>
              <a:t>法</a:t>
            </a:r>
            <a:endParaRPr lang="zh-CN" altLang="en-US" sz="900">
              <a:solidFill>
                <a:srgbClr val="00B0F0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34348" y="1276336"/>
            <a:ext cx="659376" cy="1133476"/>
          </a:xfrm>
          <a:prstGeom prst="roundRect">
            <a:avLst>
              <a:gd name="adj" fmla="val 714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en-US" altLang="zh-CN" sz="8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仓储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28653" y="1281522"/>
            <a:ext cx="4252922" cy="1133476"/>
          </a:xfrm>
          <a:prstGeom prst="roundRect">
            <a:avLst>
              <a:gd name="adj" fmla="val 3035"/>
            </a:avLst>
          </a:prstGeom>
          <a:noFill/>
          <a:ln w="635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29062" y="2105873"/>
            <a:ext cx="723504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</a:rPr>
              <a:t>ES-client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829062" y="1819692"/>
            <a:ext cx="723504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</a:rPr>
              <a:t>Hbase-client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833824" y="1534371"/>
            <a:ext cx="723504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smtClean="0">
                <a:solidFill>
                  <a:schemeClr val="bg1"/>
                </a:solidFill>
              </a:rPr>
              <a:t>JPA </a:t>
            </a:r>
            <a:r>
              <a:rPr lang="zh-CN" altLang="en-US" sz="800" smtClean="0">
                <a:solidFill>
                  <a:schemeClr val="bg1"/>
                </a:solidFill>
              </a:rPr>
              <a:t>建模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38586" y="1315899"/>
            <a:ext cx="723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chemeClr val="accent2">
                    <a:lumMod val="75000"/>
                  </a:schemeClr>
                </a:solidFill>
              </a:rPr>
              <a:t>数据建模</a:t>
            </a:r>
            <a:endParaRPr lang="zh-CN" alt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667787" y="1534371"/>
            <a:ext cx="723504" cy="180117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smtClean="0">
                <a:solidFill>
                  <a:schemeClr val="bg1"/>
                </a:solidFill>
              </a:rPr>
              <a:t>DM </a:t>
            </a:r>
            <a:r>
              <a:rPr lang="zh-CN" altLang="en-US" sz="700" smtClean="0">
                <a:solidFill>
                  <a:schemeClr val="bg1"/>
                </a:solidFill>
              </a:rPr>
              <a:t>数据集市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72549" y="1315899"/>
            <a:ext cx="1049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chemeClr val="accent2">
                    <a:lumMod val="75000"/>
                  </a:schemeClr>
                </a:solidFill>
              </a:rPr>
              <a:t>数据仓库</a:t>
            </a:r>
            <a:endParaRPr lang="zh-CN" alt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667787" y="1742905"/>
            <a:ext cx="723504" cy="180117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smtClean="0">
                <a:solidFill>
                  <a:schemeClr val="bg1"/>
                </a:solidFill>
              </a:rPr>
              <a:t>DW </a:t>
            </a:r>
            <a:r>
              <a:rPr lang="zh-CN" altLang="en-US" sz="700" smtClean="0">
                <a:solidFill>
                  <a:schemeClr val="bg1"/>
                </a:solidFill>
              </a:rPr>
              <a:t>数据仓库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1667787" y="1951439"/>
            <a:ext cx="723504" cy="180117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smtClean="0">
                <a:solidFill>
                  <a:schemeClr val="bg1"/>
                </a:solidFill>
              </a:rPr>
              <a:t>ODS </a:t>
            </a:r>
            <a:r>
              <a:rPr lang="zh-CN" altLang="en-US" sz="700" smtClean="0">
                <a:solidFill>
                  <a:schemeClr val="bg1"/>
                </a:solidFill>
              </a:rPr>
              <a:t>源数据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667787" y="2159973"/>
            <a:ext cx="723504" cy="180117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smtClean="0">
                <a:solidFill>
                  <a:schemeClr val="bg1"/>
                </a:solidFill>
              </a:rPr>
              <a:t>数据接入层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2426220" y="1526580"/>
            <a:ext cx="300274" cy="813509"/>
          </a:xfrm>
          <a:prstGeom prst="roundRect">
            <a:avLst>
              <a:gd name="adj" fmla="val 1352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800" smtClean="0">
                <a:solidFill>
                  <a:schemeClr val="bg1"/>
                </a:solidFill>
              </a:rPr>
              <a:t>维度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401946" y="1671608"/>
            <a:ext cx="3385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smtClean="0">
                <a:solidFill>
                  <a:schemeClr val="bg1"/>
                </a:solidFill>
              </a:rPr>
              <a:t>DIM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894111" y="1534371"/>
            <a:ext cx="294229" cy="805718"/>
          </a:xfrm>
          <a:prstGeom prst="roundRect">
            <a:avLst>
              <a:gd name="adj" fmla="val 1020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bg1"/>
                </a:solidFill>
              </a:rPr>
              <a:t>数据</a:t>
            </a:r>
            <a:endParaRPr lang="en-US" altLang="zh-CN" sz="8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800" smtClean="0">
                <a:solidFill>
                  <a:schemeClr val="bg1"/>
                </a:solidFill>
              </a:rPr>
              <a:t>服务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3243321" y="2098082"/>
            <a:ext cx="614304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smtClean="0">
                <a:solidFill>
                  <a:schemeClr val="bg1"/>
                </a:solidFill>
              </a:rPr>
              <a:t>动态</a:t>
            </a:r>
            <a:r>
              <a:rPr lang="en-US" altLang="zh-CN" sz="700" smtClean="0">
                <a:solidFill>
                  <a:schemeClr val="bg1"/>
                </a:solidFill>
              </a:rPr>
              <a:t>SQL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3243321" y="1811901"/>
            <a:ext cx="614304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smtClean="0">
                <a:solidFill>
                  <a:schemeClr val="bg1"/>
                </a:solidFill>
              </a:rPr>
              <a:t>标签数据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248083" y="1526580"/>
            <a:ext cx="609542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smtClean="0">
                <a:solidFill>
                  <a:schemeClr val="bg1"/>
                </a:solidFill>
              </a:rPr>
              <a:t>应用数据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3937843" y="1529630"/>
            <a:ext cx="294229" cy="805718"/>
          </a:xfrm>
          <a:prstGeom prst="roundRect">
            <a:avLst>
              <a:gd name="adj" fmla="val 10206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smtClean="0">
                <a:solidFill>
                  <a:schemeClr val="bg1"/>
                </a:solidFill>
              </a:rPr>
              <a:t>空间服务</a:t>
            </a:r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4287053" y="1807160"/>
            <a:ext cx="614304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smtClean="0">
                <a:solidFill>
                  <a:schemeClr val="bg1"/>
                </a:solidFill>
              </a:rPr>
              <a:t>ArcGIS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4291815" y="1521839"/>
            <a:ext cx="609542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smtClean="0">
                <a:solidFill>
                  <a:schemeClr val="bg1"/>
                </a:solidFill>
              </a:rPr>
              <a:t>SuperMap</a:t>
            </a:r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894111" y="1306378"/>
            <a:ext cx="2007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smtClean="0">
                <a:solidFill>
                  <a:schemeClr val="accent2">
                    <a:lumMod val="75000"/>
                  </a:schemeClr>
                </a:solidFill>
              </a:rPr>
              <a:t>数据服务</a:t>
            </a:r>
            <a:endParaRPr lang="zh-CN" altLang="en-US" sz="8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圆角矩形 71"/>
          <p:cNvSpPr/>
          <p:nvPr/>
        </p:nvSpPr>
        <p:spPr>
          <a:xfrm>
            <a:off x="4287053" y="2098082"/>
            <a:ext cx="614304" cy="237266"/>
          </a:xfrm>
          <a:prstGeom prst="roundRect">
            <a:avLst>
              <a:gd name="adj" fmla="val 1613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00">
              <a:solidFill>
                <a:schemeClr val="bg1"/>
              </a:solidFill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34348" y="2471723"/>
            <a:ext cx="659376" cy="885850"/>
          </a:xfrm>
          <a:prstGeom prst="roundRect">
            <a:avLst>
              <a:gd name="adj" fmla="val 714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en-US" altLang="zh-CN" sz="80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zh-CN" altLang="en-US" sz="800" smtClean="0">
                <a:solidFill>
                  <a:schemeClr val="bg1"/>
                </a:solidFill>
                <a:latin typeface="+mj-ea"/>
                <a:ea typeface="+mj-ea"/>
              </a:rPr>
              <a:t>处理</a:t>
            </a:r>
            <a:endParaRPr lang="zh-CN" altLang="en-US" sz="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727562" y="2784552"/>
            <a:ext cx="4252922" cy="573021"/>
          </a:xfrm>
          <a:prstGeom prst="roundRect">
            <a:avLst>
              <a:gd name="adj" fmla="val 5987"/>
            </a:avLst>
          </a:prstGeom>
          <a:noFill/>
          <a:ln w="6350">
            <a:solidFill>
              <a:srgbClr val="00666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3" y="2784552"/>
            <a:ext cx="525784" cy="525784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17" y="2993454"/>
            <a:ext cx="860899" cy="107981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766" y="2845615"/>
            <a:ext cx="403658" cy="403658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74" y="2773160"/>
            <a:ext cx="548568" cy="548568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493" y="2835893"/>
            <a:ext cx="423103" cy="423103"/>
          </a:xfrm>
          <a:prstGeom prst="rect">
            <a:avLst/>
          </a:prstGeom>
        </p:spPr>
      </p:pic>
      <p:sp>
        <p:nvSpPr>
          <p:cNvPr id="83" name="圆角矩形 82"/>
          <p:cNvSpPr/>
          <p:nvPr/>
        </p:nvSpPr>
        <p:spPr>
          <a:xfrm>
            <a:off x="727561" y="2468727"/>
            <a:ext cx="4254013" cy="275345"/>
          </a:xfrm>
          <a:prstGeom prst="roundRect">
            <a:avLst>
              <a:gd name="adj" fmla="val 11244"/>
            </a:avLst>
          </a:prstGeom>
          <a:noFill/>
          <a:ln w="6350">
            <a:solidFill>
              <a:srgbClr val="00666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66"/>
              </a:solidFill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54824" y="2489237"/>
            <a:ext cx="671979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006666"/>
                </a:solidFill>
              </a:rPr>
              <a:t>任务调度</a:t>
            </a:r>
            <a:endParaRPr lang="zh-CN" altLang="en-US">
              <a:solidFill>
                <a:srgbClr val="006666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1758673" y="2489237"/>
            <a:ext cx="702436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6666"/>
                </a:solidFill>
              </a:rPr>
              <a:t>ELK/Kettle</a:t>
            </a:r>
            <a:endParaRPr lang="zh-CN" altLang="en-US">
              <a:solidFill>
                <a:srgbClr val="006666"/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692979" y="2489237"/>
            <a:ext cx="1003801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6666"/>
                </a:solidFill>
              </a:rPr>
              <a:t>Zeebe </a:t>
            </a:r>
            <a:r>
              <a:rPr lang="zh-CN" altLang="en-US" smtClean="0">
                <a:solidFill>
                  <a:srgbClr val="006666"/>
                </a:solidFill>
              </a:rPr>
              <a:t>编排引擎</a:t>
            </a:r>
            <a:endParaRPr lang="zh-CN" altLang="en-US">
              <a:solidFill>
                <a:srgbClr val="006666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928649" y="2489237"/>
            <a:ext cx="1021433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006666"/>
                </a:solidFill>
              </a:rPr>
              <a:t>Drools </a:t>
            </a:r>
            <a:r>
              <a:rPr lang="zh-CN" altLang="en-US" smtClean="0">
                <a:solidFill>
                  <a:srgbClr val="006666"/>
                </a:solidFill>
              </a:rPr>
              <a:t>规则引擎</a:t>
            </a:r>
            <a:endParaRPr lang="zh-CN" altLang="en-US">
              <a:solidFill>
                <a:srgbClr val="006666"/>
              </a:solidFill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8" y="507398"/>
            <a:ext cx="320788" cy="291212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" y="1692860"/>
            <a:ext cx="280205" cy="28020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4" y="2790449"/>
            <a:ext cx="261751" cy="26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72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885825" y="1795461"/>
            <a:ext cx="2819400" cy="0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205037" y="700086"/>
            <a:ext cx="0" cy="2143125"/>
          </a:xfrm>
          <a:prstGeom prst="straightConnector1">
            <a:avLst/>
          </a:prstGeom>
          <a:ln>
            <a:solidFill>
              <a:srgbClr val="0066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26076" y="1555889"/>
            <a:ext cx="550151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确定性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38340" y="1555889"/>
            <a:ext cx="671979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不确定性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147887" y="819583"/>
            <a:ext cx="550151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特殊性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47887" y="2642467"/>
            <a:ext cx="550151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通用性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2635643">
            <a:off x="1288556" y="2161303"/>
            <a:ext cx="42832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中台</a:t>
            </a:r>
            <a:endParaRPr lang="en-US" altLang="zh-CN" smtClean="0"/>
          </a:p>
          <a:p>
            <a:r>
              <a:rPr lang="zh-CN" altLang="en-US" smtClean="0"/>
              <a:t>优势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 rot="2635643">
            <a:off x="2576529" y="1154233"/>
            <a:ext cx="428322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创业</a:t>
            </a:r>
            <a:endParaRPr lang="en-US" altLang="zh-CN" smtClean="0"/>
          </a:p>
          <a:p>
            <a:r>
              <a:rPr lang="zh-CN" altLang="en-US" smtClean="0"/>
              <a:t>优势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14802" y="2066637"/>
            <a:ext cx="575830" cy="575830"/>
          </a:xfrm>
          <a:prstGeom prst="ellipse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502775" y="1058431"/>
            <a:ext cx="575830" cy="575830"/>
          </a:xfrm>
          <a:prstGeom prst="ellipse">
            <a:avLst/>
          </a:prstGeom>
          <a:noFill/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20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21530" y="1140643"/>
            <a:ext cx="556181" cy="518474"/>
          </a:xfrm>
          <a:prstGeom prst="roundRect">
            <a:avLst>
              <a:gd name="adj" fmla="val 1030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接口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80941" y="1140643"/>
            <a:ext cx="556181" cy="518474"/>
          </a:xfrm>
          <a:prstGeom prst="roundRect">
            <a:avLst>
              <a:gd name="adj" fmla="val 1030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代理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940352" y="1140643"/>
            <a:ext cx="556181" cy="518474"/>
          </a:xfrm>
          <a:prstGeom prst="roundRect">
            <a:avLst>
              <a:gd name="adj" fmla="val 1030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工厂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99763" y="1140643"/>
            <a:ext cx="556181" cy="518474"/>
          </a:xfrm>
          <a:prstGeom prst="roundRect">
            <a:avLst>
              <a:gd name="adj" fmla="val 10303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bg1"/>
                </a:solidFill>
                <a:latin typeface="+mj-ea"/>
                <a:ea typeface="+mj-ea"/>
              </a:rPr>
              <a:t>注册</a:t>
            </a:r>
            <a:endParaRPr lang="zh-CN" altLang="en-US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右大括号 5"/>
          <p:cNvSpPr/>
          <p:nvPr/>
        </p:nvSpPr>
        <p:spPr>
          <a:xfrm rot="5400000">
            <a:off x="2585695" y="1070335"/>
            <a:ext cx="124905" cy="1415592"/>
          </a:xfrm>
          <a:prstGeom prst="rightBrace">
            <a:avLst/>
          </a:prstGeom>
          <a:ln>
            <a:solidFill>
              <a:srgbClr val="00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2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52889" y="1462709"/>
            <a:ext cx="306494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傅</a:t>
            </a:r>
            <a:endParaRPr lang="zh-CN" altLang="en-US" dirty="0">
              <a:solidFill>
                <a:schemeClr val="bg1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03" y="447772"/>
            <a:ext cx="2461375" cy="20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548" y="287970"/>
            <a:ext cx="770466" cy="173013"/>
            <a:chOff x="1041527" y="2246429"/>
            <a:chExt cx="1101972" cy="220216"/>
          </a:xfrm>
        </p:grpSpPr>
        <p:sp>
          <p:nvSpPr>
            <p:cNvPr id="3" name="圆角矩形 2"/>
            <p:cNvSpPr/>
            <p:nvPr/>
          </p:nvSpPr>
          <p:spPr>
            <a:xfrm>
              <a:off x="1041527" y="2246429"/>
              <a:ext cx="576064" cy="22021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入职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495427" y="2246429"/>
              <a:ext cx="648072" cy="220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r>
                <a:rPr lang="en-US" altLang="zh-CN" sz="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/5</a:t>
              </a:r>
              <a:r>
                <a:rPr lang="zh-CN" altLang="en-US" sz="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  <p:pic>
          <p:nvPicPr>
            <p:cNvPr id="5" name="Picture 2" descr="E:\itstack\下载\ChromeDown\入职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325" y="2280337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组合 39"/>
          <p:cNvGrpSpPr/>
          <p:nvPr/>
        </p:nvGrpSpPr>
        <p:grpSpPr>
          <a:xfrm>
            <a:off x="960661" y="287970"/>
            <a:ext cx="847921" cy="173013"/>
            <a:chOff x="1339936" y="287507"/>
            <a:chExt cx="847921" cy="173013"/>
          </a:xfrm>
        </p:grpSpPr>
        <p:sp>
          <p:nvSpPr>
            <p:cNvPr id="7" name="圆角矩形 6"/>
            <p:cNvSpPr/>
            <p:nvPr/>
          </p:nvSpPr>
          <p:spPr>
            <a:xfrm>
              <a:off x="1339936" y="287507"/>
              <a:ext cx="441807" cy="17301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部门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700478" y="287507"/>
              <a:ext cx="487379" cy="17301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大厂</a:t>
              </a:r>
              <a:r>
                <a:rPr lang="en-US" altLang="zh-CN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牛部</a:t>
              </a:r>
              <a:endParaRPr lang="zh-CN" altLang="en-US" sz="5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9" name="Picture 5" descr="E:\itstack\下载\ChromeDown\部门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973" y="303702"/>
              <a:ext cx="101949" cy="119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4104356" y="287970"/>
            <a:ext cx="851703" cy="173013"/>
            <a:chOff x="4240715" y="976481"/>
            <a:chExt cx="1058975" cy="220216"/>
          </a:xfrm>
        </p:grpSpPr>
        <p:sp>
          <p:nvSpPr>
            <p:cNvPr id="15" name="圆角矩形 14"/>
            <p:cNvSpPr/>
            <p:nvPr/>
          </p:nvSpPr>
          <p:spPr>
            <a:xfrm>
              <a:off x="4240715" y="976481"/>
              <a:ext cx="801514" cy="22021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技术专利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37279" y="976481"/>
              <a:ext cx="362411" cy="220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</a:p>
          </p:txBody>
        </p:sp>
        <p:pic>
          <p:nvPicPr>
            <p:cNvPr id="17" name="Picture 4" descr="E:\itstack\下载\ChromeDown\专利申请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090" y="1010389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3012529" y="287970"/>
            <a:ext cx="964181" cy="173013"/>
            <a:chOff x="5683539" y="2778424"/>
            <a:chExt cx="1151076" cy="220216"/>
          </a:xfrm>
        </p:grpSpPr>
        <p:sp>
          <p:nvSpPr>
            <p:cNvPr id="19" name="圆角矩形 18"/>
            <p:cNvSpPr/>
            <p:nvPr/>
          </p:nvSpPr>
          <p:spPr>
            <a:xfrm>
              <a:off x="5683539" y="2778424"/>
              <a:ext cx="892820" cy="22021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带领小组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6402567" y="2778424"/>
              <a:ext cx="432048" cy="220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endParaRPr lang="zh-CN" altLang="en-US" sz="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1" name="Picture 8" descr="E:\itstack\下载\ChromeDown\团队 (1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538" y="2797843"/>
              <a:ext cx="200025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08029"/>
              </p:ext>
            </p:extLst>
          </p:nvPr>
        </p:nvGraphicFramePr>
        <p:xfrm>
          <a:off x="0" y="1378945"/>
          <a:ext cx="5040312" cy="760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0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0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0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lang="zh-CN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0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</a:t>
                      </a:r>
                      <a:endParaRPr lang="zh-CN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0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规范</a:t>
                      </a:r>
                      <a:endParaRPr lang="zh-CN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组件</a:t>
                      </a:r>
                      <a:endParaRPr lang="zh-CN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评审</a:t>
                      </a:r>
                      <a:endParaRPr lang="zh-CN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组长</a:t>
                      </a:r>
                      <a:endParaRPr lang="zh-CN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分享</a:t>
                      </a:r>
                      <a:endParaRPr lang="zh-CN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2806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招聘</a:t>
                      </a:r>
                      <a:endParaRPr lang="zh-CN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7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" name="Picture 11" descr="E:\itstack\下载\ChromeDown\领域库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0" y="17800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E:\itstack\下载\ChromeDown\系统架构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17774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3" descr="E:\itstack\下载\ChromeDown\规范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68" y="17774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4" descr="E:\itstack\下载\ChromeDown\评审_评价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36" y="1772184"/>
            <a:ext cx="279760" cy="27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E:\itstack\下载\ChromeDown\新人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0" y="176819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E:\itstack\下载\ChromeDown\技术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586" y="17774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E:\itstack\下载\ChromeDown\招聘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070" y="177740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41" y="1777406"/>
            <a:ext cx="304800" cy="304800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-1343667" y="740412"/>
            <a:ext cx="7671053" cy="4566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936229" y="287970"/>
            <a:ext cx="948653" cy="173013"/>
            <a:chOff x="8759864" y="1665288"/>
            <a:chExt cx="1193514" cy="220216"/>
          </a:xfrm>
        </p:grpSpPr>
        <p:sp>
          <p:nvSpPr>
            <p:cNvPr id="37" name="圆角矩形 36"/>
            <p:cNvSpPr/>
            <p:nvPr/>
          </p:nvSpPr>
          <p:spPr>
            <a:xfrm>
              <a:off x="8759864" y="1665288"/>
              <a:ext cx="842010" cy="22021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大型项目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9457857" y="1665288"/>
              <a:ext cx="495521" cy="2202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5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10+</a:t>
              </a:r>
              <a:r>
                <a:rPr lang="zh-CN" altLang="en-US" sz="5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</a:p>
          </p:txBody>
        </p:sp>
        <p:pic>
          <p:nvPicPr>
            <p:cNvPr id="39" name="Picture 7" descr="E:\itstack\下载\ChromeDown\项目.pn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1796" y="1699196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010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8150" y="838733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用户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23950" y="838733"/>
            <a:ext cx="2381250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51" y="76200"/>
            <a:ext cx="671979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单体架构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123950" y="1414459"/>
            <a:ext cx="1543050" cy="814387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33675" y="1414459"/>
            <a:ext cx="771525" cy="814388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54" y="1498199"/>
            <a:ext cx="478304" cy="4783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85454" y="1969815"/>
            <a:ext cx="478304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+mj-ea"/>
                <a:ea typeface="+mj-ea"/>
              </a:rPr>
              <a:t>应用</a:t>
            </a:r>
            <a:endParaRPr lang="zh-CN" altLang="en-US" sz="900" dirty="0"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46" y="1510027"/>
            <a:ext cx="454649" cy="45464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58626" y="1973823"/>
            <a:ext cx="557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+mj-ea"/>
                <a:ea typeface="+mj-ea"/>
              </a:rPr>
              <a:t>数据库</a:t>
            </a:r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38150" y="1414459"/>
            <a:ext cx="614363" cy="814388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12" y="1498199"/>
            <a:ext cx="454649" cy="45464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89210" y="2000472"/>
            <a:ext cx="1260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+mj-ea"/>
                <a:ea typeface="+mj-ea"/>
              </a:rPr>
              <a:t>Domain Name System</a:t>
            </a:r>
            <a:endParaRPr lang="zh-CN" altLang="en-US" sz="600" dirty="0">
              <a:latin typeface="+mj-ea"/>
              <a:ea typeface="+mj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8" y="980183"/>
            <a:ext cx="217162" cy="21716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8" y="1706036"/>
            <a:ext cx="231232" cy="23123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54" y="972629"/>
            <a:ext cx="199323" cy="199323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1243013" y="963710"/>
            <a:ext cx="2103747" cy="217162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https://bugstack.cn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3062288" y="1175369"/>
            <a:ext cx="0" cy="2424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104701" y="116752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latin typeface="+mj-ea"/>
                <a:ea typeface="+mj-ea"/>
              </a:rPr>
              <a:t>解析</a:t>
            </a:r>
            <a:endParaRPr lang="zh-CN" altLang="en-US" sz="700" dirty="0">
              <a:latin typeface="+mj-ea"/>
              <a:ea typeface="+mj-ea"/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3133722" y="1181065"/>
            <a:ext cx="0" cy="2367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8" idx="3"/>
            <a:endCxn id="10" idx="1"/>
          </p:cNvCxnSpPr>
          <p:nvPr/>
        </p:nvCxnSpPr>
        <p:spPr>
          <a:xfrm>
            <a:off x="1763758" y="1737351"/>
            <a:ext cx="256988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2515744" y="1167524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10.1.12.34</a:t>
            </a:r>
            <a:endParaRPr lang="zh-CN" altLang="en-US" sz="700" dirty="0"/>
          </a:p>
        </p:txBody>
      </p:sp>
      <p:sp>
        <p:nvSpPr>
          <p:cNvPr id="38" name="文本框 37"/>
          <p:cNvSpPr txBox="1"/>
          <p:nvPr/>
        </p:nvSpPr>
        <p:spPr>
          <a:xfrm>
            <a:off x="2020746" y="1498199"/>
            <a:ext cx="482824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Mysql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36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8150" y="838733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用户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23950" y="838733"/>
            <a:ext cx="2381250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23950" y="1414460"/>
            <a:ext cx="1543050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33675" y="1414459"/>
            <a:ext cx="771525" cy="1226180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70" y="1463772"/>
            <a:ext cx="478304" cy="4783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36271" y="1578476"/>
            <a:ext cx="478304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+mj-ea"/>
                <a:ea typeface="+mj-ea"/>
              </a:rPr>
              <a:t>应用</a:t>
            </a:r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6864" y="2236370"/>
            <a:ext cx="5571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+mj-ea"/>
                <a:ea typeface="+mj-ea"/>
              </a:rPr>
              <a:t>数据库</a:t>
            </a:r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8150" y="1414460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11" y="1681291"/>
            <a:ext cx="454649" cy="45464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89209" y="2144127"/>
            <a:ext cx="1260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+mj-ea"/>
                <a:ea typeface="+mj-ea"/>
              </a:rPr>
              <a:t>Domain Name System</a:t>
            </a:r>
            <a:endParaRPr lang="zh-CN" altLang="en-US" sz="6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8" y="980183"/>
            <a:ext cx="217162" cy="2171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8" y="1590812"/>
            <a:ext cx="231232" cy="23123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54" y="972629"/>
            <a:ext cx="199323" cy="199323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1243013" y="963710"/>
            <a:ext cx="2103747" cy="217162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https://bugstack.cn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062288" y="1175369"/>
            <a:ext cx="0" cy="2424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4701" y="116752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latin typeface="+mj-ea"/>
                <a:ea typeface="+mj-ea"/>
              </a:rPr>
              <a:t>解析</a:t>
            </a:r>
            <a:endParaRPr lang="zh-CN" altLang="en-US" sz="700" dirty="0">
              <a:latin typeface="+mj-ea"/>
              <a:ea typeface="+mj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133722" y="1181065"/>
            <a:ext cx="0" cy="2367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515744" y="1167524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10.1.12.34</a:t>
            </a:r>
            <a:endParaRPr lang="zh-CN" altLang="en-US" sz="700" dirty="0"/>
          </a:p>
        </p:txBody>
      </p:sp>
      <p:sp>
        <p:nvSpPr>
          <p:cNvPr id="25" name="圆角矩形 24"/>
          <p:cNvSpPr/>
          <p:nvPr/>
        </p:nvSpPr>
        <p:spPr>
          <a:xfrm>
            <a:off x="1123950" y="2076137"/>
            <a:ext cx="1543050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29" y="2124766"/>
            <a:ext cx="454649" cy="454649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330029" y="2112938"/>
            <a:ext cx="388248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DB2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8150" y="2074108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5" y="2209307"/>
            <a:ext cx="284957" cy="284957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7151" y="76200"/>
            <a:ext cx="1402948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应用与数据库单独部署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76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8150" y="838733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用户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23950" y="838733"/>
            <a:ext cx="2381250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23950" y="1414460"/>
            <a:ext cx="1543050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33675" y="1414459"/>
            <a:ext cx="771525" cy="1226180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70" y="1463772"/>
            <a:ext cx="478304" cy="4783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36271" y="1578476"/>
            <a:ext cx="478304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00" dirty="0" smtClean="0">
                <a:latin typeface="+mj-ea"/>
                <a:ea typeface="+mj-ea"/>
              </a:rPr>
              <a:t>应用</a:t>
            </a:r>
            <a:endParaRPr lang="zh-CN" altLang="en-US" sz="900" dirty="0">
              <a:latin typeface="+mj-ea"/>
              <a:ea typeface="+mj-ea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38150" y="1414460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111" y="1681291"/>
            <a:ext cx="454649" cy="45464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489209" y="2144127"/>
            <a:ext cx="12604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+mj-ea"/>
                <a:ea typeface="+mj-ea"/>
              </a:rPr>
              <a:t>Domain Name System</a:t>
            </a:r>
            <a:endParaRPr lang="zh-CN" altLang="en-US" sz="6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28" y="980183"/>
            <a:ext cx="217162" cy="2171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8" y="1590812"/>
            <a:ext cx="231232" cy="23123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54" y="972629"/>
            <a:ext cx="199323" cy="199323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1243013" y="963710"/>
            <a:ext cx="2103747" cy="217162"/>
          </a:xfrm>
          <a:prstGeom prst="round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https://bugstack.cn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3062288" y="1175369"/>
            <a:ext cx="0" cy="2424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04701" y="116752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dirty="0" smtClean="0">
                <a:latin typeface="+mj-ea"/>
                <a:ea typeface="+mj-ea"/>
              </a:rPr>
              <a:t>解析</a:t>
            </a:r>
            <a:endParaRPr lang="zh-CN" altLang="en-US" sz="700" dirty="0">
              <a:latin typeface="+mj-ea"/>
              <a:ea typeface="+mj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133722" y="1181065"/>
            <a:ext cx="0" cy="23670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515744" y="1167524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 smtClean="0"/>
              <a:t>10.1.12.34</a:t>
            </a:r>
            <a:endParaRPr lang="zh-CN" altLang="en-US" sz="700" dirty="0"/>
          </a:p>
        </p:txBody>
      </p:sp>
      <p:sp>
        <p:nvSpPr>
          <p:cNvPr id="25" name="圆角矩形 24"/>
          <p:cNvSpPr/>
          <p:nvPr/>
        </p:nvSpPr>
        <p:spPr>
          <a:xfrm>
            <a:off x="1123950" y="2076137"/>
            <a:ext cx="1543050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371023" y="2117559"/>
            <a:ext cx="388248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DB2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38150" y="2074108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95" y="2209307"/>
            <a:ext cx="284957" cy="284957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57151" y="76200"/>
            <a:ext cx="671979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加入缓存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119189" y="2434030"/>
            <a:ext cx="7381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latin typeface="+mj-ea"/>
                <a:ea typeface="+mj-ea"/>
              </a:rPr>
              <a:t>数据库</a:t>
            </a:r>
            <a:endParaRPr lang="zh-CN" altLang="en-US" sz="700" dirty="0">
              <a:latin typeface="+mj-ea"/>
              <a:ea typeface="+mj-ea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37" y="2120513"/>
            <a:ext cx="361392" cy="36352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256127" y="2104639"/>
            <a:ext cx="431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solidFill>
                  <a:schemeClr val="bg1"/>
                </a:solidFill>
              </a:rPr>
              <a:t>Oracle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004135" y="2426069"/>
            <a:ext cx="55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latin typeface="+mj-ea"/>
                <a:ea typeface="+mj-ea"/>
              </a:rPr>
              <a:t>缓存</a:t>
            </a:r>
            <a:endParaRPr lang="zh-CN" altLang="en-US" sz="700" dirty="0">
              <a:latin typeface="+mj-ea"/>
              <a:ea typeface="+mj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31" y="2143928"/>
            <a:ext cx="351227" cy="301725"/>
          </a:xfrm>
          <a:prstGeom prst="rect">
            <a:avLst/>
          </a:prstGeom>
        </p:spPr>
      </p:pic>
      <p:cxnSp>
        <p:nvCxnSpPr>
          <p:cNvPr id="39" name="直接连接符 38"/>
          <p:cNvCxnSpPr/>
          <p:nvPr/>
        </p:nvCxnSpPr>
        <p:spPr>
          <a:xfrm>
            <a:off x="1871938" y="2161859"/>
            <a:ext cx="0" cy="3338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76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47763" y="1333688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366" y="1387573"/>
            <a:ext cx="358272" cy="3582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65350" y="1688838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2600" y="2385093"/>
            <a:ext cx="55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latin typeface="+mj-ea"/>
                <a:ea typeface="+mj-ea"/>
              </a:rPr>
              <a:t>数据库</a:t>
            </a:r>
            <a:endParaRPr lang="zh-CN" altLang="en-US" sz="700" dirty="0"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61963" y="1338261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1" y="1514613"/>
            <a:ext cx="231232" cy="23123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147763" y="1999938"/>
            <a:ext cx="1730902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823" y="2071576"/>
            <a:ext cx="361392" cy="36352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327813" y="2055702"/>
            <a:ext cx="43188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 smtClean="0">
                <a:solidFill>
                  <a:schemeClr val="bg1"/>
                </a:solidFill>
              </a:rPr>
              <a:t>Oracle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61963" y="1997909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08" y="2133108"/>
            <a:ext cx="284957" cy="284957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752446" y="1333688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049" y="1387573"/>
            <a:ext cx="358272" cy="35827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70033" y="1688838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44394" y="1333688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97" y="1387573"/>
            <a:ext cx="358272" cy="35827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361981" y="1688838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61963" y="739531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负载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1" y="869857"/>
            <a:ext cx="239409" cy="239409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1147764" y="739443"/>
            <a:ext cx="1730902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92" y="670185"/>
            <a:ext cx="841566" cy="639885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1974555" y="937518"/>
            <a:ext cx="90051" cy="900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stCxn id="28" idx="4"/>
            <a:endCxn id="18" idx="0"/>
          </p:cNvCxnSpPr>
          <p:nvPr/>
        </p:nvCxnSpPr>
        <p:spPr>
          <a:xfrm>
            <a:off x="2019581" y="1027569"/>
            <a:ext cx="1" cy="306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8" idx="4"/>
            <a:endCxn id="21" idx="0"/>
          </p:cNvCxnSpPr>
          <p:nvPr/>
        </p:nvCxnSpPr>
        <p:spPr>
          <a:xfrm rot="16200000" flipH="1">
            <a:off x="2162496" y="884653"/>
            <a:ext cx="306119" cy="59194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8" idx="4"/>
            <a:endCxn id="4" idx="0"/>
          </p:cNvCxnSpPr>
          <p:nvPr/>
        </p:nvCxnSpPr>
        <p:spPr>
          <a:xfrm rot="5400000">
            <a:off x="1564181" y="878287"/>
            <a:ext cx="306119" cy="60468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180829" y="2385093"/>
            <a:ext cx="55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latin typeface="+mj-ea"/>
                <a:ea typeface="+mj-ea"/>
              </a:rPr>
              <a:t>缓存</a:t>
            </a:r>
            <a:endParaRPr lang="zh-CN" altLang="en-US" sz="700" dirty="0">
              <a:latin typeface="+mj-ea"/>
              <a:ea typeface="+mj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525" y="2102952"/>
            <a:ext cx="351227" cy="3017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57151" y="76200"/>
            <a:ext cx="1390124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多应用部署和反向代理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>
          <a:xfrm>
            <a:off x="2005292" y="2101237"/>
            <a:ext cx="0" cy="3338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451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157287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90" y="1206598"/>
            <a:ext cx="358272" cy="35827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74874" y="1507863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83546" y="2192405"/>
            <a:ext cx="310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latin typeface="+mj-ea"/>
                <a:ea typeface="+mj-ea"/>
              </a:rPr>
              <a:t>读</a:t>
            </a:r>
            <a:endParaRPr lang="zh-CN" altLang="en-US" sz="700" dirty="0">
              <a:latin typeface="+mj-ea"/>
              <a:ea typeface="+mj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71487" y="1157286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5" y="1333638"/>
            <a:ext cx="231232" cy="231232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157287" y="1818963"/>
            <a:ext cx="1730902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4" y="1886305"/>
            <a:ext cx="305332" cy="36352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50704" y="1866135"/>
            <a:ext cx="431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solidFill>
                  <a:schemeClr val="bg1"/>
                </a:solidFill>
              </a:rPr>
              <a:t>Oracle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471487" y="1816934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32" y="1952133"/>
            <a:ext cx="284957" cy="284957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1755602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573" y="1206598"/>
            <a:ext cx="358272" cy="35827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79557" y="1507863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353918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521" y="1206598"/>
            <a:ext cx="358272" cy="35827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371505" y="1507863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471487" y="558556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负载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95" y="688882"/>
            <a:ext cx="239409" cy="239409"/>
          </a:xfrm>
          <a:prstGeom prst="rect">
            <a:avLst/>
          </a:prstGeom>
        </p:spPr>
      </p:pic>
      <p:sp>
        <p:nvSpPr>
          <p:cNvPr id="26" name="圆角矩形 25"/>
          <p:cNvSpPr/>
          <p:nvPr/>
        </p:nvSpPr>
        <p:spPr>
          <a:xfrm>
            <a:off x="1157288" y="558468"/>
            <a:ext cx="1730902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16" y="489210"/>
            <a:ext cx="841566" cy="639885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1984079" y="756543"/>
            <a:ext cx="90051" cy="900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9" name="直接箭头连接符 28"/>
          <p:cNvCxnSpPr>
            <a:stCxn id="28" idx="4"/>
            <a:endCxn id="18" idx="0"/>
          </p:cNvCxnSpPr>
          <p:nvPr/>
        </p:nvCxnSpPr>
        <p:spPr>
          <a:xfrm>
            <a:off x="2029105" y="846594"/>
            <a:ext cx="1" cy="306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8" idx="4"/>
            <a:endCxn id="21" idx="0"/>
          </p:cNvCxnSpPr>
          <p:nvPr/>
        </p:nvCxnSpPr>
        <p:spPr>
          <a:xfrm rot="16200000" flipH="1">
            <a:off x="2172020" y="703678"/>
            <a:ext cx="306119" cy="59194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8" idx="4"/>
            <a:endCxn id="4" idx="0"/>
          </p:cNvCxnSpPr>
          <p:nvPr/>
        </p:nvCxnSpPr>
        <p:spPr>
          <a:xfrm rot="5400000">
            <a:off x="1573705" y="697312"/>
            <a:ext cx="306119" cy="604682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190353" y="2204118"/>
            <a:ext cx="5571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 smtClean="0">
                <a:latin typeface="+mj-ea"/>
                <a:ea typeface="+mj-ea"/>
              </a:rPr>
              <a:t>缓存</a:t>
            </a:r>
            <a:endParaRPr lang="zh-CN" altLang="en-US" sz="700" dirty="0">
              <a:latin typeface="+mj-ea"/>
              <a:ea typeface="+mj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049" y="1921977"/>
            <a:ext cx="351227" cy="30172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75801" y="89409"/>
            <a:ext cx="1037463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数据库读写分离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636821" y="2192405"/>
            <a:ext cx="310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" dirty="0">
                <a:latin typeface="+mj-ea"/>
                <a:ea typeface="+mj-ea"/>
              </a:rPr>
              <a:t>写</a:t>
            </a: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89" y="1886305"/>
            <a:ext cx="305332" cy="363528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1603979" y="1874727"/>
            <a:ext cx="431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smtClean="0">
                <a:solidFill>
                  <a:schemeClr val="bg1"/>
                </a:solidFill>
              </a:rPr>
              <a:t>Oracle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1494046" y="2039491"/>
            <a:ext cx="14794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>
            <a:off x="1494046" y="2120462"/>
            <a:ext cx="14794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083656" y="1915966"/>
            <a:ext cx="0" cy="3338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84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157287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91" y="1226973"/>
            <a:ext cx="159661" cy="1596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4874" y="1507863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A</a:t>
            </a:r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7288" y="2132368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latin typeface="+mj-ea"/>
                <a:ea typeface="+mj-ea"/>
              </a:rPr>
              <a:t>A</a:t>
            </a:r>
            <a:r>
              <a:rPr lang="zh-CN" altLang="en-US" sz="700" dirty="0" smtClean="0">
                <a:latin typeface="+mj-ea"/>
                <a:ea typeface="+mj-ea"/>
              </a:rPr>
              <a:t>读</a:t>
            </a:r>
            <a:r>
              <a:rPr lang="en-US" altLang="zh-CN" sz="700" dirty="0">
                <a:latin typeface="+mj-ea"/>
                <a:ea typeface="+mj-ea"/>
              </a:rPr>
              <a:t>&amp;</a:t>
            </a:r>
            <a:r>
              <a:rPr lang="zh-CN" altLang="en-US" sz="700" dirty="0" smtClean="0">
                <a:latin typeface="+mj-ea"/>
                <a:ea typeface="+mj-ea"/>
              </a:rPr>
              <a:t>写</a:t>
            </a:r>
            <a:endParaRPr lang="zh-CN" altLang="en-US" sz="700" dirty="0">
              <a:latin typeface="+mj-ea"/>
              <a:ea typeface="+mj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71487" y="1157286"/>
            <a:ext cx="614363" cy="555356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8" y="1333638"/>
            <a:ext cx="231232" cy="23123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1157287" y="1818963"/>
            <a:ext cx="534271" cy="48550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43" y="1853409"/>
            <a:ext cx="289384" cy="344541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471487" y="1816933"/>
            <a:ext cx="614363" cy="1068703"/>
          </a:xfrm>
          <a:prstGeom prst="roundRect">
            <a:avLst>
              <a:gd name="adj" fmla="val 4043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900" dirty="0" smtClean="0">
                <a:solidFill>
                  <a:schemeClr val="bg1"/>
                </a:solidFill>
                <a:latin typeface="+mj-ea"/>
                <a:ea typeface="+mj-ea"/>
              </a:rPr>
              <a:t>数据</a:t>
            </a:r>
            <a:endParaRPr lang="zh-CN" altLang="en-US" sz="9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" y="2208805"/>
            <a:ext cx="284957" cy="284957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755603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79558" y="1501915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B</a:t>
            </a:r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353919" y="1152713"/>
            <a:ext cx="534271" cy="564502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71506" y="1501915"/>
            <a:ext cx="478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 smtClean="0">
                <a:latin typeface="+mj-ea"/>
                <a:ea typeface="+mj-ea"/>
              </a:rPr>
              <a:t>C</a:t>
            </a:r>
            <a:r>
              <a:rPr lang="zh-CN" altLang="en-US" sz="800" dirty="0" smtClean="0">
                <a:latin typeface="+mj-ea"/>
                <a:ea typeface="+mj-ea"/>
              </a:rPr>
              <a:t>应用</a:t>
            </a:r>
            <a:endParaRPr lang="zh-CN" altLang="en-US" sz="800" dirty="0">
              <a:latin typeface="+mj-ea"/>
              <a:ea typeface="+mj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71487" y="558556"/>
            <a:ext cx="614363" cy="500062"/>
          </a:xfrm>
          <a:prstGeom prst="roundRect">
            <a:avLst>
              <a:gd name="adj" fmla="val 7144"/>
            </a:avLst>
          </a:prstGeom>
          <a:solidFill>
            <a:srgbClr val="006666"/>
          </a:solidFill>
          <a:ln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+mj-ea"/>
                <a:ea typeface="+mj-ea"/>
              </a:rPr>
              <a:t>负载</a:t>
            </a:r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" y="688882"/>
            <a:ext cx="239409" cy="239409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1157288" y="558468"/>
            <a:ext cx="1730902" cy="500062"/>
          </a:xfrm>
          <a:prstGeom prst="roundRect">
            <a:avLst>
              <a:gd name="adj" fmla="val 7144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927" y="482103"/>
            <a:ext cx="841566" cy="639885"/>
          </a:xfrm>
          <a:prstGeom prst="rect">
            <a:avLst/>
          </a:prstGeom>
        </p:spPr>
      </p:pic>
      <p:sp>
        <p:nvSpPr>
          <p:cNvPr id="23" name="椭圆 22"/>
          <p:cNvSpPr/>
          <p:nvPr/>
        </p:nvSpPr>
        <p:spPr>
          <a:xfrm>
            <a:off x="1977713" y="756543"/>
            <a:ext cx="90051" cy="900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24" name="直接箭头连接符 23"/>
          <p:cNvCxnSpPr>
            <a:stCxn id="23" idx="4"/>
            <a:endCxn id="13" idx="0"/>
          </p:cNvCxnSpPr>
          <p:nvPr/>
        </p:nvCxnSpPr>
        <p:spPr>
          <a:xfrm>
            <a:off x="2022739" y="846594"/>
            <a:ext cx="0" cy="306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23" idx="4"/>
            <a:endCxn id="16" idx="0"/>
          </p:cNvCxnSpPr>
          <p:nvPr/>
        </p:nvCxnSpPr>
        <p:spPr>
          <a:xfrm rot="16200000" flipH="1">
            <a:off x="2168838" y="700495"/>
            <a:ext cx="306119" cy="59831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23" idx="4"/>
            <a:endCxn id="2" idx="0"/>
          </p:cNvCxnSpPr>
          <p:nvPr/>
        </p:nvCxnSpPr>
        <p:spPr>
          <a:xfrm rot="5400000">
            <a:off x="1570522" y="700495"/>
            <a:ext cx="306119" cy="59831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103" y="2494311"/>
            <a:ext cx="351227" cy="3017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75801" y="89409"/>
            <a:ext cx="671979" cy="238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应用拆分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66" y="1379015"/>
            <a:ext cx="159661" cy="15966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20" y="1382031"/>
            <a:ext cx="159661" cy="159661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712" y="1226755"/>
            <a:ext cx="159661" cy="15966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87" y="1378797"/>
            <a:ext cx="159661" cy="159661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41" y="1381813"/>
            <a:ext cx="159661" cy="159661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61" y="1223739"/>
            <a:ext cx="159661" cy="15966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36" y="1375781"/>
            <a:ext cx="159661" cy="159661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90" y="1378797"/>
            <a:ext cx="159661" cy="159661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1755604" y="2132368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latin typeface="+mj-ea"/>
                <a:ea typeface="+mj-ea"/>
              </a:rPr>
              <a:t>B</a:t>
            </a:r>
            <a:r>
              <a:rPr lang="zh-CN" altLang="en-US" sz="700" dirty="0" smtClean="0">
                <a:latin typeface="+mj-ea"/>
                <a:ea typeface="+mj-ea"/>
              </a:rPr>
              <a:t>读</a:t>
            </a:r>
            <a:r>
              <a:rPr lang="en-US" altLang="zh-CN" sz="700" dirty="0">
                <a:latin typeface="+mj-ea"/>
                <a:ea typeface="+mj-ea"/>
              </a:rPr>
              <a:t>&amp;</a:t>
            </a:r>
            <a:r>
              <a:rPr lang="zh-CN" altLang="en-US" sz="700" dirty="0" smtClean="0">
                <a:latin typeface="+mj-ea"/>
                <a:ea typeface="+mj-ea"/>
              </a:rPr>
              <a:t>写</a:t>
            </a:r>
            <a:endParaRPr lang="zh-CN" altLang="en-US" sz="700" dirty="0">
              <a:latin typeface="+mj-ea"/>
              <a:ea typeface="+mj-ea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1755603" y="1818963"/>
            <a:ext cx="534271" cy="48550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59" y="1853409"/>
            <a:ext cx="289384" cy="344541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2353920" y="2132368"/>
            <a:ext cx="5342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 smtClean="0">
                <a:latin typeface="+mj-ea"/>
                <a:ea typeface="+mj-ea"/>
              </a:rPr>
              <a:t>C</a:t>
            </a:r>
            <a:r>
              <a:rPr lang="zh-CN" altLang="en-US" sz="700" dirty="0" smtClean="0">
                <a:latin typeface="+mj-ea"/>
                <a:ea typeface="+mj-ea"/>
              </a:rPr>
              <a:t>读</a:t>
            </a:r>
            <a:r>
              <a:rPr lang="en-US" altLang="zh-CN" sz="700" dirty="0">
                <a:latin typeface="+mj-ea"/>
                <a:ea typeface="+mj-ea"/>
              </a:rPr>
              <a:t>&amp;</a:t>
            </a:r>
            <a:r>
              <a:rPr lang="zh-CN" altLang="en-US" sz="700" dirty="0" smtClean="0">
                <a:latin typeface="+mj-ea"/>
                <a:ea typeface="+mj-ea"/>
              </a:rPr>
              <a:t>写</a:t>
            </a:r>
            <a:endParaRPr lang="zh-CN" altLang="en-US" sz="700" dirty="0">
              <a:latin typeface="+mj-ea"/>
              <a:ea typeface="+mj-ea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2353919" y="1818963"/>
            <a:ext cx="534271" cy="48550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5" y="1853409"/>
            <a:ext cx="289384" cy="344541"/>
          </a:xfrm>
          <a:prstGeom prst="rect">
            <a:avLst/>
          </a:prstGeom>
        </p:spPr>
      </p:pic>
      <p:sp>
        <p:nvSpPr>
          <p:cNvPr id="61" name="圆角矩形 60"/>
          <p:cNvSpPr/>
          <p:nvPr/>
        </p:nvSpPr>
        <p:spPr>
          <a:xfrm>
            <a:off x="1153899" y="2400128"/>
            <a:ext cx="1734291" cy="485509"/>
          </a:xfrm>
          <a:prstGeom prst="roundRect">
            <a:avLst>
              <a:gd name="adj" fmla="val 2977"/>
            </a:avLst>
          </a:prstGeom>
          <a:noFill/>
          <a:ln w="9525">
            <a:solidFill>
              <a:srgbClr val="00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297" y="2494311"/>
            <a:ext cx="351227" cy="30172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491" y="2494311"/>
            <a:ext cx="351227" cy="3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55681</TotalTime>
  <Words>579</Words>
  <Application>Microsoft Office PowerPoint</Application>
  <PresentationFormat>自定义</PresentationFormat>
  <Paragraphs>269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方正舒体</vt:lpstr>
      <vt:lpstr>黑体</vt:lpstr>
      <vt:lpstr>宋体</vt:lpstr>
      <vt:lpstr>微软雅黑</vt:lpstr>
      <vt:lpstr>Arial</vt:lpstr>
      <vt:lpstr>Calibri</vt:lpstr>
      <vt:lpstr>Cambria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Xiaoliu</dc:creator>
  <cp:lastModifiedBy>付政委</cp:lastModifiedBy>
  <cp:revision>2293</cp:revision>
  <dcterms:created xsi:type="dcterms:W3CDTF">2019-12-17T12:03:56Z</dcterms:created>
  <dcterms:modified xsi:type="dcterms:W3CDTF">2021-03-30T08:36:06Z</dcterms:modified>
</cp:coreProperties>
</file>