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53" r:id="rId3"/>
    <p:sldId id="258" r:id="rId4"/>
    <p:sldId id="461" r:id="rId5"/>
    <p:sldId id="458" r:id="rId6"/>
    <p:sldId id="459" r:id="rId7"/>
    <p:sldId id="510" r:id="rId8"/>
    <p:sldId id="511" r:id="rId9"/>
    <p:sldId id="512" r:id="rId10"/>
    <p:sldId id="513" r:id="rId11"/>
    <p:sldId id="514" r:id="rId12"/>
    <p:sldId id="515" r:id="rId13"/>
    <p:sldId id="516" r:id="rId14"/>
    <p:sldId id="462" r:id="rId15"/>
    <p:sldId id="463" r:id="rId16"/>
    <p:sldId id="464" r:id="rId17"/>
    <p:sldId id="465" r:id="rId18"/>
    <p:sldId id="466" r:id="rId19"/>
    <p:sldId id="475" r:id="rId20"/>
    <p:sldId id="476" r:id="rId21"/>
    <p:sldId id="480" r:id="rId22"/>
    <p:sldId id="482" r:id="rId23"/>
    <p:sldId id="489" r:id="rId24"/>
    <p:sldId id="483" r:id="rId25"/>
    <p:sldId id="484" r:id="rId26"/>
    <p:sldId id="485" r:id="rId27"/>
    <p:sldId id="486" r:id="rId28"/>
    <p:sldId id="487" r:id="rId29"/>
    <p:sldId id="488" r:id="rId30"/>
    <p:sldId id="493" r:id="rId31"/>
    <p:sldId id="494" r:id="rId32"/>
    <p:sldId id="490" r:id="rId33"/>
    <p:sldId id="491"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402"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00"/>
    <a:srgbClr val="CCFFFF"/>
    <a:srgbClr val="CC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286" y="-77"/>
      </p:cViewPr>
      <p:guideLst>
        <p:guide orient="horz" pos="208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11.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zh-CN" altLang="zh-CN"/>
          </a:p>
        </p:txBody>
      </p:sp>
      <p:sp>
        <p:nvSpPr>
          <p:cNvPr id="2051" name="Rectangle 3"/>
          <p:cNvSpPr>
            <a:spLocks noGrp="1" noChangeArrowheads="1"/>
          </p:cNvSpPr>
          <p:nvPr>
            <p:ph type="dt" idx="1"/>
          </p:nvPr>
        </p:nvSpPr>
        <p:spPr bwMode="auto">
          <a:xfrm>
            <a:off x="3883025" y="0"/>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lvl1pPr>
          </a:lstStyle>
          <a:p>
            <a:pPr>
              <a:defRPr/>
            </a:pPr>
            <a:endParaRPr lang="zh-CN" altLang="zh-CN"/>
          </a:p>
        </p:txBody>
      </p:sp>
      <p:sp>
        <p:nvSpPr>
          <p:cNvPr id="5222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2054" name="Rectangle 6"/>
          <p:cNvSpPr>
            <a:spLocks noGrp="1" noChangeArrowheads="1"/>
          </p:cNvSpPr>
          <p:nvPr>
            <p:ph type="ftr" sz="quarter" idx="4"/>
          </p:nvPr>
        </p:nvSpPr>
        <p:spPr bwMode="auto">
          <a:xfrm>
            <a:off x="0" y="8685213"/>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zh-CN" altLang="zh-CN"/>
          </a:p>
        </p:txBody>
      </p:sp>
      <p:sp>
        <p:nvSpPr>
          <p:cNvPr id="2055" name="Rectangle 7"/>
          <p:cNvSpPr>
            <a:spLocks noGrp="1" noChangeArrowheads="1"/>
          </p:cNvSpPr>
          <p:nvPr>
            <p:ph type="sldNum" sz="quarter" idx="5"/>
          </p:nvPr>
        </p:nvSpPr>
        <p:spPr bwMode="auto">
          <a:xfrm>
            <a:off x="3883025" y="8685213"/>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lvl1pPr>
          </a:lstStyle>
          <a:p>
            <a:pPr>
              <a:defRPr/>
            </a:pPr>
            <a:fld id="{0EBD6836-978F-460D-B74B-654806DBBCFB}" type="slidenum">
              <a:rPr lang="zh-CN" altLang="zh-CN"/>
              <a:pPr>
                <a:defRPr/>
              </a:pPr>
              <a:t>‹#›</a:t>
            </a:fld>
            <a:endParaRPr lang="zh-CN" altLang="zh-CN"/>
          </a:p>
        </p:txBody>
      </p:sp>
    </p:spTree>
    <p:extLst>
      <p:ext uri="{BB962C8B-B14F-4D97-AF65-F5344CB8AC3E}">
        <p14:creationId xmlns:p14="http://schemas.microsoft.com/office/powerpoint/2010/main" val="3632293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pPr eaLnBrk="1" hangingPunct="1"/>
            <a:endParaRPr lang="zh-CN" altLang="en-US" smtClean="0"/>
          </a:p>
        </p:txBody>
      </p:sp>
      <p:sp>
        <p:nvSpPr>
          <p:cNvPr id="53252" name="灯片编号占位符 3"/>
          <p:cNvSpPr>
            <a:spLocks noGrp="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68EBB25-75B6-4307-8820-C6ADB742F0F6}" type="slidenum">
              <a:rPr lang="zh-CN" altLang="zh-CN" smtClean="0"/>
              <a:pPr eaLnBrk="1" hangingPunct="1"/>
              <a:t>49</a:t>
            </a:fld>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282DCC-F4EA-4A88-9AAB-AE3EF7ED2656}" type="slidenum">
              <a:rPr lang="zh-CN" altLang="zh-CN"/>
              <a:pPr>
                <a:defRPr/>
              </a:pPr>
              <a:t>‹#›</a:t>
            </a:fld>
            <a:endParaRPr lang="zh-CN" altLang="zh-CN"/>
          </a:p>
        </p:txBody>
      </p:sp>
    </p:spTree>
    <p:extLst>
      <p:ext uri="{BB962C8B-B14F-4D97-AF65-F5344CB8AC3E}">
        <p14:creationId xmlns:p14="http://schemas.microsoft.com/office/powerpoint/2010/main" val="220189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F5CAA3-1816-4B42-BD7C-9CE68D57B7BA}" type="slidenum">
              <a:rPr lang="zh-CN" altLang="zh-CN"/>
              <a:pPr>
                <a:defRPr/>
              </a:pPr>
              <a:t>‹#›</a:t>
            </a:fld>
            <a:endParaRPr lang="zh-CN" altLang="zh-CN"/>
          </a:p>
        </p:txBody>
      </p:sp>
    </p:spTree>
    <p:extLst>
      <p:ext uri="{BB962C8B-B14F-4D97-AF65-F5344CB8AC3E}">
        <p14:creationId xmlns:p14="http://schemas.microsoft.com/office/powerpoint/2010/main" val="140843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A83569-8561-4244-9030-4834F1F9DC9A}" type="slidenum">
              <a:rPr lang="zh-CN" altLang="zh-CN"/>
              <a:pPr>
                <a:defRPr/>
              </a:pPr>
              <a:t>‹#›</a:t>
            </a:fld>
            <a:endParaRPr lang="zh-CN" altLang="zh-CN"/>
          </a:p>
        </p:txBody>
      </p:sp>
    </p:spTree>
    <p:extLst>
      <p:ext uri="{BB962C8B-B14F-4D97-AF65-F5344CB8AC3E}">
        <p14:creationId xmlns:p14="http://schemas.microsoft.com/office/powerpoint/2010/main" val="374498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E0F764-BE56-42A4-96F9-758440450226}" type="slidenum">
              <a:rPr lang="zh-CN" altLang="zh-CN"/>
              <a:pPr>
                <a:defRPr/>
              </a:pPr>
              <a:t>‹#›</a:t>
            </a:fld>
            <a:endParaRPr lang="zh-CN" altLang="zh-CN"/>
          </a:p>
        </p:txBody>
      </p:sp>
    </p:spTree>
    <p:extLst>
      <p:ext uri="{BB962C8B-B14F-4D97-AF65-F5344CB8AC3E}">
        <p14:creationId xmlns:p14="http://schemas.microsoft.com/office/powerpoint/2010/main" val="392370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49712A-539E-4FE6-BC3E-9C1ED8333CF5}" type="slidenum">
              <a:rPr lang="zh-CN" altLang="zh-CN"/>
              <a:pPr>
                <a:defRPr/>
              </a:pPr>
              <a:t>‹#›</a:t>
            </a:fld>
            <a:endParaRPr lang="zh-CN" altLang="zh-CN"/>
          </a:p>
        </p:txBody>
      </p:sp>
    </p:spTree>
    <p:extLst>
      <p:ext uri="{BB962C8B-B14F-4D97-AF65-F5344CB8AC3E}">
        <p14:creationId xmlns:p14="http://schemas.microsoft.com/office/powerpoint/2010/main" val="316738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9B65374-11C3-46F8-9A9E-F4228A9A7F2A}" type="slidenum">
              <a:rPr lang="zh-CN" altLang="zh-CN"/>
              <a:pPr>
                <a:defRPr/>
              </a:pPr>
              <a:t>‹#›</a:t>
            </a:fld>
            <a:endParaRPr lang="zh-CN" altLang="zh-CN"/>
          </a:p>
        </p:txBody>
      </p:sp>
    </p:spTree>
    <p:extLst>
      <p:ext uri="{BB962C8B-B14F-4D97-AF65-F5344CB8AC3E}">
        <p14:creationId xmlns:p14="http://schemas.microsoft.com/office/powerpoint/2010/main" val="362016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9E87D508-A4C8-455A-8D13-DEA03304E3BD}" type="slidenum">
              <a:rPr lang="zh-CN" altLang="zh-CN"/>
              <a:pPr>
                <a:defRPr/>
              </a:pPr>
              <a:t>‹#›</a:t>
            </a:fld>
            <a:endParaRPr lang="zh-CN" altLang="zh-CN"/>
          </a:p>
        </p:txBody>
      </p:sp>
    </p:spTree>
    <p:extLst>
      <p:ext uri="{BB962C8B-B14F-4D97-AF65-F5344CB8AC3E}">
        <p14:creationId xmlns:p14="http://schemas.microsoft.com/office/powerpoint/2010/main" val="232021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AD24017D-5EEC-4EE8-B384-6661260AD370}" type="slidenum">
              <a:rPr lang="zh-CN" altLang="zh-CN"/>
              <a:pPr>
                <a:defRPr/>
              </a:pPr>
              <a:t>‹#›</a:t>
            </a:fld>
            <a:endParaRPr lang="zh-CN" altLang="zh-CN"/>
          </a:p>
        </p:txBody>
      </p:sp>
    </p:spTree>
    <p:extLst>
      <p:ext uri="{BB962C8B-B14F-4D97-AF65-F5344CB8AC3E}">
        <p14:creationId xmlns:p14="http://schemas.microsoft.com/office/powerpoint/2010/main" val="391660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B33B0A2F-5120-4398-8159-F48B173DA6C0}" type="slidenum">
              <a:rPr lang="zh-CN" altLang="zh-CN"/>
              <a:pPr>
                <a:defRPr/>
              </a:pPr>
              <a:t>‹#›</a:t>
            </a:fld>
            <a:endParaRPr lang="zh-CN" altLang="zh-CN"/>
          </a:p>
        </p:txBody>
      </p:sp>
    </p:spTree>
    <p:extLst>
      <p:ext uri="{BB962C8B-B14F-4D97-AF65-F5344CB8AC3E}">
        <p14:creationId xmlns:p14="http://schemas.microsoft.com/office/powerpoint/2010/main" val="387486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B3C2B6-DE12-45F5-B707-79FA401A9B30}" type="slidenum">
              <a:rPr lang="zh-CN" altLang="zh-CN"/>
              <a:pPr>
                <a:defRPr/>
              </a:pPr>
              <a:t>‹#›</a:t>
            </a:fld>
            <a:endParaRPr lang="zh-CN" altLang="zh-CN"/>
          </a:p>
        </p:txBody>
      </p:sp>
    </p:spTree>
    <p:extLst>
      <p:ext uri="{BB962C8B-B14F-4D97-AF65-F5344CB8AC3E}">
        <p14:creationId xmlns:p14="http://schemas.microsoft.com/office/powerpoint/2010/main" val="165642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99B22B-F971-46B6-80DC-DAF6FEF5E1F7}" type="slidenum">
              <a:rPr lang="zh-CN" altLang="zh-CN"/>
              <a:pPr>
                <a:defRPr/>
              </a:pPr>
              <a:t>‹#›</a:t>
            </a:fld>
            <a:endParaRPr lang="zh-CN" altLang="zh-CN"/>
          </a:p>
        </p:txBody>
      </p:sp>
    </p:spTree>
    <p:extLst>
      <p:ext uri="{BB962C8B-B14F-4D97-AF65-F5344CB8AC3E}">
        <p14:creationId xmlns:p14="http://schemas.microsoft.com/office/powerpoint/2010/main" val="211800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vl1pPr>
          </a:lstStyle>
          <a:p>
            <a:pPr>
              <a:defRPr/>
            </a:pPr>
            <a:fld id="{C3CB5D04-CCC2-4C33-BE63-E9233143C08E}"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7.png"/><Relationship Id="rId4" Type="http://schemas.openxmlformats.org/officeDocument/2006/relationships/image" Target="../media/image2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image" Target="../media/image29.wmf"/><Relationship Id="rId12"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31.wmf"/><Relationship Id="rId5" Type="http://schemas.openxmlformats.org/officeDocument/2006/relationships/image" Target="../media/image32.png"/><Relationship Id="rId10" Type="http://schemas.openxmlformats.org/officeDocument/2006/relationships/oleObject" Target="../embeddings/oleObject21.bin"/><Relationship Id="rId4" Type="http://schemas.openxmlformats.org/officeDocument/2006/relationships/image" Target="../media/image28.wmf"/><Relationship Id="rId9" Type="http://schemas.openxmlformats.org/officeDocument/2006/relationships/image" Target="../media/image3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24.bin"/><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3.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3.emf"/><Relationship Id="rId5" Type="http://schemas.openxmlformats.org/officeDocument/2006/relationships/oleObject" Target="../embeddings/oleObject29.bin"/><Relationship Id="rId4" Type="http://schemas.openxmlformats.org/officeDocument/2006/relationships/image" Target="../media/image5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5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9.bin"/><Relationship Id="rId3" Type="http://schemas.openxmlformats.org/officeDocument/2006/relationships/image" Target="../media/image15.png"/><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png"/><Relationship Id="rId11" Type="http://schemas.openxmlformats.org/officeDocument/2006/relationships/oleObject" Target="../embeddings/oleObject8.bin"/><Relationship Id="rId5" Type="http://schemas.openxmlformats.org/officeDocument/2006/relationships/image" Target="../media/image17.png"/><Relationship Id="rId10" Type="http://schemas.openxmlformats.org/officeDocument/2006/relationships/image" Target="../media/image12.wmf"/><Relationship Id="rId4" Type="http://schemas.openxmlformats.org/officeDocument/2006/relationships/image" Target="../media/image16.png"/><Relationship Id="rId9" Type="http://schemas.openxmlformats.org/officeDocument/2006/relationships/oleObject" Target="../embeddings/oleObject7.bin"/><Relationship Id="rId1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18.wmf"/><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3.png"/><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zh-CN" sz="6000" smtClean="0"/>
              <a:t>数字图像处理</a:t>
            </a:r>
          </a:p>
        </p:txBody>
      </p:sp>
      <p:sp>
        <p:nvSpPr>
          <p:cNvPr id="2051" name="Rectangle 3"/>
          <p:cNvSpPr>
            <a:spLocks noGrp="1" noChangeArrowheads="1"/>
          </p:cNvSpPr>
          <p:nvPr>
            <p:ph type="subTitle" idx="1"/>
          </p:nvPr>
        </p:nvSpPr>
        <p:spPr/>
        <p:txBody>
          <a:bodyPr/>
          <a:lstStyle/>
          <a:p>
            <a:pPr eaLnBrk="1" hangingPunct="1"/>
            <a:r>
              <a:rPr lang="zh-CN" sz="4000" smtClean="0"/>
              <a:t>第</a:t>
            </a:r>
            <a:r>
              <a:rPr lang="zh-CN" altLang="zh-CN" sz="4000" smtClean="0"/>
              <a:t>2</a:t>
            </a:r>
            <a:r>
              <a:rPr lang="zh-CN" sz="4000" smtClean="0"/>
              <a:t>章  图像获取</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459538" y="123507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黑体" pitchFamily="49" charset="-122"/>
                <a:ea typeface="黑体" pitchFamily="49" charset="-122"/>
              </a:rPr>
              <a:t>冲激串采样的频谱 </a:t>
            </a:r>
          </a:p>
        </p:txBody>
      </p:sp>
      <p:graphicFrame>
        <p:nvGraphicFramePr>
          <p:cNvPr id="47107" name="Object 3"/>
          <p:cNvGraphicFramePr>
            <a:graphicFrameLocks noChangeAspect="1"/>
          </p:cNvGraphicFramePr>
          <p:nvPr>
            <p:extLst>
              <p:ext uri="{D42A27DB-BD31-4B8C-83A1-F6EECF244321}">
                <p14:modId xmlns:p14="http://schemas.microsoft.com/office/powerpoint/2010/main" val="236977961"/>
              </p:ext>
            </p:extLst>
          </p:nvPr>
        </p:nvGraphicFramePr>
        <p:xfrm>
          <a:off x="371794" y="3595613"/>
          <a:ext cx="1967958" cy="625475"/>
        </p:xfrm>
        <a:graphic>
          <a:graphicData uri="http://schemas.openxmlformats.org/presentationml/2006/ole">
            <mc:AlternateContent xmlns:mc="http://schemas.openxmlformats.org/markup-compatibility/2006">
              <mc:Choice xmlns:v="urn:schemas-microsoft-com:vml" Requires="v">
                <p:oleObj spid="_x0000_s68612" name="Equation" r:id="rId3" imgW="558720" imgH="177480" progId="Equation.DSMT4">
                  <p:embed/>
                </p:oleObj>
              </mc:Choice>
              <mc:Fallback>
                <p:oleObj name="Equation" r:id="rId3" imgW="558720" imgH="177480" progId="Equation.DSMT4">
                  <p:embed/>
                  <p:pic>
                    <p:nvPicPr>
                      <p:cNvPr id="0" name=""/>
                      <p:cNvPicPr>
                        <a:picLocks noChangeAspect="1" noChangeArrowheads="1"/>
                      </p:cNvPicPr>
                      <p:nvPr/>
                    </p:nvPicPr>
                    <p:blipFill>
                      <a:blip r:embed="rId4"/>
                      <a:srcRect/>
                      <a:stretch>
                        <a:fillRect/>
                      </a:stretch>
                    </p:blipFill>
                    <p:spPr bwMode="auto">
                      <a:xfrm>
                        <a:off x="371794" y="3595613"/>
                        <a:ext cx="1967958" cy="625475"/>
                      </a:xfrm>
                      <a:prstGeom prst="rect">
                        <a:avLst/>
                      </a:prstGeom>
                      <a:solidFill>
                        <a:srgbClr val="FFFF00"/>
                      </a:solidFill>
                      <a:ln>
                        <a:noFill/>
                      </a:ln>
                      <a:effectLst/>
                    </p:spPr>
                  </p:pic>
                </p:oleObj>
              </mc:Fallback>
            </mc:AlternateContent>
          </a:graphicData>
        </a:graphic>
      </p:graphicFrame>
      <p:pic>
        <p:nvPicPr>
          <p:cNvPr id="471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74" y="2924944"/>
            <a:ext cx="591185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Rectangle 5"/>
          <p:cNvSpPr>
            <a:spLocks noChangeArrowheads="1"/>
          </p:cNvSpPr>
          <p:nvPr/>
        </p:nvSpPr>
        <p:spPr bwMode="auto">
          <a:xfrm>
            <a:off x="1296194" y="945356"/>
            <a:ext cx="3240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3200" b="1" dirty="0">
                <a:latin typeface="Times New Roman" pitchFamily="18" charset="0"/>
                <a:ea typeface="楷体_GB2312"/>
                <a:cs typeface="楷体_GB2312"/>
              </a:rPr>
              <a:t>2</a:t>
            </a:r>
            <a:r>
              <a:rPr lang="zh-CN" altLang="zh-CN"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sz="3200" b="1" dirty="0">
                <a:latin typeface="Times New Roman" pitchFamily="18" charset="0"/>
                <a:ea typeface="楷体_GB2312"/>
                <a:cs typeface="楷体_GB2312"/>
              </a:rPr>
              <a:t>采样定理</a:t>
            </a:r>
          </a:p>
        </p:txBody>
      </p:sp>
    </p:spTree>
    <p:extLst>
      <p:ext uri="{BB962C8B-B14F-4D97-AF65-F5344CB8AC3E}">
        <p14:creationId xmlns:p14="http://schemas.microsoft.com/office/powerpoint/2010/main" val="233421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anim calcmode="lin" valueType="num">
                                      <p:cBhvr>
                                        <p:cTn id="8" dur="1000" fill="hold"/>
                                        <p:tgtEl>
                                          <p:spTgt spid="47107"/>
                                        </p:tgtEl>
                                        <p:attrNameLst>
                                          <p:attrName>ppt_x</p:attrName>
                                        </p:attrNameLst>
                                      </p:cBhvr>
                                      <p:tavLst>
                                        <p:tav tm="0">
                                          <p:val>
                                            <p:strVal val="#ppt_x"/>
                                          </p:val>
                                        </p:tav>
                                        <p:tav tm="100000">
                                          <p:val>
                                            <p:strVal val="#ppt_x"/>
                                          </p:val>
                                        </p:tav>
                                      </p:tavLst>
                                    </p:anim>
                                    <p:anim calcmode="lin" valueType="num">
                                      <p:cBhvr>
                                        <p:cTn id="9" dur="1000" fill="hold"/>
                                        <p:tgtEl>
                                          <p:spTgt spid="471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08"/>
                                        </p:tgtEl>
                                        <p:attrNameLst>
                                          <p:attrName>style.visibility</p:attrName>
                                        </p:attrNameLst>
                                      </p:cBhvr>
                                      <p:to>
                                        <p:strVal val="visible"/>
                                      </p:to>
                                    </p:set>
                                    <p:animEffect transition="in" filter="fade">
                                      <p:cBhvr>
                                        <p:cTn id="14" dur="1000"/>
                                        <p:tgtEl>
                                          <p:spTgt spid="47108"/>
                                        </p:tgtEl>
                                      </p:cBhvr>
                                    </p:animEffect>
                                    <p:anim calcmode="lin" valueType="num">
                                      <p:cBhvr>
                                        <p:cTn id="15" dur="1000" fill="hold"/>
                                        <p:tgtEl>
                                          <p:spTgt spid="47108"/>
                                        </p:tgtEl>
                                        <p:attrNameLst>
                                          <p:attrName>ppt_x</p:attrName>
                                        </p:attrNameLst>
                                      </p:cBhvr>
                                      <p:tavLst>
                                        <p:tav tm="0">
                                          <p:val>
                                            <p:strVal val="#ppt_x"/>
                                          </p:val>
                                        </p:tav>
                                        <p:tav tm="100000">
                                          <p:val>
                                            <p:strVal val="#ppt_x"/>
                                          </p:val>
                                        </p:tav>
                                      </p:tavLst>
                                    </p:anim>
                                    <p:anim calcmode="lin" valueType="num">
                                      <p:cBhvr>
                                        <p:cTn id="16" dur="1000" fill="hold"/>
                                        <p:tgtEl>
                                          <p:spTgt spid="47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459538" y="875134"/>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400" dirty="0">
                <a:effectLst>
                  <a:outerShdw blurRad="38100" dist="38100" dir="2700000" algn="tl">
                    <a:srgbClr val="C0C0C0"/>
                  </a:outerShdw>
                </a:effectLst>
                <a:latin typeface="黑体" pitchFamily="49" charset="-122"/>
                <a:ea typeface="黑体" pitchFamily="49" charset="-122"/>
              </a:rPr>
              <a:t>采样恢复 </a:t>
            </a:r>
          </a:p>
        </p:txBody>
      </p:sp>
      <p:graphicFrame>
        <p:nvGraphicFramePr>
          <p:cNvPr id="48131" name="Object 3"/>
          <p:cNvGraphicFramePr>
            <a:graphicFrameLocks noChangeAspect="1"/>
          </p:cNvGraphicFramePr>
          <p:nvPr>
            <p:extLst>
              <p:ext uri="{D42A27DB-BD31-4B8C-83A1-F6EECF244321}">
                <p14:modId xmlns:p14="http://schemas.microsoft.com/office/powerpoint/2010/main" val="2189546404"/>
              </p:ext>
            </p:extLst>
          </p:nvPr>
        </p:nvGraphicFramePr>
        <p:xfrm>
          <a:off x="1104900" y="1484883"/>
          <a:ext cx="3712364" cy="682625"/>
        </p:xfrm>
        <a:graphic>
          <a:graphicData uri="http://schemas.openxmlformats.org/presentationml/2006/ole">
            <mc:AlternateContent xmlns:mc="http://schemas.openxmlformats.org/markup-compatibility/2006">
              <mc:Choice xmlns:v="urn:schemas-microsoft-com:vml" Requires="v">
                <p:oleObj spid="_x0000_s69646" name="Equation" r:id="rId3" imgW="965160" imgH="177480" progId="Equation.DSMT4">
                  <p:embed/>
                </p:oleObj>
              </mc:Choice>
              <mc:Fallback>
                <p:oleObj name="Equation" r:id="rId3" imgW="965160" imgH="177480" progId="Equation.DSMT4">
                  <p:embed/>
                  <p:pic>
                    <p:nvPicPr>
                      <p:cNvPr id="0" name=""/>
                      <p:cNvPicPr>
                        <a:picLocks noChangeAspect="1" noChangeArrowheads="1"/>
                      </p:cNvPicPr>
                      <p:nvPr/>
                    </p:nvPicPr>
                    <p:blipFill>
                      <a:blip r:embed="rId4"/>
                      <a:srcRect/>
                      <a:stretch>
                        <a:fillRect/>
                      </a:stretch>
                    </p:blipFill>
                    <p:spPr bwMode="auto">
                      <a:xfrm>
                        <a:off x="1104900" y="1484883"/>
                        <a:ext cx="3712364" cy="682625"/>
                      </a:xfrm>
                      <a:prstGeom prst="rect">
                        <a:avLst/>
                      </a:prstGeom>
                      <a:solidFill>
                        <a:srgbClr val="CCFFFF"/>
                      </a:solidFill>
                      <a:ln>
                        <a:noFill/>
                      </a:ln>
                      <a:effectLst/>
                    </p:spPr>
                  </p:pic>
                </p:oleObj>
              </mc:Fallback>
            </mc:AlternateContent>
          </a:graphicData>
        </a:graphic>
      </p:graphicFrame>
      <p:pic>
        <p:nvPicPr>
          <p:cNvPr id="4813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1289"/>
          <a:stretch/>
        </p:blipFill>
        <p:spPr bwMode="auto">
          <a:xfrm>
            <a:off x="1907705" y="3140968"/>
            <a:ext cx="4752528" cy="2068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8133" name="Object 5"/>
          <p:cNvGraphicFramePr>
            <a:graphicFrameLocks noChangeAspect="1"/>
          </p:cNvGraphicFramePr>
          <p:nvPr>
            <p:extLst>
              <p:ext uri="{D42A27DB-BD31-4B8C-83A1-F6EECF244321}">
                <p14:modId xmlns:p14="http://schemas.microsoft.com/office/powerpoint/2010/main" val="3135850194"/>
              </p:ext>
            </p:extLst>
          </p:nvPr>
        </p:nvGraphicFramePr>
        <p:xfrm>
          <a:off x="5220072" y="1340768"/>
          <a:ext cx="3213960" cy="1069156"/>
        </p:xfrm>
        <a:graphic>
          <a:graphicData uri="http://schemas.openxmlformats.org/presentationml/2006/ole">
            <mc:AlternateContent xmlns:mc="http://schemas.openxmlformats.org/markup-compatibility/2006">
              <mc:Choice xmlns:v="urn:schemas-microsoft-com:vml" Requires="v">
                <p:oleObj spid="_x0000_s69647" name="Equation" r:id="rId6" imgW="990360" imgH="330120" progId="Equation.DSMT4">
                  <p:embed/>
                </p:oleObj>
              </mc:Choice>
              <mc:Fallback>
                <p:oleObj name="Equation" r:id="rId6" imgW="990360" imgH="330120" progId="Equation.DSMT4">
                  <p:embed/>
                  <p:pic>
                    <p:nvPicPr>
                      <p:cNvPr id="0" name=""/>
                      <p:cNvPicPr>
                        <a:picLocks noChangeAspect="1" noChangeArrowheads="1"/>
                      </p:cNvPicPr>
                      <p:nvPr/>
                    </p:nvPicPr>
                    <p:blipFill>
                      <a:blip r:embed="rId7"/>
                      <a:srcRect/>
                      <a:stretch>
                        <a:fillRect/>
                      </a:stretch>
                    </p:blipFill>
                    <p:spPr bwMode="auto">
                      <a:xfrm>
                        <a:off x="5220072" y="1340768"/>
                        <a:ext cx="3213960" cy="1069156"/>
                      </a:xfrm>
                      <a:prstGeom prst="rect">
                        <a:avLst/>
                      </a:prstGeom>
                      <a:solidFill>
                        <a:schemeClr val="bg1"/>
                      </a:solidFill>
                      <a:ln>
                        <a:noFill/>
                      </a:ln>
                      <a:effectLst/>
                    </p:spPr>
                  </p:pic>
                </p:oleObj>
              </mc:Fallback>
            </mc:AlternateContent>
          </a:graphicData>
        </a:graphic>
      </p:graphicFrame>
      <p:graphicFrame>
        <p:nvGraphicFramePr>
          <p:cNvPr id="48134" name="Object 6"/>
          <p:cNvGraphicFramePr>
            <a:graphicFrameLocks noChangeAspect="1"/>
          </p:cNvGraphicFramePr>
          <p:nvPr>
            <p:extLst>
              <p:ext uri="{D42A27DB-BD31-4B8C-83A1-F6EECF244321}">
                <p14:modId xmlns:p14="http://schemas.microsoft.com/office/powerpoint/2010/main" val="1509296563"/>
              </p:ext>
            </p:extLst>
          </p:nvPr>
        </p:nvGraphicFramePr>
        <p:xfrm>
          <a:off x="1331640" y="2348979"/>
          <a:ext cx="3428231" cy="567212"/>
        </p:xfrm>
        <a:graphic>
          <a:graphicData uri="http://schemas.openxmlformats.org/presentationml/2006/ole">
            <mc:AlternateContent xmlns:mc="http://schemas.openxmlformats.org/markup-compatibility/2006">
              <mc:Choice xmlns:v="urn:schemas-microsoft-com:vml" Requires="v">
                <p:oleObj spid="_x0000_s69648" name="Equation" r:id="rId8" imgW="1066680" imgH="177480" progId="Equation.DSMT4">
                  <p:embed/>
                </p:oleObj>
              </mc:Choice>
              <mc:Fallback>
                <p:oleObj name="Equation" r:id="rId8" imgW="1066680" imgH="177480" progId="Equation.DSMT4">
                  <p:embed/>
                  <p:pic>
                    <p:nvPicPr>
                      <p:cNvPr id="0" name=""/>
                      <p:cNvPicPr>
                        <a:picLocks noChangeAspect="1" noChangeArrowheads="1"/>
                      </p:cNvPicPr>
                      <p:nvPr/>
                    </p:nvPicPr>
                    <p:blipFill>
                      <a:blip r:embed="rId9"/>
                      <a:srcRect/>
                      <a:stretch>
                        <a:fillRect/>
                      </a:stretch>
                    </p:blipFill>
                    <p:spPr bwMode="auto">
                      <a:xfrm>
                        <a:off x="1331640" y="2348979"/>
                        <a:ext cx="3428231" cy="567212"/>
                      </a:xfrm>
                      <a:prstGeom prst="rect">
                        <a:avLst/>
                      </a:prstGeom>
                      <a:solidFill>
                        <a:schemeClr val="bg1"/>
                      </a:solidFill>
                      <a:ln>
                        <a:noFill/>
                      </a:ln>
                      <a:effectLst/>
                    </p:spPr>
                  </p:pic>
                </p:oleObj>
              </mc:Fallback>
            </mc:AlternateContent>
          </a:graphicData>
        </a:graphic>
      </p:graphicFrame>
      <p:graphicFrame>
        <p:nvGraphicFramePr>
          <p:cNvPr id="48135" name="Object 7"/>
          <p:cNvGraphicFramePr>
            <a:graphicFrameLocks noChangeAspect="1"/>
          </p:cNvGraphicFramePr>
          <p:nvPr>
            <p:extLst>
              <p:ext uri="{D42A27DB-BD31-4B8C-83A1-F6EECF244321}">
                <p14:modId xmlns:p14="http://schemas.microsoft.com/office/powerpoint/2010/main" val="976377752"/>
              </p:ext>
            </p:extLst>
          </p:nvPr>
        </p:nvGraphicFramePr>
        <p:xfrm>
          <a:off x="5189538" y="2348979"/>
          <a:ext cx="2797175" cy="611187"/>
        </p:xfrm>
        <a:graphic>
          <a:graphicData uri="http://schemas.openxmlformats.org/presentationml/2006/ole">
            <mc:AlternateContent xmlns:mc="http://schemas.openxmlformats.org/markup-compatibility/2006">
              <mc:Choice xmlns:v="urn:schemas-microsoft-com:vml" Requires="v">
                <p:oleObj spid="_x0000_s69649" name="Equation" r:id="rId10" imgW="812520" imgH="177480" progId="Equation.DSMT4">
                  <p:embed/>
                </p:oleObj>
              </mc:Choice>
              <mc:Fallback>
                <p:oleObj name="Equation" r:id="rId10" imgW="812520" imgH="177480" progId="Equation.DSMT4">
                  <p:embed/>
                  <p:pic>
                    <p:nvPicPr>
                      <p:cNvPr id="0" name=""/>
                      <p:cNvPicPr>
                        <a:picLocks noChangeAspect="1" noChangeArrowheads="1"/>
                      </p:cNvPicPr>
                      <p:nvPr/>
                    </p:nvPicPr>
                    <p:blipFill>
                      <a:blip r:embed="rId11"/>
                      <a:srcRect/>
                      <a:stretch>
                        <a:fillRect/>
                      </a:stretch>
                    </p:blipFill>
                    <p:spPr bwMode="auto">
                      <a:xfrm>
                        <a:off x="5189538" y="2348979"/>
                        <a:ext cx="2797175" cy="611187"/>
                      </a:xfrm>
                      <a:prstGeom prst="rect">
                        <a:avLst/>
                      </a:prstGeom>
                      <a:solidFill>
                        <a:schemeClr val="bg1"/>
                      </a:solidFill>
                      <a:ln>
                        <a:noFill/>
                      </a:ln>
                      <a:effectLst/>
                    </p:spPr>
                  </p:pic>
                </p:oleObj>
              </mc:Fallback>
            </mc:AlternateContent>
          </a:graphicData>
        </a:graphic>
      </p:graphicFrame>
      <p:sp>
        <p:nvSpPr>
          <p:cNvPr id="48137" name="Rectangle 9"/>
          <p:cNvSpPr>
            <a:spLocks noChangeArrowheads="1"/>
          </p:cNvSpPr>
          <p:nvPr/>
        </p:nvSpPr>
        <p:spPr bwMode="auto">
          <a:xfrm>
            <a:off x="971550" y="476672"/>
            <a:ext cx="3313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3200" b="1" dirty="0">
                <a:latin typeface="Times New Roman" pitchFamily="18" charset="0"/>
                <a:ea typeface="楷体_GB2312"/>
                <a:cs typeface="楷体_GB2312"/>
              </a:rPr>
              <a:t>2</a:t>
            </a:r>
            <a:r>
              <a:rPr lang="zh-CN" altLang="zh-CN"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sz="3200" b="1" dirty="0">
                <a:latin typeface="Times New Roman" pitchFamily="18" charset="0"/>
                <a:ea typeface="楷体_GB2312"/>
                <a:cs typeface="楷体_GB2312"/>
              </a:rPr>
              <a:t>采样定理</a:t>
            </a:r>
          </a:p>
        </p:txBody>
      </p:sp>
      <p:pic>
        <p:nvPicPr>
          <p:cNvPr id="1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9063" y="5301208"/>
            <a:ext cx="5040559" cy="146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93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wipe(left)">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wipe(left)">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wipe(left)">
                                      <p:cBhvr>
                                        <p:cTn id="17" dur="500"/>
                                        <p:tgtEl>
                                          <p:spTgt spid="4813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8135"/>
                                        </p:tgtEl>
                                        <p:attrNameLst>
                                          <p:attrName>style.visibility</p:attrName>
                                        </p:attrNameLst>
                                      </p:cBhvr>
                                      <p:to>
                                        <p:strVal val="visible"/>
                                      </p:to>
                                    </p:set>
                                    <p:animEffect transition="in" filter="wipe(left)">
                                      <p:cBhvr>
                                        <p:cTn id="21" dur="500"/>
                                        <p:tgtEl>
                                          <p:spTgt spid="481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8132"/>
                                        </p:tgtEl>
                                        <p:attrNameLst>
                                          <p:attrName>style.visibility</p:attrName>
                                        </p:attrNameLst>
                                      </p:cBhvr>
                                      <p:to>
                                        <p:strVal val="visible"/>
                                      </p:to>
                                    </p:set>
                                    <p:animEffect transition="in" filter="wipe(left)">
                                      <p:cBhvr>
                                        <p:cTn id="26" dur="500"/>
                                        <p:tgtEl>
                                          <p:spTgt spid="481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459538" y="123507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黑体" pitchFamily="49" charset="-122"/>
                <a:ea typeface="黑体" pitchFamily="49" charset="-122"/>
              </a:rPr>
              <a:t>采样恢复 </a:t>
            </a:r>
          </a:p>
        </p:txBody>
      </p:sp>
      <p:sp>
        <p:nvSpPr>
          <p:cNvPr id="23555" name="Rectangle 3"/>
          <p:cNvSpPr>
            <a:spLocks noChangeArrowheads="1"/>
          </p:cNvSpPr>
          <p:nvPr/>
        </p:nvSpPr>
        <p:spPr bwMode="auto">
          <a:xfrm>
            <a:off x="1116013" y="2133600"/>
            <a:ext cx="33829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defRPr/>
            </a:pPr>
            <a:r>
              <a:rPr lang="zh-CN" sz="2800">
                <a:solidFill>
                  <a:schemeClr val="tx2"/>
                </a:solidFill>
                <a:effectLst>
                  <a:outerShdw blurRad="38100" dist="38100" dir="2700000" algn="tl">
                    <a:srgbClr val="C0C0C0"/>
                  </a:outerShdw>
                </a:effectLst>
                <a:latin typeface="黑体" pitchFamily="49" charset="-122"/>
                <a:ea typeface="黑体" pitchFamily="49" charset="-122"/>
              </a:rPr>
              <a:t>低通滤波器输出频谱</a:t>
            </a:r>
          </a:p>
        </p:txBody>
      </p:sp>
      <p:graphicFrame>
        <p:nvGraphicFramePr>
          <p:cNvPr id="49156" name="Object 4"/>
          <p:cNvGraphicFramePr>
            <a:graphicFrameLocks noChangeAspect="1"/>
          </p:cNvGraphicFramePr>
          <p:nvPr/>
        </p:nvGraphicFramePr>
        <p:xfrm>
          <a:off x="1562100" y="3143250"/>
          <a:ext cx="6283325" cy="885825"/>
        </p:xfrm>
        <a:graphic>
          <a:graphicData uri="http://schemas.openxmlformats.org/presentationml/2006/ole">
            <mc:AlternateContent xmlns:mc="http://schemas.openxmlformats.org/markup-compatibility/2006">
              <mc:Choice xmlns:v="urn:schemas-microsoft-com:vml" Requires="v">
                <p:oleObj spid="_x0000_s70661" r:id="rId3" imgW="2880400" imgH="406048" progId="Equation.3">
                  <p:embed/>
                </p:oleObj>
              </mc:Choice>
              <mc:Fallback>
                <p:oleObj r:id="rId3" imgW="2880400" imgH="4060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3143250"/>
                        <a:ext cx="62833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Rectangle 5"/>
          <p:cNvSpPr>
            <a:spLocks noChangeArrowheads="1"/>
          </p:cNvSpPr>
          <p:nvPr/>
        </p:nvSpPr>
        <p:spPr bwMode="auto">
          <a:xfrm>
            <a:off x="1398588" y="4737100"/>
            <a:ext cx="67018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itchFamily="34" charset="0"/>
              <a:buNone/>
              <a:defRPr/>
            </a:pPr>
            <a:r>
              <a:rPr lang="zh-CN" sz="2200" b="1" dirty="0">
                <a:effectLst>
                  <a:outerShdw blurRad="38100" dist="38100" dir="2700000" algn="tl">
                    <a:srgbClr val="C0C0C0"/>
                  </a:outerShdw>
                </a:effectLst>
                <a:latin typeface="楷体_GB2312" pitchFamily="1" charset="-122"/>
                <a:ea typeface="楷体_GB2312" pitchFamily="1" charset="-122"/>
              </a:rPr>
              <a:t>直接对上式取傅里叶反变换，就得到了</a:t>
            </a:r>
            <a:r>
              <a:rPr lang="zh-CN" sz="2200" b="1" dirty="0" smtClean="0">
                <a:effectLst>
                  <a:outerShdw blurRad="38100" dist="38100" dir="2700000" algn="tl">
                    <a:srgbClr val="C0C0C0"/>
                  </a:outerShdw>
                </a:effectLst>
                <a:latin typeface="楷体_GB2312" pitchFamily="1" charset="-122"/>
                <a:ea typeface="楷体_GB2312" pitchFamily="1" charset="-122"/>
              </a:rPr>
              <a:t>原函数</a:t>
            </a:r>
            <a:r>
              <a:rPr lang="en-US" altLang="zh-CN" sz="2200" b="1" dirty="0" smtClean="0">
                <a:effectLst>
                  <a:outerShdw blurRad="38100" dist="38100" dir="2700000" algn="tl">
                    <a:srgbClr val="C0C0C0"/>
                  </a:outerShdw>
                </a:effectLst>
                <a:latin typeface="楷体_GB2312" pitchFamily="1" charset="-122"/>
                <a:ea typeface="楷体_GB2312" pitchFamily="1" charset="-122"/>
              </a:rPr>
              <a:t> </a:t>
            </a:r>
            <a:r>
              <a:rPr lang="en-US" altLang="zh-CN" sz="2200" b="1" i="1" dirty="0" smtClean="0">
                <a:effectLst>
                  <a:outerShdw blurRad="38100" dist="38100" dir="2700000" algn="tl">
                    <a:srgbClr val="C0C0C0"/>
                  </a:outerShdw>
                </a:effectLst>
                <a:latin typeface="Times New Roman" pitchFamily="18" charset="0"/>
                <a:ea typeface="楷体_GB2312" pitchFamily="1" charset="-122"/>
                <a:cs typeface="Times New Roman" pitchFamily="18" charset="0"/>
              </a:rPr>
              <a:t>f </a:t>
            </a:r>
            <a:r>
              <a:rPr lang="en-US" altLang="zh-CN" sz="2200" b="1" dirty="0" smtClean="0">
                <a:effectLst>
                  <a:outerShdw blurRad="38100" dist="38100" dir="2700000" algn="tl">
                    <a:srgbClr val="C0C0C0"/>
                  </a:outerShdw>
                </a:effectLst>
                <a:latin typeface="Times New Roman" pitchFamily="18" charset="0"/>
                <a:ea typeface="楷体_GB2312" pitchFamily="1" charset="-122"/>
                <a:cs typeface="Times New Roman" pitchFamily="18" charset="0"/>
              </a:rPr>
              <a:t>(</a:t>
            </a:r>
            <a:r>
              <a:rPr lang="en-US" altLang="zh-CN" sz="2200" b="1" i="1" dirty="0" smtClean="0">
                <a:effectLst>
                  <a:outerShdw blurRad="38100" dist="38100" dir="2700000" algn="tl">
                    <a:srgbClr val="C0C0C0"/>
                  </a:outerShdw>
                </a:effectLst>
                <a:latin typeface="Times New Roman" pitchFamily="18" charset="0"/>
                <a:ea typeface="楷体_GB2312" pitchFamily="1" charset="-122"/>
                <a:cs typeface="Times New Roman" pitchFamily="18" charset="0"/>
              </a:rPr>
              <a:t>x</a:t>
            </a:r>
            <a:r>
              <a:rPr lang="en-US" altLang="zh-CN" sz="2200" b="1" dirty="0" smtClean="0">
                <a:effectLst>
                  <a:outerShdw blurRad="38100" dist="38100" dir="2700000" algn="tl">
                    <a:srgbClr val="C0C0C0"/>
                  </a:outerShdw>
                </a:effectLst>
                <a:latin typeface="Times New Roman" pitchFamily="18" charset="0"/>
                <a:ea typeface="楷体_GB2312" pitchFamily="1" charset="-122"/>
                <a:cs typeface="Times New Roman" pitchFamily="18" charset="0"/>
              </a:rPr>
              <a:t>)</a:t>
            </a:r>
            <a:r>
              <a:rPr lang="zh-CN" sz="2200" b="1" dirty="0" smtClean="0">
                <a:effectLst>
                  <a:outerShdw blurRad="38100" dist="38100" dir="2700000" algn="tl">
                    <a:srgbClr val="C0C0C0"/>
                  </a:outerShdw>
                </a:effectLst>
                <a:latin typeface="Times New Roman" pitchFamily="18" charset="0"/>
                <a:ea typeface="楷体_GB2312" pitchFamily="1" charset="-122"/>
                <a:cs typeface="Times New Roman" pitchFamily="18" charset="0"/>
              </a:rPr>
              <a:t> </a:t>
            </a:r>
            <a:endParaRPr lang="zh-CN" sz="2200" b="1" dirty="0">
              <a:effectLst>
                <a:outerShdw blurRad="38100" dist="38100" dir="2700000" algn="tl">
                  <a:srgbClr val="C0C0C0"/>
                </a:outerShdw>
              </a:effectLst>
              <a:latin typeface="Times New Roman" pitchFamily="18" charset="0"/>
              <a:ea typeface="楷体_GB2312" pitchFamily="1" charset="-122"/>
              <a:cs typeface="Times New Roman" pitchFamily="18" charset="0"/>
            </a:endParaRPr>
          </a:p>
        </p:txBody>
      </p:sp>
      <p:sp>
        <p:nvSpPr>
          <p:cNvPr id="49159" name="Rectangle 7"/>
          <p:cNvSpPr>
            <a:spLocks noChangeArrowheads="1"/>
          </p:cNvSpPr>
          <p:nvPr/>
        </p:nvSpPr>
        <p:spPr bwMode="auto">
          <a:xfrm>
            <a:off x="1331913" y="981075"/>
            <a:ext cx="316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3200" b="1" dirty="0">
                <a:latin typeface="Times New Roman" pitchFamily="18" charset="0"/>
                <a:ea typeface="楷体_GB2312"/>
                <a:cs typeface="楷体_GB2312"/>
              </a:rPr>
              <a:t>2</a:t>
            </a:r>
            <a:r>
              <a:rPr lang="zh-CN" altLang="zh-CN"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sz="3200" b="1" dirty="0">
                <a:latin typeface="Times New Roman" pitchFamily="18" charset="0"/>
                <a:ea typeface="楷体_GB2312"/>
                <a:cs typeface="楷体_GB2312"/>
              </a:rPr>
              <a:t>采样定理</a:t>
            </a:r>
          </a:p>
        </p:txBody>
      </p:sp>
    </p:spTree>
    <p:extLst>
      <p:ext uri="{BB962C8B-B14F-4D97-AF65-F5344CB8AC3E}">
        <p14:creationId xmlns:p14="http://schemas.microsoft.com/office/powerpoint/2010/main" val="19910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left)">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left)">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left)">
                                      <p:cBhvr>
                                        <p:cTn id="1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665413"/>
            <a:ext cx="8548688" cy="23050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3"/>
          <p:cNvSpPr>
            <a:spLocks noChangeArrowheads="1"/>
          </p:cNvSpPr>
          <p:nvPr/>
        </p:nvSpPr>
        <p:spPr bwMode="auto">
          <a:xfrm>
            <a:off x="1116013" y="1052513"/>
            <a:ext cx="3527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3200" b="1" dirty="0">
                <a:latin typeface="Times New Roman" pitchFamily="18" charset="0"/>
                <a:ea typeface="楷体_GB2312"/>
                <a:cs typeface="楷体_GB2312"/>
              </a:rPr>
              <a:t>2</a:t>
            </a:r>
            <a:r>
              <a:rPr lang="zh-CN" altLang="zh-CN"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sz="3200" b="1" dirty="0">
                <a:latin typeface="Times New Roman" pitchFamily="18" charset="0"/>
                <a:ea typeface="楷体_GB2312"/>
                <a:cs typeface="楷体_GB2312"/>
              </a:rPr>
              <a:t>采样定理</a:t>
            </a:r>
          </a:p>
        </p:txBody>
      </p:sp>
    </p:spTree>
    <p:extLst>
      <p:ext uri="{BB962C8B-B14F-4D97-AF65-F5344CB8AC3E}">
        <p14:creationId xmlns:p14="http://schemas.microsoft.com/office/powerpoint/2010/main" val="385488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txBox="1">
            <a:spLocks noChangeArrowheads="1"/>
          </p:cNvSpPr>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4400" dirty="0">
                <a:solidFill>
                  <a:srgbClr val="002368"/>
                </a:solidFill>
              </a:rPr>
              <a:t>2</a:t>
            </a:r>
            <a:r>
              <a:rPr lang="en-US" altLang="zh-CN" sz="4400" dirty="0" smtClean="0">
                <a:solidFill>
                  <a:srgbClr val="002368"/>
                </a:solidFill>
              </a:rPr>
              <a:t>.1.3 </a:t>
            </a:r>
            <a:r>
              <a:rPr lang="zh-CN" altLang="en-US" sz="4400" dirty="0" smtClean="0">
                <a:solidFill>
                  <a:srgbClr val="002368"/>
                </a:solidFill>
              </a:rPr>
              <a:t> </a:t>
            </a:r>
            <a:r>
              <a:rPr lang="zh-CN" altLang="en-US" sz="4400" dirty="0">
                <a:solidFill>
                  <a:srgbClr val="002368"/>
                </a:solidFill>
              </a:rPr>
              <a:t>图像量化</a:t>
            </a:r>
          </a:p>
        </p:txBody>
      </p:sp>
      <p:sp>
        <p:nvSpPr>
          <p:cNvPr id="2" name="矩形 1"/>
          <p:cNvSpPr/>
          <p:nvPr/>
        </p:nvSpPr>
        <p:spPr>
          <a:xfrm>
            <a:off x="309141" y="1395933"/>
            <a:ext cx="8700343" cy="1384995"/>
          </a:xfrm>
          <a:prstGeom prst="rect">
            <a:avLst/>
          </a:prstGeom>
        </p:spPr>
        <p:txBody>
          <a:bodyPr wrap="square">
            <a:spAutoFit/>
          </a:bodyPr>
          <a:lstStyle/>
          <a:p>
            <a:pPr lvl="0">
              <a:lnSpc>
                <a:spcPct val="150000"/>
              </a:lnSpc>
              <a:spcBef>
                <a:spcPct val="50000"/>
              </a:spcBef>
            </a:pPr>
            <a:r>
              <a:rPr lang="zh-CN" altLang="en-US" sz="2800" dirty="0" smtClean="0">
                <a:solidFill>
                  <a:srgbClr val="000000"/>
                </a:solidFill>
                <a:latin typeface="宋体" pitchFamily="2" charset="-122"/>
              </a:rPr>
              <a:t>    采样</a:t>
            </a:r>
            <a:r>
              <a:rPr lang="zh-CN" altLang="en-US" sz="2800" dirty="0">
                <a:solidFill>
                  <a:srgbClr val="000000"/>
                </a:solidFill>
                <a:latin typeface="宋体" pitchFamily="2" charset="-122"/>
              </a:rPr>
              <a:t>后，图像被分割成空间上离散的像素，但其灰度是连续的，还不能用计算机进行处理。</a:t>
            </a:r>
            <a:endParaRPr lang="zh-CN" altLang="en-US" sz="2800" dirty="0">
              <a:solidFill>
                <a:srgbClr val="000000"/>
              </a:solidFill>
              <a:latin typeface="宋体" pitchFamily="2" charset="-122"/>
            </a:endParaRPr>
          </a:p>
        </p:txBody>
      </p:sp>
      <p:sp>
        <p:nvSpPr>
          <p:cNvPr id="3" name="矩形 2"/>
          <p:cNvSpPr/>
          <p:nvPr/>
        </p:nvSpPr>
        <p:spPr>
          <a:xfrm>
            <a:off x="971600" y="2977788"/>
            <a:ext cx="7920880" cy="523220"/>
          </a:xfrm>
          <a:prstGeom prst="rect">
            <a:avLst/>
          </a:prstGeom>
        </p:spPr>
        <p:txBody>
          <a:bodyPr wrap="square">
            <a:spAutoFit/>
          </a:bodyPr>
          <a:lstStyle/>
          <a:p>
            <a:r>
              <a:rPr lang="zh-CN" altLang="en-US" sz="2800" dirty="0">
                <a:solidFill>
                  <a:srgbClr val="000000"/>
                </a:solidFill>
                <a:latin typeface="宋体" pitchFamily="2" charset="-122"/>
              </a:rPr>
              <a:t>将像素灰度转换成离散的整数值的过程叫量化。</a:t>
            </a:r>
            <a:endParaRPr lang="zh-CN" altLang="en-US" dirty="0"/>
          </a:p>
        </p:txBody>
      </p:sp>
      <p:sp>
        <p:nvSpPr>
          <p:cNvPr id="4" name="矩形 3"/>
          <p:cNvSpPr/>
          <p:nvPr/>
        </p:nvSpPr>
        <p:spPr>
          <a:xfrm>
            <a:off x="401258" y="3789040"/>
            <a:ext cx="8341483" cy="1384995"/>
          </a:xfrm>
          <a:prstGeom prst="rect">
            <a:avLst/>
          </a:prstGeom>
        </p:spPr>
        <p:txBody>
          <a:bodyPr wrap="square">
            <a:spAutoFit/>
          </a:bodyPr>
          <a:lstStyle/>
          <a:p>
            <a:pPr lvl="0">
              <a:lnSpc>
                <a:spcPct val="150000"/>
              </a:lnSpc>
              <a:spcBef>
                <a:spcPct val="50000"/>
              </a:spcBef>
            </a:pPr>
            <a:r>
              <a:rPr lang="zh-CN" altLang="en-US" sz="2800" dirty="0" smtClean="0">
                <a:solidFill>
                  <a:srgbClr val="000000"/>
                </a:solidFill>
                <a:latin typeface="宋体" pitchFamily="2" charset="-122"/>
              </a:rPr>
              <a:t>    量化</a:t>
            </a:r>
            <a:r>
              <a:rPr lang="zh-CN" altLang="en-US" sz="2800" dirty="0">
                <a:solidFill>
                  <a:srgbClr val="000000"/>
                </a:solidFill>
                <a:latin typeface="宋体" pitchFamily="2" charset="-122"/>
              </a:rPr>
              <a:t>后用来</a:t>
            </a:r>
            <a:r>
              <a:rPr lang="zh-CN" altLang="en-US" sz="2800" dirty="0">
                <a:solidFill>
                  <a:srgbClr val="000000"/>
                </a:solidFill>
                <a:latin typeface="楷体_GB2312"/>
              </a:rPr>
              <a:t>表示</a:t>
            </a:r>
            <a:r>
              <a:rPr lang="zh-CN" altLang="en-US" sz="2800" dirty="0">
                <a:solidFill>
                  <a:srgbClr val="000000"/>
                </a:solidFill>
                <a:latin typeface="宋体" pitchFamily="2" charset="-122"/>
              </a:rPr>
              <a:t>像</a:t>
            </a:r>
            <a:r>
              <a:rPr lang="zh-CN" altLang="en-US" sz="2800" dirty="0">
                <a:solidFill>
                  <a:srgbClr val="000000"/>
                </a:solidFill>
                <a:latin typeface="楷体_GB2312"/>
              </a:rPr>
              <a:t>素明暗程度的整数称为像素的灰度级（或灰度值或灰度）。</a:t>
            </a:r>
            <a:endParaRPr lang="zh-CN" altLang="en-US" sz="2800" dirty="0">
              <a:solidFill>
                <a:srgbClr val="000000"/>
              </a:solidFill>
              <a:latin typeface="楷体_GB2312"/>
            </a:endParaRPr>
          </a:p>
        </p:txBody>
      </p:sp>
      <p:sp>
        <p:nvSpPr>
          <p:cNvPr id="5" name="矩形 4"/>
          <p:cNvSpPr/>
          <p:nvPr/>
        </p:nvSpPr>
        <p:spPr>
          <a:xfrm>
            <a:off x="856654" y="5594250"/>
            <a:ext cx="8179842" cy="523220"/>
          </a:xfrm>
          <a:prstGeom prst="rect">
            <a:avLst/>
          </a:prstGeom>
        </p:spPr>
        <p:txBody>
          <a:bodyPr wrap="square">
            <a:spAutoFit/>
          </a:bodyPr>
          <a:lstStyle/>
          <a:p>
            <a:r>
              <a:rPr lang="zh-CN" altLang="en-US" sz="2800" dirty="0">
                <a:solidFill>
                  <a:srgbClr val="000000"/>
                </a:solidFill>
                <a:latin typeface="宋体" pitchFamily="2" charset="-122"/>
              </a:rPr>
              <a:t>一幅数字图像中不同灰度级的个数称为灰度级数。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850" y="333375"/>
            <a:ext cx="8540750" cy="896938"/>
          </a:xfrm>
        </p:spPr>
        <p:txBody>
          <a:bodyPr/>
          <a:lstStyle/>
          <a:p>
            <a:pPr algn="l" eaLnBrk="1" hangingPunct="1"/>
            <a:r>
              <a:rPr lang="zh-CN" sz="3200" smtClean="0">
                <a:solidFill>
                  <a:srgbClr val="000000"/>
                </a:solidFill>
              </a:rPr>
              <a:t>灰度的离散化叫做量化</a:t>
            </a:r>
          </a:p>
        </p:txBody>
      </p:sp>
      <p:sp>
        <p:nvSpPr>
          <p:cNvPr id="9219" name="Rectangle 3"/>
          <p:cNvSpPr>
            <a:spLocks noChangeArrowheads="1"/>
          </p:cNvSpPr>
          <p:nvPr/>
        </p:nvSpPr>
        <p:spPr bwMode="auto">
          <a:xfrm>
            <a:off x="1547267" y="5589588"/>
            <a:ext cx="5761037" cy="895350"/>
          </a:xfrm>
          <a:prstGeom prst="rect">
            <a:avLst/>
          </a:prstGeom>
          <a:solidFill>
            <a:schemeClr val="bg1"/>
          </a:solidFill>
          <a:ln>
            <a:noFill/>
          </a:ln>
          <a:effectLst/>
        </p:spPr>
        <p:txBody>
          <a:bodyPr>
            <a:spAutoFit/>
          </a:bodyPr>
          <a:lstStyle/>
          <a:p>
            <a:pPr>
              <a:lnSpc>
                <a:spcPct val="120000"/>
              </a:lnSpc>
              <a:buFont typeface="Arial" pitchFamily="34" charset="0"/>
              <a:buNone/>
            </a:pPr>
            <a:r>
              <a:rPr lang="zh-CN" sz="2200" dirty="0">
                <a:latin typeface="Times New Roman" pitchFamily="18" charset="0"/>
              </a:rPr>
              <a:t>若连续灰度值为</a:t>
            </a:r>
            <a:r>
              <a:rPr lang="zh-CN" altLang="zh-CN" sz="2200" dirty="0">
                <a:latin typeface="Times New Roman" pitchFamily="18" charset="0"/>
              </a:rPr>
              <a:t>z</a:t>
            </a:r>
            <a:r>
              <a:rPr lang="zh-CN" sz="2200" dirty="0">
                <a:latin typeface="Times New Roman" pitchFamily="18" charset="0"/>
              </a:rPr>
              <a:t>，对于</a:t>
            </a:r>
            <a:r>
              <a:rPr lang="zh-CN" altLang="zh-CN" sz="2200" i="1" dirty="0">
                <a:latin typeface="Times New Roman" pitchFamily="18" charset="0"/>
              </a:rPr>
              <a:t>z</a:t>
            </a:r>
            <a:r>
              <a:rPr lang="zh-CN" altLang="zh-CN" sz="2200" i="1" baseline="-25000" dirty="0">
                <a:latin typeface="Times New Roman" pitchFamily="18" charset="0"/>
              </a:rPr>
              <a:t>i </a:t>
            </a:r>
            <a:r>
              <a:rPr lang="zh-CN" altLang="zh-CN" sz="2200" dirty="0">
                <a:latin typeface="Times New Roman" pitchFamily="18" charset="0"/>
              </a:rPr>
              <a:t>≤ </a:t>
            </a:r>
            <a:r>
              <a:rPr lang="zh-CN" altLang="zh-CN" sz="2200" i="1" dirty="0">
                <a:latin typeface="Times New Roman" pitchFamily="18" charset="0"/>
              </a:rPr>
              <a:t>z </a:t>
            </a:r>
            <a:r>
              <a:rPr lang="zh-CN" altLang="zh-CN" sz="2200" dirty="0">
                <a:latin typeface="Times New Roman" pitchFamily="18" charset="0"/>
              </a:rPr>
              <a:t>≤ </a:t>
            </a:r>
            <a:r>
              <a:rPr lang="zh-CN" altLang="zh-CN" sz="2200" i="1" dirty="0">
                <a:latin typeface="Times New Roman" pitchFamily="18" charset="0"/>
              </a:rPr>
              <a:t>z</a:t>
            </a:r>
            <a:r>
              <a:rPr lang="zh-CN" altLang="zh-CN" sz="2200" i="1" baseline="-25000" dirty="0">
                <a:latin typeface="Times New Roman" pitchFamily="18" charset="0"/>
              </a:rPr>
              <a:t>i</a:t>
            </a:r>
            <a:r>
              <a:rPr lang="zh-CN" altLang="zh-CN" sz="2200" baseline="-25000" dirty="0">
                <a:latin typeface="Times New Roman" pitchFamily="18" charset="0"/>
              </a:rPr>
              <a:t>+1</a:t>
            </a:r>
            <a:r>
              <a:rPr lang="zh-CN" sz="2200" dirty="0">
                <a:latin typeface="Times New Roman" pitchFamily="18" charset="0"/>
              </a:rPr>
              <a:t>的 </a:t>
            </a:r>
            <a:r>
              <a:rPr lang="zh-CN" altLang="zh-CN" sz="2200" i="1" dirty="0">
                <a:latin typeface="Times New Roman" pitchFamily="18" charset="0"/>
              </a:rPr>
              <a:t>z </a:t>
            </a:r>
            <a:r>
              <a:rPr lang="zh-CN" sz="2200" dirty="0">
                <a:latin typeface="Times New Roman" pitchFamily="18" charset="0"/>
              </a:rPr>
              <a:t>值，都量化为整数</a:t>
            </a:r>
            <a:r>
              <a:rPr lang="zh-CN" altLang="zh-CN" sz="2200" dirty="0">
                <a:latin typeface="Times New Roman" pitchFamily="18" charset="0"/>
              </a:rPr>
              <a:t>q</a:t>
            </a:r>
            <a:r>
              <a:rPr lang="zh-CN" altLang="zh-CN" sz="2200" i="1" baseline="-25000" dirty="0">
                <a:latin typeface="Times New Roman" pitchFamily="18" charset="0"/>
              </a:rPr>
              <a:t>i </a:t>
            </a:r>
            <a:r>
              <a:rPr lang="zh-CN" sz="2200" dirty="0">
                <a:latin typeface="Times New Roman" pitchFamily="18" charset="0"/>
              </a:rPr>
              <a:t>。</a:t>
            </a:r>
            <a:r>
              <a:rPr lang="zh-CN" altLang="zh-CN" sz="2200" dirty="0">
                <a:latin typeface="Times New Roman" pitchFamily="18" charset="0"/>
              </a:rPr>
              <a:t>q</a:t>
            </a:r>
            <a:r>
              <a:rPr lang="zh-CN" altLang="zh-CN" sz="2200" i="1" baseline="-25000" dirty="0">
                <a:latin typeface="Times New Roman" pitchFamily="18" charset="0"/>
              </a:rPr>
              <a:t>i </a:t>
            </a:r>
            <a:r>
              <a:rPr lang="zh-CN" sz="2200" dirty="0">
                <a:latin typeface="Times New Roman" pitchFamily="18" charset="0"/>
              </a:rPr>
              <a:t>称为像素的灰度值。</a:t>
            </a:r>
          </a:p>
        </p:txBody>
      </p:sp>
      <p:grpSp>
        <p:nvGrpSpPr>
          <p:cNvPr id="9220" name="Group 4"/>
          <p:cNvGrpSpPr>
            <a:grpSpLocks/>
          </p:cNvGrpSpPr>
          <p:nvPr/>
        </p:nvGrpSpPr>
        <p:grpSpPr bwMode="auto">
          <a:xfrm>
            <a:off x="1619250" y="1341438"/>
            <a:ext cx="5832475" cy="4032250"/>
            <a:chOff x="0" y="0"/>
            <a:chExt cx="3674" cy="254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r="57578"/>
            <a:stretch>
              <a:fillRect/>
            </a:stretch>
          </p:blipFill>
          <p:spPr bwMode="auto">
            <a:xfrm>
              <a:off x="0" y="0"/>
              <a:ext cx="1902" cy="254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l="64555"/>
            <a:stretch>
              <a:fillRect/>
            </a:stretch>
          </p:blipFill>
          <p:spPr bwMode="auto">
            <a:xfrm>
              <a:off x="1950" y="0"/>
              <a:ext cx="1589" cy="254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sp>
          <p:nvSpPr>
            <p:cNvPr id="9223" name="Text Box 7"/>
            <p:cNvSpPr txBox="1">
              <a:spLocks noChangeArrowheads="1"/>
            </p:cNvSpPr>
            <p:nvPr/>
          </p:nvSpPr>
          <p:spPr bwMode="auto">
            <a:xfrm>
              <a:off x="544" y="2245"/>
              <a:ext cx="3130" cy="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Font typeface="Arial" pitchFamily="34" charset="0"/>
                <a:buNone/>
              </a:pPr>
              <a:r>
                <a:rPr lang="zh-CN" altLang="zh-CN" sz="2000" b="1">
                  <a:latin typeface="Times New Roman" pitchFamily="18" charset="0"/>
                </a:rPr>
                <a:t>(a)  </a:t>
              </a:r>
              <a:r>
                <a:rPr lang="zh-CN" sz="2000" b="1">
                  <a:latin typeface="Times New Roman" pitchFamily="18" charset="0"/>
                </a:rPr>
                <a:t>量化                   </a:t>
              </a:r>
              <a:r>
                <a:rPr lang="zh-CN" altLang="zh-CN" sz="2000" b="1">
                  <a:latin typeface="Times New Roman" pitchFamily="18" charset="0"/>
                </a:rPr>
                <a:t>(b) </a:t>
              </a:r>
              <a:r>
                <a:rPr lang="zh-CN" sz="2000" b="1">
                  <a:latin typeface="Times New Roman" pitchFamily="18" charset="0"/>
                </a:rPr>
                <a:t>量化为 </a:t>
              </a:r>
              <a:r>
                <a:rPr lang="zh-CN" altLang="zh-CN" sz="2000" b="1">
                  <a:latin typeface="Times New Roman" pitchFamily="18" charset="0"/>
                </a:rPr>
                <a:t>8 bit (2</a:t>
              </a:r>
              <a:r>
                <a:rPr lang="zh-CN" altLang="zh-CN" sz="2000" b="1" baseline="30000">
                  <a:latin typeface="Times New Roman" pitchFamily="18" charset="0"/>
                </a:rPr>
                <a:t>8</a:t>
              </a:r>
              <a:r>
                <a:rPr lang="zh-CN" altLang="zh-CN" sz="2000" b="1">
                  <a:latin typeface="Times New Roman" pitchFamily="18" charset="0"/>
                </a:rPr>
                <a:t>=256)</a:t>
              </a:r>
            </a:p>
          </p:txBody>
        </p:sp>
        <p:sp>
          <p:nvSpPr>
            <p:cNvPr id="9224" name="Text Box 8"/>
            <p:cNvSpPr txBox="1">
              <a:spLocks noChangeArrowheads="1"/>
            </p:cNvSpPr>
            <p:nvPr/>
          </p:nvSpPr>
          <p:spPr bwMode="auto">
            <a:xfrm>
              <a:off x="1451" y="182"/>
              <a:ext cx="409" cy="89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
                </a:spcBef>
                <a:spcAft>
                  <a:spcPct val="5000"/>
                </a:spcAft>
                <a:buFont typeface="Arial" pitchFamily="34" charset="0"/>
                <a:buNone/>
              </a:pPr>
              <a:r>
                <a:rPr lang="zh-CN" altLang="zh-CN" sz="2200">
                  <a:latin typeface="Times New Roman" pitchFamily="18" charset="0"/>
                </a:rPr>
                <a:t>q </a:t>
              </a:r>
              <a:r>
                <a:rPr lang="zh-CN" altLang="zh-CN" sz="2200" i="1" baseline="-25000">
                  <a:latin typeface="Times New Roman" pitchFamily="18" charset="0"/>
                </a:rPr>
                <a:t>i</a:t>
              </a:r>
              <a:r>
                <a:rPr lang="zh-CN" altLang="zh-CN" sz="2200" baseline="-25000">
                  <a:latin typeface="Times New Roman" pitchFamily="18" charset="0"/>
                </a:rPr>
                <a:t>+1</a:t>
              </a:r>
            </a:p>
            <a:p>
              <a:pPr eaLnBrk="1" hangingPunct="1">
                <a:spcBef>
                  <a:spcPct val="5000"/>
                </a:spcBef>
                <a:spcAft>
                  <a:spcPct val="5000"/>
                </a:spcAft>
                <a:buFont typeface="Arial" pitchFamily="34" charset="0"/>
                <a:buNone/>
              </a:pPr>
              <a:r>
                <a:rPr lang="zh-CN" altLang="zh-CN" sz="2200">
                  <a:latin typeface="Times New Roman" pitchFamily="18" charset="0"/>
                </a:rPr>
                <a:t>q </a:t>
              </a:r>
              <a:r>
                <a:rPr lang="zh-CN" altLang="zh-CN" sz="2200" i="1" baseline="-25000">
                  <a:latin typeface="Times New Roman" pitchFamily="18" charset="0"/>
                </a:rPr>
                <a:t>i</a:t>
              </a:r>
              <a:endParaRPr lang="zh-CN" altLang="zh-CN" sz="2200" i="1">
                <a:latin typeface="Times New Roman" pitchFamily="18" charset="0"/>
              </a:endParaRPr>
            </a:p>
            <a:p>
              <a:pPr eaLnBrk="1" hangingPunct="1">
                <a:spcBef>
                  <a:spcPct val="5000"/>
                </a:spcBef>
                <a:spcAft>
                  <a:spcPct val="5000"/>
                </a:spcAft>
                <a:buFont typeface="Arial" pitchFamily="34" charset="0"/>
                <a:buNone/>
              </a:pPr>
              <a:r>
                <a:rPr lang="zh-CN" altLang="zh-CN" sz="2200">
                  <a:latin typeface="Times New Roman" pitchFamily="18" charset="0"/>
                </a:rPr>
                <a:t>q </a:t>
              </a:r>
              <a:r>
                <a:rPr lang="zh-CN" altLang="zh-CN" sz="2200" i="1" baseline="-25000">
                  <a:latin typeface="Times New Roman" pitchFamily="18" charset="0"/>
                </a:rPr>
                <a:t>i</a:t>
              </a:r>
              <a:r>
                <a:rPr lang="zh-CN" altLang="zh-CN" sz="2200" baseline="-25000">
                  <a:latin typeface="Times New Roman" pitchFamily="18" charset="0"/>
                </a:rPr>
                <a:t>-1</a:t>
              </a:r>
            </a:p>
            <a:p>
              <a:pPr eaLnBrk="1" hangingPunct="1">
                <a:buFont typeface="Arial" pitchFamily="34" charset="0"/>
                <a:buNone/>
              </a:pPr>
              <a:endParaRPr lang="zh-CN" altLang="zh-CN" sz="2200" baseline="-25000">
                <a:latin typeface="Times New Roman" pitchFamily="18"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1" name="Text Box 7"/>
          <p:cNvSpPr txBox="1">
            <a:spLocks noChangeArrowheads="1"/>
          </p:cNvSpPr>
          <p:nvPr/>
        </p:nvSpPr>
        <p:spPr bwMode="auto">
          <a:xfrm>
            <a:off x="900113" y="442913"/>
            <a:ext cx="6346825" cy="609600"/>
          </a:xfrm>
          <a:prstGeom prst="rect">
            <a:avLst/>
          </a:prstGeom>
          <a:noFill/>
          <a:ln w="9525" cap="sq">
            <a:noFill/>
            <a:miter lim="800000"/>
            <a:headEnd/>
            <a:tailEnd/>
          </a:ln>
          <a:effectLst/>
        </p:spPr>
        <p:txBody>
          <a:bodyPr>
            <a:spAutoFit/>
          </a:bodyPr>
          <a:lstStyle/>
          <a:p>
            <a:pPr>
              <a:spcBef>
                <a:spcPct val="50000"/>
              </a:spcBef>
              <a:defRPr/>
            </a:pPr>
            <a:r>
              <a:rPr lang="en-US" altLang="zh-CN" sz="3400" b="1" dirty="0">
                <a:solidFill>
                  <a:srgbClr val="333399"/>
                </a:solidFill>
                <a:effectLst>
                  <a:outerShdw blurRad="38100" dist="38100" dir="2700000" algn="tl">
                    <a:srgbClr val="C0C0C0"/>
                  </a:outerShdw>
                </a:effectLst>
              </a:rPr>
              <a:t>2.2  </a:t>
            </a:r>
            <a:r>
              <a:rPr lang="zh-CN" altLang="en-US" sz="3400" b="1" dirty="0">
                <a:solidFill>
                  <a:srgbClr val="333399"/>
                </a:solidFill>
                <a:effectLst>
                  <a:outerShdw blurRad="38100" dist="38100" dir="2700000" algn="tl">
                    <a:srgbClr val="C0C0C0"/>
                  </a:outerShdw>
                </a:effectLst>
              </a:rPr>
              <a:t>空间</a:t>
            </a:r>
            <a:r>
              <a:rPr lang="zh-CN" altLang="en-US" sz="3400" b="1" dirty="0">
                <a:solidFill>
                  <a:srgbClr val="333399"/>
                </a:solidFill>
                <a:effectLst>
                  <a:outerShdw blurRad="38100" dist="38100" dir="2700000" algn="tl">
                    <a:srgbClr val="C0C0C0"/>
                  </a:outerShdw>
                </a:effectLst>
              </a:rPr>
              <a:t>分辨率和灰度级分辨率</a:t>
            </a:r>
          </a:p>
        </p:txBody>
      </p:sp>
      <p:sp>
        <p:nvSpPr>
          <p:cNvPr id="205833" name="Text Box 9"/>
          <p:cNvSpPr txBox="1">
            <a:spLocks noChangeArrowheads="1"/>
          </p:cNvSpPr>
          <p:nvPr/>
        </p:nvSpPr>
        <p:spPr bwMode="auto">
          <a:xfrm>
            <a:off x="457200" y="2349500"/>
            <a:ext cx="8382000" cy="2870200"/>
          </a:xfrm>
          <a:prstGeom prst="rect">
            <a:avLst/>
          </a:prstGeom>
          <a:noFill/>
          <a:ln w="9525" cap="sq">
            <a:noFill/>
            <a:miter lim="800000"/>
            <a:headEnd/>
            <a:tailEnd/>
          </a:ln>
          <a:effectLst/>
        </p:spPr>
        <p:txBody>
          <a:bodyPr>
            <a:spAutoFit/>
          </a:bodyPr>
          <a:lstStyle/>
          <a:p>
            <a:pPr>
              <a:lnSpc>
                <a:spcPct val="130000"/>
              </a:lnSpc>
              <a:defRPr/>
            </a:pPr>
            <a:r>
              <a:rPr lang="en-US" altLang="zh-CN" sz="2800" dirty="0"/>
              <a:t>◆  </a:t>
            </a:r>
            <a:r>
              <a:rPr lang="zh-CN" altLang="en-US" sz="2800" dirty="0">
                <a:latin typeface="黑体" pitchFamily="2" charset="-122"/>
                <a:ea typeface="黑体" pitchFamily="2" charset="-122"/>
              </a:rPr>
              <a:t>空间分辨率是图像中可分辨的最小细节，主要由</a:t>
            </a:r>
          </a:p>
          <a:p>
            <a:pPr>
              <a:lnSpc>
                <a:spcPct val="130000"/>
              </a:lnSpc>
              <a:defRPr/>
            </a:pPr>
            <a:r>
              <a:rPr lang="zh-CN" altLang="en-US" sz="2800" dirty="0">
                <a:latin typeface="黑体" pitchFamily="2" charset="-122"/>
                <a:ea typeface="黑体" pitchFamily="2" charset="-122"/>
              </a:rPr>
              <a:t>   采样间隔值决定。</a:t>
            </a:r>
          </a:p>
          <a:p>
            <a:pPr>
              <a:lnSpc>
                <a:spcPct val="130000"/>
              </a:lnSpc>
              <a:defRPr/>
            </a:pPr>
            <a:r>
              <a:rPr lang="en-US" altLang="zh-CN" sz="2800" dirty="0"/>
              <a:t>◆  </a:t>
            </a:r>
            <a:r>
              <a:rPr lang="zh-CN" altLang="en-US" sz="2800" dirty="0">
                <a:effectLst>
                  <a:outerShdw blurRad="38100" dist="38100" dir="2700000" algn="tl">
                    <a:srgbClr val="C0C0C0"/>
                  </a:outerShdw>
                </a:effectLst>
                <a:latin typeface="黑体" pitchFamily="2" charset="-122"/>
                <a:ea typeface="黑体" pitchFamily="2" charset="-122"/>
              </a:rPr>
              <a:t>一种常用的空间分辨率的定义是单位距离内可分</a:t>
            </a:r>
          </a:p>
          <a:p>
            <a:pPr>
              <a:lnSpc>
                <a:spcPct val="130000"/>
              </a:lnSpc>
              <a:defRPr/>
            </a:pPr>
            <a:r>
              <a:rPr lang="zh-CN" altLang="en-US" sz="2800" dirty="0">
                <a:effectLst>
                  <a:outerShdw blurRad="38100" dist="38100" dir="2700000" algn="tl">
                    <a:srgbClr val="C0C0C0"/>
                  </a:outerShdw>
                </a:effectLst>
                <a:latin typeface="黑体" pitchFamily="2" charset="-122"/>
                <a:ea typeface="黑体" pitchFamily="2" charset="-122"/>
              </a:rPr>
              <a:t>   辨的最少黑白线对数目</a:t>
            </a:r>
            <a:r>
              <a:rPr lang="en-US" altLang="zh-CN" sz="2800" dirty="0">
                <a:effectLst>
                  <a:outerShdw blurRad="38100" dist="38100" dir="2700000" algn="tl">
                    <a:srgbClr val="C0C0C0"/>
                  </a:outerShdw>
                </a:effectLst>
                <a:latin typeface="黑体" pitchFamily="2" charset="-122"/>
                <a:ea typeface="黑体" pitchFamily="2" charset="-122"/>
              </a:rPr>
              <a:t>(</a:t>
            </a:r>
            <a:r>
              <a:rPr lang="zh-CN" altLang="en-US" sz="2800" dirty="0">
                <a:effectLst>
                  <a:outerShdw blurRad="38100" dist="38100" dir="2700000" algn="tl">
                    <a:srgbClr val="C0C0C0"/>
                  </a:outerShdw>
                </a:effectLst>
                <a:latin typeface="黑体" pitchFamily="2" charset="-122"/>
                <a:ea typeface="黑体" pitchFamily="2" charset="-122"/>
              </a:rPr>
              <a:t>单位是每毫米线对数</a:t>
            </a:r>
            <a:r>
              <a:rPr lang="en-US" altLang="zh-CN" sz="2800" dirty="0">
                <a:effectLst>
                  <a:outerShdw blurRad="38100" dist="38100" dir="2700000" algn="tl">
                    <a:srgbClr val="C0C0C0"/>
                  </a:outerShdw>
                </a:effectLst>
                <a:latin typeface="黑体" pitchFamily="2" charset="-122"/>
                <a:ea typeface="黑体" pitchFamily="2" charset="-122"/>
              </a:rPr>
              <a:t>)</a:t>
            </a:r>
            <a:r>
              <a:rPr lang="zh-CN" altLang="en-US" sz="2800" dirty="0">
                <a:effectLst>
                  <a:outerShdw blurRad="38100" dist="38100" dir="2700000" algn="tl">
                    <a:srgbClr val="C0C0C0"/>
                  </a:outerShdw>
                </a:effectLst>
                <a:latin typeface="黑体" pitchFamily="2" charset="-122"/>
                <a:ea typeface="黑体" pitchFamily="2" charset="-122"/>
              </a:rPr>
              <a:t>，</a:t>
            </a:r>
          </a:p>
          <a:p>
            <a:pPr>
              <a:lnSpc>
                <a:spcPct val="130000"/>
              </a:lnSpc>
              <a:defRPr/>
            </a:pPr>
            <a:r>
              <a:rPr lang="zh-CN" altLang="en-US" sz="2800" dirty="0">
                <a:effectLst>
                  <a:outerShdw blurRad="38100" dist="38100" dir="2700000" algn="tl">
                    <a:srgbClr val="C0C0C0"/>
                  </a:outerShdw>
                </a:effectLst>
                <a:latin typeface="黑体" pitchFamily="2" charset="-122"/>
                <a:ea typeface="黑体" pitchFamily="2" charset="-122"/>
              </a:rPr>
              <a:t>   比如每毫米</a:t>
            </a:r>
            <a:r>
              <a:rPr lang="en-US" altLang="zh-CN" sz="2800" dirty="0">
                <a:effectLst>
                  <a:outerShdw blurRad="38100" dist="38100" dir="2700000" algn="tl">
                    <a:srgbClr val="C0C0C0"/>
                  </a:outerShdw>
                </a:effectLst>
                <a:latin typeface="黑体" pitchFamily="2" charset="-122"/>
                <a:ea typeface="黑体" pitchFamily="2" charset="-122"/>
              </a:rPr>
              <a:t>80</a:t>
            </a:r>
            <a:r>
              <a:rPr lang="zh-CN" altLang="en-US" sz="2800" dirty="0">
                <a:effectLst>
                  <a:outerShdw blurRad="38100" dist="38100" dir="2700000" algn="tl">
                    <a:srgbClr val="C0C0C0"/>
                  </a:outerShdw>
                </a:effectLst>
                <a:latin typeface="黑体" pitchFamily="2" charset="-122"/>
                <a:ea typeface="黑体" pitchFamily="2" charset="-122"/>
              </a:rPr>
              <a:t>线对。</a:t>
            </a:r>
            <a:r>
              <a:rPr lang="zh-CN" altLang="en-US" sz="2600" dirty="0">
                <a:latin typeface="黑体" pitchFamily="2" charset="-122"/>
                <a:ea typeface="黑体" pitchFamily="2" charset="-122"/>
              </a:rPr>
              <a:t> </a:t>
            </a:r>
            <a:endParaRPr lang="en-US" altLang="zh-CN" sz="2600" dirty="0">
              <a:latin typeface="黑体" pitchFamily="2" charset="-122"/>
              <a:ea typeface="黑体" pitchFamily="2" charset="-122"/>
            </a:endParaRPr>
          </a:p>
        </p:txBody>
      </p:sp>
      <p:sp>
        <p:nvSpPr>
          <p:cNvPr id="10244" name="Text Box 10"/>
          <p:cNvSpPr txBox="1">
            <a:spLocks noChangeArrowheads="1"/>
          </p:cNvSpPr>
          <p:nvPr/>
        </p:nvSpPr>
        <p:spPr bwMode="auto">
          <a:xfrm>
            <a:off x="900113" y="1319213"/>
            <a:ext cx="5688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en-US" altLang="zh-CN" sz="3000" b="1">
                <a:latin typeface="黑体" pitchFamily="49" charset="-122"/>
                <a:ea typeface="黑体" pitchFamily="49" charset="-122"/>
              </a:rPr>
              <a:t>2.2.1  </a:t>
            </a:r>
            <a:r>
              <a:rPr kumimoji="1" lang="zh-CN" altLang="en-US" sz="3000" b="1">
                <a:latin typeface="黑体" pitchFamily="49" charset="-122"/>
                <a:ea typeface="黑体" pitchFamily="49" charset="-122"/>
              </a:rPr>
              <a:t>空间分辨率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833"/>
                                        </p:tgtEl>
                                        <p:attrNameLst>
                                          <p:attrName>style.visibility</p:attrName>
                                        </p:attrNameLst>
                                      </p:cBhvr>
                                      <p:to>
                                        <p:strVal val="visible"/>
                                      </p:to>
                                    </p:set>
                                    <p:animEffect transition="in" filter="wipe(up)">
                                      <p:cBhvr>
                                        <p:cTn id="7" dur="2000"/>
                                        <p:tgtEl>
                                          <p:spTgt spid="20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4"/>
          <p:cNvSpPr txBox="1">
            <a:spLocks noChangeArrowheads="1"/>
          </p:cNvSpPr>
          <p:nvPr/>
        </p:nvSpPr>
        <p:spPr bwMode="auto">
          <a:xfrm>
            <a:off x="2411413" y="5532438"/>
            <a:ext cx="51133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latin typeface="华文行楷" pitchFamily="2" charset="-122"/>
                <a:ea typeface="华文行楷" pitchFamily="2" charset="-122"/>
              </a:rPr>
              <a:t>空间分辨率的线对概念示例 </a:t>
            </a:r>
          </a:p>
        </p:txBody>
      </p:sp>
      <p:grpSp>
        <p:nvGrpSpPr>
          <p:cNvPr id="11267" name="Group 59"/>
          <p:cNvGrpSpPr>
            <a:grpSpLocks/>
          </p:cNvGrpSpPr>
          <p:nvPr/>
        </p:nvGrpSpPr>
        <p:grpSpPr bwMode="auto">
          <a:xfrm>
            <a:off x="539750" y="1716088"/>
            <a:ext cx="8208963" cy="3671887"/>
            <a:chOff x="340" y="799"/>
            <a:chExt cx="5171" cy="2313"/>
          </a:xfrm>
        </p:grpSpPr>
        <p:sp>
          <p:nvSpPr>
            <p:cNvPr id="11269" name="Rectangle 9"/>
            <p:cNvSpPr>
              <a:spLocks noChangeArrowheads="1"/>
            </p:cNvSpPr>
            <p:nvPr/>
          </p:nvSpPr>
          <p:spPr bwMode="auto">
            <a:xfrm>
              <a:off x="340" y="799"/>
              <a:ext cx="5171" cy="2313"/>
            </a:xfrm>
            <a:prstGeom prst="rect">
              <a:avLst/>
            </a:prstGeom>
            <a:solidFill>
              <a:schemeClr val="accent1"/>
            </a:solidFill>
            <a:ln w="9525" cap="sq">
              <a:solidFill>
                <a:schemeClr val="tx1"/>
              </a:solidFill>
              <a:miter lim="800000"/>
              <a:headEnd/>
              <a:tailEnd/>
            </a:ln>
          </p:spPr>
          <p:txBody>
            <a:bodyPr wrap="none" anchor="ctr"/>
            <a:lstStyle/>
            <a:p>
              <a:pPr algn="ctr"/>
              <a:endParaRPr lang="zh-CN" altLang="en-US"/>
            </a:p>
          </p:txBody>
        </p:sp>
        <p:sp>
          <p:nvSpPr>
            <p:cNvPr id="11270" name="Text Box 26"/>
            <p:cNvSpPr txBox="1">
              <a:spLocks noChangeArrowheads="1"/>
            </p:cNvSpPr>
            <p:nvPr/>
          </p:nvSpPr>
          <p:spPr bwMode="auto">
            <a:xfrm>
              <a:off x="476" y="890"/>
              <a:ext cx="4899" cy="2132"/>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4000"/>
                </a:lnSpc>
              </a:pPr>
              <a:r>
                <a:rPr kumimoji="1" lang="zh-CN" altLang="en-US" b="1">
                  <a:latin typeface="宋体" pitchFamily="2" charset="-122"/>
                </a:rPr>
                <a:t>宽度为</a:t>
              </a:r>
              <a:r>
                <a:rPr kumimoji="1" lang="en-US" altLang="zh-CN" b="1">
                  <a:latin typeface="宋体" pitchFamily="2" charset="-122"/>
                </a:rPr>
                <a:t>W</a:t>
              </a:r>
              <a:r>
                <a:rPr kumimoji="1" lang="zh-CN" altLang="en-US" b="1">
                  <a:latin typeface="宋体" pitchFamily="2" charset="-122"/>
                </a:rPr>
                <a:t>的黑线</a:t>
              </a:r>
            </a:p>
            <a:p>
              <a:pPr algn="just" eaLnBrk="1" hangingPunct="1">
                <a:lnSpc>
                  <a:spcPct val="104000"/>
                </a:lnSpc>
                <a:spcBef>
                  <a:spcPct val="30000"/>
                </a:spcBef>
              </a:pPr>
              <a:r>
                <a:rPr kumimoji="1" lang="zh-CN" altLang="en-US" b="1">
                  <a:latin typeface="宋体" pitchFamily="2" charset="-122"/>
                </a:rPr>
                <a:t>宽度为</a:t>
              </a:r>
              <a:r>
                <a:rPr kumimoji="1" lang="en-US" altLang="zh-CN" b="1">
                  <a:latin typeface="宋体" pitchFamily="2" charset="-122"/>
                </a:rPr>
                <a:t>W</a:t>
              </a:r>
              <a:r>
                <a:rPr kumimoji="1" lang="zh-CN" altLang="en-US" b="1">
                  <a:latin typeface="宋体" pitchFamily="2" charset="-122"/>
                </a:rPr>
                <a:t>的白线</a:t>
              </a:r>
            </a:p>
            <a:p>
              <a:pPr algn="just" eaLnBrk="1" hangingPunct="1">
                <a:lnSpc>
                  <a:spcPct val="104000"/>
                </a:lnSpc>
              </a:pPr>
              <a:endParaRPr kumimoji="1" lang="zh-CN" altLang="en-US" b="1">
                <a:latin typeface="宋体" pitchFamily="2" charset="-122"/>
              </a:endParaRPr>
            </a:p>
            <a:p>
              <a:pPr algn="just" eaLnBrk="1" hangingPunct="1">
                <a:lnSpc>
                  <a:spcPct val="104000"/>
                </a:lnSpc>
              </a:pPr>
              <a:r>
                <a:rPr kumimoji="1" lang="zh-CN" altLang="en-US" b="1">
                  <a:latin typeface="宋体" pitchFamily="2" charset="-122"/>
                </a:rPr>
                <a:t>                                                    一个</a:t>
              </a:r>
              <a:r>
                <a:rPr kumimoji="1" lang="zh-CN" altLang="en-US" b="1">
                  <a:latin typeface="Times New Roman" pitchFamily="18" charset="0"/>
                </a:rPr>
                <a:t>宽度为</a:t>
              </a:r>
            </a:p>
            <a:p>
              <a:pPr algn="just" eaLnBrk="1" hangingPunct="1">
                <a:lnSpc>
                  <a:spcPct val="104000"/>
                </a:lnSpc>
              </a:pPr>
              <a:r>
                <a:rPr kumimoji="1" lang="zh-CN" altLang="en-US" sz="1600">
                  <a:latin typeface="Times New Roman" pitchFamily="18" charset="0"/>
                </a:rPr>
                <a:t>                                                                                                                        </a:t>
              </a:r>
              <a:r>
                <a:rPr kumimoji="1" lang="en-US" altLang="zh-CN" b="1">
                  <a:latin typeface="宋体" pitchFamily="2" charset="-122"/>
                </a:rPr>
                <a:t>2W</a:t>
              </a:r>
              <a:r>
                <a:rPr kumimoji="1" lang="zh-CN" altLang="en-US" b="1">
                  <a:latin typeface="宋体" pitchFamily="2" charset="-122"/>
                </a:rPr>
                <a:t>线对</a:t>
              </a:r>
            </a:p>
            <a:p>
              <a:pPr algn="just" eaLnBrk="1" hangingPunct="1">
                <a:lnSpc>
                  <a:spcPct val="104000"/>
                </a:lnSpc>
              </a:pPr>
              <a:endParaRPr kumimoji="1" lang="zh-CN" altLang="en-US" sz="1600">
                <a:latin typeface="Times New Roman" pitchFamily="18" charset="0"/>
              </a:endParaRPr>
            </a:p>
            <a:p>
              <a:pPr eaLnBrk="1" hangingPunct="1"/>
              <a:endParaRPr kumimoji="1" lang="zh-CN" altLang="en-US" sz="1600">
                <a:latin typeface="Tahoma" pitchFamily="34" charset="0"/>
              </a:endParaRPr>
            </a:p>
          </p:txBody>
        </p:sp>
        <p:sp>
          <p:nvSpPr>
            <p:cNvPr id="11271" name="Line 27"/>
            <p:cNvSpPr>
              <a:spLocks noChangeShapeType="1"/>
            </p:cNvSpPr>
            <p:nvPr/>
          </p:nvSpPr>
          <p:spPr bwMode="auto">
            <a:xfrm>
              <a:off x="2007" y="1592"/>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28"/>
            <p:cNvSpPr>
              <a:spLocks noChangeShapeType="1"/>
            </p:cNvSpPr>
            <p:nvPr/>
          </p:nvSpPr>
          <p:spPr bwMode="auto">
            <a:xfrm>
              <a:off x="1998" y="1956"/>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a:off x="1998" y="2321"/>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0"/>
            <p:cNvSpPr>
              <a:spLocks noChangeShapeType="1"/>
            </p:cNvSpPr>
            <p:nvPr/>
          </p:nvSpPr>
          <p:spPr bwMode="auto">
            <a:xfrm>
              <a:off x="1998" y="2685"/>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1"/>
            <p:cNvSpPr>
              <a:spLocks noChangeShapeType="1"/>
            </p:cNvSpPr>
            <p:nvPr/>
          </p:nvSpPr>
          <p:spPr bwMode="auto">
            <a:xfrm>
              <a:off x="1519" y="1071"/>
              <a:ext cx="499" cy="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2"/>
            <p:cNvSpPr>
              <a:spLocks noChangeShapeType="1"/>
            </p:cNvSpPr>
            <p:nvPr/>
          </p:nvSpPr>
          <p:spPr bwMode="auto">
            <a:xfrm>
              <a:off x="1519" y="1298"/>
              <a:ext cx="454"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AutoShape 33"/>
            <p:cNvSpPr>
              <a:spLocks/>
            </p:cNvSpPr>
            <p:nvPr/>
          </p:nvSpPr>
          <p:spPr bwMode="auto">
            <a:xfrm>
              <a:off x="4163" y="1579"/>
              <a:ext cx="169" cy="345"/>
            </a:xfrm>
            <a:prstGeom prst="rightBrace">
              <a:avLst>
                <a:gd name="adj1" fmla="val 170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8" name="Line 38"/>
            <p:cNvSpPr>
              <a:spLocks noChangeShapeType="1"/>
            </p:cNvSpPr>
            <p:nvPr/>
          </p:nvSpPr>
          <p:spPr bwMode="auto">
            <a:xfrm>
              <a:off x="2009" y="1634"/>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39"/>
            <p:cNvSpPr>
              <a:spLocks noChangeShapeType="1"/>
            </p:cNvSpPr>
            <p:nvPr/>
          </p:nvSpPr>
          <p:spPr bwMode="auto">
            <a:xfrm>
              <a:off x="2008" y="1679"/>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40"/>
            <p:cNvSpPr>
              <a:spLocks noChangeShapeType="1"/>
            </p:cNvSpPr>
            <p:nvPr/>
          </p:nvSpPr>
          <p:spPr bwMode="auto">
            <a:xfrm>
              <a:off x="2010" y="1710"/>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41"/>
            <p:cNvSpPr>
              <a:spLocks noChangeShapeType="1"/>
            </p:cNvSpPr>
            <p:nvPr/>
          </p:nvSpPr>
          <p:spPr bwMode="auto">
            <a:xfrm>
              <a:off x="2012" y="1752"/>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43"/>
            <p:cNvSpPr>
              <a:spLocks noChangeShapeType="1"/>
            </p:cNvSpPr>
            <p:nvPr/>
          </p:nvSpPr>
          <p:spPr bwMode="auto">
            <a:xfrm>
              <a:off x="2000" y="2001"/>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44"/>
            <p:cNvSpPr>
              <a:spLocks noChangeShapeType="1"/>
            </p:cNvSpPr>
            <p:nvPr/>
          </p:nvSpPr>
          <p:spPr bwMode="auto">
            <a:xfrm>
              <a:off x="2002" y="2043"/>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45"/>
            <p:cNvSpPr>
              <a:spLocks noChangeShapeType="1"/>
            </p:cNvSpPr>
            <p:nvPr/>
          </p:nvSpPr>
          <p:spPr bwMode="auto">
            <a:xfrm>
              <a:off x="2001" y="2088"/>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46"/>
            <p:cNvSpPr>
              <a:spLocks noChangeShapeType="1"/>
            </p:cNvSpPr>
            <p:nvPr/>
          </p:nvSpPr>
          <p:spPr bwMode="auto">
            <a:xfrm>
              <a:off x="2000" y="2128"/>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49"/>
            <p:cNvSpPr>
              <a:spLocks noChangeShapeType="1"/>
            </p:cNvSpPr>
            <p:nvPr/>
          </p:nvSpPr>
          <p:spPr bwMode="auto">
            <a:xfrm>
              <a:off x="2002" y="2366"/>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50"/>
            <p:cNvSpPr>
              <a:spLocks noChangeShapeType="1"/>
            </p:cNvSpPr>
            <p:nvPr/>
          </p:nvSpPr>
          <p:spPr bwMode="auto">
            <a:xfrm>
              <a:off x="2001" y="2411"/>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51"/>
            <p:cNvSpPr>
              <a:spLocks noChangeShapeType="1"/>
            </p:cNvSpPr>
            <p:nvPr/>
          </p:nvSpPr>
          <p:spPr bwMode="auto">
            <a:xfrm>
              <a:off x="2000" y="2451"/>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52"/>
            <p:cNvSpPr>
              <a:spLocks noChangeShapeType="1"/>
            </p:cNvSpPr>
            <p:nvPr/>
          </p:nvSpPr>
          <p:spPr bwMode="auto">
            <a:xfrm>
              <a:off x="2002" y="2728"/>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53"/>
            <p:cNvSpPr>
              <a:spLocks noChangeShapeType="1"/>
            </p:cNvSpPr>
            <p:nvPr/>
          </p:nvSpPr>
          <p:spPr bwMode="auto">
            <a:xfrm>
              <a:off x="2001" y="2773"/>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54"/>
            <p:cNvSpPr>
              <a:spLocks noChangeShapeType="1"/>
            </p:cNvSpPr>
            <p:nvPr/>
          </p:nvSpPr>
          <p:spPr bwMode="auto">
            <a:xfrm>
              <a:off x="2000" y="2813"/>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55"/>
            <p:cNvSpPr>
              <a:spLocks noChangeShapeType="1"/>
            </p:cNvSpPr>
            <p:nvPr/>
          </p:nvSpPr>
          <p:spPr bwMode="auto">
            <a:xfrm>
              <a:off x="2002" y="2496"/>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58"/>
            <p:cNvSpPr>
              <a:spLocks noChangeShapeType="1"/>
            </p:cNvSpPr>
            <p:nvPr/>
          </p:nvSpPr>
          <p:spPr bwMode="auto">
            <a:xfrm>
              <a:off x="2003" y="2859"/>
              <a:ext cx="2143"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68" name="Text Box 10"/>
          <p:cNvSpPr txBox="1">
            <a:spLocks noChangeArrowheads="1"/>
          </p:cNvSpPr>
          <p:nvPr/>
        </p:nvSpPr>
        <p:spPr bwMode="auto">
          <a:xfrm>
            <a:off x="611188" y="765175"/>
            <a:ext cx="568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en-US" altLang="zh-CN" sz="3000" b="1">
                <a:latin typeface="黑体" pitchFamily="49" charset="-122"/>
                <a:ea typeface="黑体" pitchFamily="49" charset="-122"/>
              </a:rPr>
              <a:t>2.2.1  </a:t>
            </a:r>
            <a:r>
              <a:rPr kumimoji="1" lang="zh-CN" altLang="en-US" sz="3000" b="1">
                <a:latin typeface="黑体" pitchFamily="49" charset="-122"/>
                <a:ea typeface="黑体" pitchFamily="49" charset="-122"/>
              </a:rPr>
              <a:t>空间分辨率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9"/>
          <p:cNvSpPr txBox="1">
            <a:spLocks noChangeArrowheads="1"/>
          </p:cNvSpPr>
          <p:nvPr/>
        </p:nvSpPr>
        <p:spPr bwMode="auto">
          <a:xfrm>
            <a:off x="582613" y="2205038"/>
            <a:ext cx="8382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5000"/>
              </a:lnSpc>
            </a:pPr>
            <a:r>
              <a:rPr kumimoji="1" lang="zh-CN" altLang="en-US" sz="2800" b="1">
                <a:latin typeface="黑体" pitchFamily="49" charset="-122"/>
                <a:ea typeface="黑体" pitchFamily="49" charset="-122"/>
              </a:rPr>
              <a:t>    对于一个同样大小的场景来说，对其进行采样的空间分辨率越高，采样间隔就越小，获得的图像阵列</a:t>
            </a:r>
            <a:r>
              <a:rPr kumimoji="1" lang="en-US" altLang="zh-CN" sz="2800" b="1">
                <a:latin typeface="黑体" pitchFamily="49" charset="-122"/>
                <a:ea typeface="黑体" pitchFamily="49" charset="-122"/>
              </a:rPr>
              <a:t>M×N</a:t>
            </a:r>
            <a:r>
              <a:rPr kumimoji="1" lang="zh-CN" altLang="en-US" sz="2800" b="1">
                <a:latin typeface="黑体" pitchFamily="49" charset="-122"/>
                <a:ea typeface="黑体" pitchFamily="49" charset="-122"/>
              </a:rPr>
              <a:t>就越大；景物中的细节越能更好地在数字化后的图像中反映出来，该景物的图像的质量就越高。</a:t>
            </a:r>
            <a:endParaRPr kumimoji="1" lang="en-US" altLang="zh-CN" sz="2800" b="1">
              <a:latin typeface="黑体" pitchFamily="49" charset="-122"/>
              <a:ea typeface="黑体" pitchFamily="49" charset="-122"/>
            </a:endParaRPr>
          </a:p>
        </p:txBody>
      </p:sp>
      <p:sp>
        <p:nvSpPr>
          <p:cNvPr id="12291" name="Text Box 10"/>
          <p:cNvSpPr txBox="1">
            <a:spLocks noChangeArrowheads="1"/>
          </p:cNvSpPr>
          <p:nvPr/>
        </p:nvSpPr>
        <p:spPr bwMode="auto">
          <a:xfrm>
            <a:off x="900113" y="1052513"/>
            <a:ext cx="5688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en-US" altLang="zh-CN" sz="3000" b="1">
                <a:latin typeface="黑体" pitchFamily="49" charset="-122"/>
                <a:ea typeface="黑体" pitchFamily="49" charset="-122"/>
              </a:rPr>
              <a:t>2.2.1  </a:t>
            </a:r>
            <a:r>
              <a:rPr kumimoji="1" lang="zh-CN" altLang="en-US" sz="3000" b="1">
                <a:latin typeface="黑体" pitchFamily="49" charset="-122"/>
                <a:ea typeface="黑体" pitchFamily="49" charset="-122"/>
              </a:rPr>
              <a:t>空间分辨率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79388" y="884238"/>
            <a:ext cx="7127875" cy="4679950"/>
          </a:xfrm>
          <a:prstGeom prst="rect">
            <a:avLst/>
          </a:prstGeom>
          <a:solidFill>
            <a:srgbClr val="9DFFE5"/>
          </a:solidFill>
          <a:ln w="9525" cap="sq">
            <a:solidFill>
              <a:schemeClr val="tx1"/>
            </a:solidFill>
            <a:miter lim="800000"/>
            <a:headEnd/>
            <a:tailEnd/>
          </a:ln>
        </p:spPr>
        <p:txBody>
          <a:bodyPr wrap="none" anchor="ctr"/>
          <a:lstStyle/>
          <a:p>
            <a:pPr algn="ctr"/>
            <a:endParaRPr lang="zh-CN" altLang="en-US"/>
          </a:p>
        </p:txBody>
      </p:sp>
      <p:pic>
        <p:nvPicPr>
          <p:cNvPr id="13315" name="Picture 5" descr="5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63" y="106521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6" descr="256to5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625" y="106521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128to5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6675" y="106521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64to5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650" y="333216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9" descr="32to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1625" y="333216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0" descr="16to5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6675" y="333216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 Box 11"/>
          <p:cNvSpPr txBox="1">
            <a:spLocks noChangeArrowheads="1"/>
          </p:cNvSpPr>
          <p:nvPr/>
        </p:nvSpPr>
        <p:spPr bwMode="auto">
          <a:xfrm>
            <a:off x="971550" y="2827338"/>
            <a:ext cx="554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ahoma" pitchFamily="34" charset="0"/>
              </a:rPr>
              <a:t>（</a:t>
            </a:r>
            <a:r>
              <a:rPr kumimoji="1" lang="en-US" altLang="zh-CN" sz="2400">
                <a:latin typeface="Tahoma" pitchFamily="34" charset="0"/>
              </a:rPr>
              <a:t>a</a:t>
            </a:r>
            <a:r>
              <a:rPr kumimoji="1" lang="zh-CN" altLang="en-US" sz="2400">
                <a:latin typeface="Tahoma" pitchFamily="34" charset="0"/>
              </a:rPr>
              <a:t>）               （</a:t>
            </a:r>
            <a:r>
              <a:rPr kumimoji="1" lang="en-US" altLang="zh-CN" sz="2400">
                <a:latin typeface="Tahoma" pitchFamily="34" charset="0"/>
              </a:rPr>
              <a:t>b</a:t>
            </a:r>
            <a:r>
              <a:rPr kumimoji="1" lang="zh-CN" altLang="en-US" sz="2400">
                <a:latin typeface="Tahoma" pitchFamily="34" charset="0"/>
              </a:rPr>
              <a:t>）                 （</a:t>
            </a:r>
            <a:r>
              <a:rPr kumimoji="1" lang="en-US" altLang="zh-CN" sz="2400">
                <a:latin typeface="Tahoma" pitchFamily="34" charset="0"/>
              </a:rPr>
              <a:t>c</a:t>
            </a:r>
            <a:r>
              <a:rPr kumimoji="1" lang="zh-CN" altLang="en-US" sz="2400">
                <a:latin typeface="Tahoma" pitchFamily="34" charset="0"/>
              </a:rPr>
              <a:t>）</a:t>
            </a:r>
          </a:p>
        </p:txBody>
      </p:sp>
      <p:sp>
        <p:nvSpPr>
          <p:cNvPr id="13322" name="Text Box 12"/>
          <p:cNvSpPr txBox="1">
            <a:spLocks noChangeArrowheads="1"/>
          </p:cNvSpPr>
          <p:nvPr/>
        </p:nvSpPr>
        <p:spPr bwMode="auto">
          <a:xfrm>
            <a:off x="971550" y="5106988"/>
            <a:ext cx="554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ahoma" pitchFamily="34" charset="0"/>
              </a:rPr>
              <a:t>（</a:t>
            </a:r>
            <a:r>
              <a:rPr kumimoji="1" lang="en-US" altLang="zh-CN" sz="2400">
                <a:latin typeface="Tahoma" pitchFamily="34" charset="0"/>
              </a:rPr>
              <a:t>d</a:t>
            </a:r>
            <a:r>
              <a:rPr kumimoji="1" lang="zh-CN" altLang="en-US" sz="2400">
                <a:latin typeface="Tahoma" pitchFamily="34" charset="0"/>
              </a:rPr>
              <a:t>）               （</a:t>
            </a:r>
            <a:r>
              <a:rPr kumimoji="1" lang="en-US" altLang="zh-CN" sz="2400">
                <a:latin typeface="Tahoma" pitchFamily="34" charset="0"/>
              </a:rPr>
              <a:t>e</a:t>
            </a:r>
            <a:r>
              <a:rPr kumimoji="1" lang="zh-CN" altLang="en-US" sz="2400">
                <a:latin typeface="Tahoma" pitchFamily="34" charset="0"/>
              </a:rPr>
              <a:t>）                 （</a:t>
            </a:r>
            <a:r>
              <a:rPr kumimoji="1" lang="en-US" altLang="zh-CN" sz="2400">
                <a:latin typeface="Tahoma" pitchFamily="34" charset="0"/>
              </a:rPr>
              <a:t>f</a:t>
            </a:r>
            <a:r>
              <a:rPr kumimoji="1" lang="zh-CN" altLang="en-US" sz="2400">
                <a:latin typeface="Tahoma" pitchFamily="34" charset="0"/>
              </a:rPr>
              <a:t>）</a:t>
            </a:r>
          </a:p>
        </p:txBody>
      </p:sp>
      <p:sp>
        <p:nvSpPr>
          <p:cNvPr id="13323" name="Text Box 13"/>
          <p:cNvSpPr txBox="1">
            <a:spLocks noChangeArrowheads="1"/>
          </p:cNvSpPr>
          <p:nvPr/>
        </p:nvSpPr>
        <p:spPr bwMode="auto">
          <a:xfrm>
            <a:off x="539750" y="5635625"/>
            <a:ext cx="6696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latin typeface="华文行楷" pitchFamily="2" charset="-122"/>
                <a:ea typeface="华文行楷" pitchFamily="2" charset="-122"/>
              </a:rPr>
              <a:t>空间分辨率变化对图像视觉效果的影响示例 </a:t>
            </a:r>
          </a:p>
        </p:txBody>
      </p:sp>
      <p:sp>
        <p:nvSpPr>
          <p:cNvPr id="13324" name="Text Box 21"/>
          <p:cNvSpPr txBox="1">
            <a:spLocks noChangeArrowheads="1"/>
          </p:cNvSpPr>
          <p:nvPr/>
        </p:nvSpPr>
        <p:spPr bwMode="auto">
          <a:xfrm>
            <a:off x="7308850" y="908050"/>
            <a:ext cx="1778000" cy="341471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
              </a:spcBef>
            </a:pPr>
            <a:r>
              <a:rPr kumimoji="1" lang="zh-CN" altLang="en-US" sz="2400" b="1">
                <a:solidFill>
                  <a:srgbClr val="660033"/>
                </a:solidFill>
                <a:latin typeface="Tahoma" pitchFamily="34" charset="0"/>
              </a:rPr>
              <a:t>   图</a:t>
            </a:r>
            <a:r>
              <a:rPr kumimoji="1" lang="en-US" altLang="zh-CN" sz="2400" b="1">
                <a:solidFill>
                  <a:srgbClr val="660033"/>
                </a:solidFill>
                <a:latin typeface="Tahoma" pitchFamily="34" charset="0"/>
              </a:rPr>
              <a:t>(a)</a:t>
            </a:r>
            <a:r>
              <a:rPr kumimoji="1" lang="zh-CN" altLang="en-US" sz="2400" b="1">
                <a:solidFill>
                  <a:srgbClr val="660033"/>
                </a:solidFill>
                <a:latin typeface="Tahoma" pitchFamily="34" charset="0"/>
              </a:rPr>
              <a:t>给出了一幅灰度级分辨率为</a:t>
            </a:r>
            <a:r>
              <a:rPr kumimoji="1" lang="en-US" altLang="zh-CN" sz="2400" b="1">
                <a:solidFill>
                  <a:srgbClr val="660033"/>
                </a:solidFill>
                <a:latin typeface="Tahoma" pitchFamily="34" charset="0"/>
              </a:rPr>
              <a:t>256</a:t>
            </a:r>
            <a:r>
              <a:rPr kumimoji="1" lang="zh-CN" altLang="en-US" sz="2400" b="1">
                <a:solidFill>
                  <a:srgbClr val="660033"/>
                </a:solidFill>
                <a:latin typeface="Tahoma" pitchFamily="34" charset="0"/>
              </a:rPr>
              <a:t>，空间分辨率为</a:t>
            </a:r>
            <a:r>
              <a:rPr kumimoji="1" lang="en-US" altLang="zh-CN" sz="2400" b="1">
                <a:solidFill>
                  <a:srgbClr val="660033"/>
                </a:solidFill>
                <a:latin typeface="Tahoma" pitchFamily="34" charset="0"/>
              </a:rPr>
              <a:t>512×512</a:t>
            </a:r>
            <a:r>
              <a:rPr kumimoji="1" lang="zh-CN" altLang="en-US" sz="2400" b="1">
                <a:solidFill>
                  <a:srgbClr val="660033"/>
                </a:solidFill>
                <a:latin typeface="Tahoma" pitchFamily="34" charset="0"/>
              </a:rPr>
              <a:t>的图像。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smtClean="0"/>
              <a:t>图像获取</a:t>
            </a:r>
          </a:p>
        </p:txBody>
      </p:sp>
      <p:sp>
        <p:nvSpPr>
          <p:cNvPr id="3075" name="Rectangle 3"/>
          <p:cNvSpPr>
            <a:spLocks noGrp="1" noChangeArrowheads="1"/>
          </p:cNvSpPr>
          <p:nvPr>
            <p:ph type="body" idx="1"/>
          </p:nvPr>
        </p:nvSpPr>
        <p:spPr>
          <a:xfrm>
            <a:off x="2198688" y="1917700"/>
            <a:ext cx="5541962" cy="4175125"/>
          </a:xfrm>
        </p:spPr>
        <p:txBody>
          <a:bodyPr/>
          <a:lstStyle/>
          <a:p>
            <a:pPr eaLnBrk="1" hangingPunct="1">
              <a:lnSpc>
                <a:spcPct val="150000"/>
              </a:lnSpc>
            </a:pPr>
            <a:r>
              <a:rPr lang="zh-CN" altLang="en-US" dirty="0" smtClean="0"/>
              <a:t>图像数字化的2个</a:t>
            </a:r>
            <a:r>
              <a:rPr lang="zh-CN" altLang="en-US" dirty="0" smtClean="0"/>
              <a:t>过程</a:t>
            </a:r>
            <a:endParaRPr lang="en-US" altLang="zh-CN" dirty="0" smtClean="0"/>
          </a:p>
          <a:p>
            <a:pPr eaLnBrk="1" hangingPunct="1">
              <a:lnSpc>
                <a:spcPct val="150000"/>
              </a:lnSpc>
            </a:pPr>
            <a:r>
              <a:rPr lang="zh-CN" altLang="en-US" dirty="0" smtClean="0"/>
              <a:t>采样定理</a:t>
            </a:r>
            <a:endParaRPr lang="en-US" altLang="zh-CN" dirty="0" smtClean="0"/>
          </a:p>
          <a:p>
            <a:pPr eaLnBrk="1" hangingPunct="1">
              <a:lnSpc>
                <a:spcPct val="150000"/>
              </a:lnSpc>
            </a:pPr>
            <a:r>
              <a:rPr lang="zh-CN" altLang="en-US" dirty="0" smtClean="0"/>
              <a:t>数字图像的表示</a:t>
            </a:r>
            <a:endParaRPr lang="en-US" altLang="zh-CN" dirty="0" smtClean="0"/>
          </a:p>
          <a:p>
            <a:pPr eaLnBrk="1" hangingPunct="1">
              <a:lnSpc>
                <a:spcPct val="150000"/>
              </a:lnSpc>
            </a:pPr>
            <a:r>
              <a:rPr lang="en-US" altLang="zh-CN" dirty="0" smtClean="0"/>
              <a:t>MATLAB</a:t>
            </a:r>
            <a:r>
              <a:rPr lang="zh-CN" altLang="en-US" dirty="0" smtClean="0"/>
              <a:t>图像文件</a:t>
            </a:r>
            <a:r>
              <a:rPr lang="zh-CN" altLang="en-US" dirty="0" smtClean="0"/>
              <a:t>格式</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
          <p:cNvGrpSpPr>
            <a:grpSpLocks/>
          </p:cNvGrpSpPr>
          <p:nvPr/>
        </p:nvGrpSpPr>
        <p:grpSpPr bwMode="auto">
          <a:xfrm>
            <a:off x="20638" y="884238"/>
            <a:ext cx="7561262" cy="5240337"/>
            <a:chOff x="521" y="557"/>
            <a:chExt cx="4763" cy="3301"/>
          </a:xfrm>
        </p:grpSpPr>
        <p:sp>
          <p:nvSpPr>
            <p:cNvPr id="14340" name="Rectangle 5"/>
            <p:cNvSpPr>
              <a:spLocks noChangeArrowheads="1"/>
            </p:cNvSpPr>
            <p:nvPr/>
          </p:nvSpPr>
          <p:spPr bwMode="auto">
            <a:xfrm>
              <a:off x="612" y="557"/>
              <a:ext cx="4490" cy="2948"/>
            </a:xfrm>
            <a:prstGeom prst="rect">
              <a:avLst/>
            </a:prstGeom>
            <a:solidFill>
              <a:srgbClr val="9DFFE5"/>
            </a:solidFill>
            <a:ln w="9525" cap="sq">
              <a:solidFill>
                <a:schemeClr val="tx1"/>
              </a:solidFill>
              <a:miter lim="800000"/>
              <a:headEnd/>
              <a:tailEnd/>
            </a:ln>
          </p:spPr>
          <p:txBody>
            <a:bodyPr wrap="none" anchor="ctr"/>
            <a:lstStyle/>
            <a:p>
              <a:pPr algn="ctr"/>
              <a:endParaRPr lang="zh-CN" altLang="en-US"/>
            </a:p>
          </p:txBody>
        </p:sp>
        <p:pic>
          <p:nvPicPr>
            <p:cNvPr id="14341" name="Picture 6" descr="5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 y="671"/>
              <a:ext cx="113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256to5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9" y="671"/>
              <a:ext cx="113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128to5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 y="671"/>
              <a:ext cx="113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descr="64to5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 y="2099"/>
              <a:ext cx="113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0" descr="32to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9" y="2099"/>
              <a:ext cx="113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1" descr="16to5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1" y="2099"/>
              <a:ext cx="113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Text Box 12"/>
            <p:cNvSpPr txBox="1">
              <a:spLocks noChangeArrowheads="1"/>
            </p:cNvSpPr>
            <p:nvPr/>
          </p:nvSpPr>
          <p:spPr bwMode="auto">
            <a:xfrm>
              <a:off x="1111" y="1781"/>
              <a:ext cx="34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ahoma" pitchFamily="34" charset="0"/>
                </a:rPr>
                <a:t>（</a:t>
              </a:r>
              <a:r>
                <a:rPr kumimoji="1" lang="en-US" altLang="zh-CN" sz="2400">
                  <a:latin typeface="Tahoma" pitchFamily="34" charset="0"/>
                </a:rPr>
                <a:t>a</a:t>
              </a:r>
              <a:r>
                <a:rPr kumimoji="1" lang="zh-CN" altLang="en-US" sz="2400">
                  <a:latin typeface="Tahoma" pitchFamily="34" charset="0"/>
                </a:rPr>
                <a:t>）               （</a:t>
              </a:r>
              <a:r>
                <a:rPr kumimoji="1" lang="en-US" altLang="zh-CN" sz="2400">
                  <a:latin typeface="Tahoma" pitchFamily="34" charset="0"/>
                </a:rPr>
                <a:t>b</a:t>
              </a:r>
              <a:r>
                <a:rPr kumimoji="1" lang="zh-CN" altLang="en-US" sz="2400">
                  <a:latin typeface="Tahoma" pitchFamily="34" charset="0"/>
                </a:rPr>
                <a:t>）                 （</a:t>
              </a:r>
              <a:r>
                <a:rPr kumimoji="1" lang="en-US" altLang="zh-CN" sz="2400">
                  <a:latin typeface="Tahoma" pitchFamily="34" charset="0"/>
                </a:rPr>
                <a:t>c</a:t>
              </a:r>
              <a:r>
                <a:rPr kumimoji="1" lang="zh-CN" altLang="en-US" sz="2400">
                  <a:latin typeface="Tahoma" pitchFamily="34" charset="0"/>
                </a:rPr>
                <a:t>）</a:t>
              </a:r>
            </a:p>
          </p:txBody>
        </p:sp>
        <p:sp>
          <p:nvSpPr>
            <p:cNvPr id="14348" name="Text Box 13"/>
            <p:cNvSpPr txBox="1">
              <a:spLocks noChangeArrowheads="1"/>
            </p:cNvSpPr>
            <p:nvPr/>
          </p:nvSpPr>
          <p:spPr bwMode="auto">
            <a:xfrm>
              <a:off x="1111" y="3217"/>
              <a:ext cx="34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ahoma" pitchFamily="34" charset="0"/>
                </a:rPr>
                <a:t>（</a:t>
              </a:r>
              <a:r>
                <a:rPr kumimoji="1" lang="en-US" altLang="zh-CN" sz="2400">
                  <a:latin typeface="Tahoma" pitchFamily="34" charset="0"/>
                </a:rPr>
                <a:t>d</a:t>
              </a:r>
              <a:r>
                <a:rPr kumimoji="1" lang="zh-CN" altLang="en-US" sz="2400">
                  <a:latin typeface="Tahoma" pitchFamily="34" charset="0"/>
                </a:rPr>
                <a:t>）               （</a:t>
              </a:r>
              <a:r>
                <a:rPr kumimoji="1" lang="en-US" altLang="zh-CN" sz="2400">
                  <a:latin typeface="Tahoma" pitchFamily="34" charset="0"/>
                </a:rPr>
                <a:t>e</a:t>
              </a:r>
              <a:r>
                <a:rPr kumimoji="1" lang="zh-CN" altLang="en-US" sz="2400">
                  <a:latin typeface="Tahoma" pitchFamily="34" charset="0"/>
                </a:rPr>
                <a:t>）                 （</a:t>
              </a:r>
              <a:r>
                <a:rPr kumimoji="1" lang="en-US" altLang="zh-CN" sz="2400">
                  <a:latin typeface="Tahoma" pitchFamily="34" charset="0"/>
                </a:rPr>
                <a:t>f</a:t>
              </a:r>
              <a:r>
                <a:rPr kumimoji="1" lang="zh-CN" altLang="en-US" sz="2400">
                  <a:latin typeface="Tahoma" pitchFamily="34" charset="0"/>
                </a:rPr>
                <a:t>）</a:t>
              </a:r>
            </a:p>
          </p:txBody>
        </p:sp>
        <p:sp>
          <p:nvSpPr>
            <p:cNvPr id="14349" name="Text Box 14"/>
            <p:cNvSpPr txBox="1">
              <a:spLocks noChangeArrowheads="1"/>
            </p:cNvSpPr>
            <p:nvPr/>
          </p:nvSpPr>
          <p:spPr bwMode="auto">
            <a:xfrm>
              <a:off x="521" y="3550"/>
              <a:ext cx="476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latin typeface="华文行楷" pitchFamily="2" charset="-122"/>
                  <a:ea typeface="华文行楷" pitchFamily="2" charset="-122"/>
                </a:rPr>
                <a:t>图</a:t>
              </a:r>
              <a:r>
                <a:rPr kumimoji="1" lang="en-US" altLang="zh-CN" sz="2600" b="1">
                  <a:latin typeface="华文行楷" pitchFamily="2" charset="-122"/>
                  <a:ea typeface="华文行楷" pitchFamily="2" charset="-122"/>
                </a:rPr>
                <a:t>2.12  </a:t>
              </a:r>
              <a:r>
                <a:rPr kumimoji="1" lang="zh-CN" altLang="en-US" sz="2600" b="1">
                  <a:latin typeface="华文行楷" pitchFamily="2" charset="-122"/>
                  <a:ea typeface="华文行楷" pitchFamily="2" charset="-122"/>
                </a:rPr>
                <a:t>空间分辨率变化对图像视觉效果的影响示例 </a:t>
              </a:r>
            </a:p>
          </p:txBody>
        </p:sp>
      </p:grpSp>
      <p:sp>
        <p:nvSpPr>
          <p:cNvPr id="14339" name="Text Box 16"/>
          <p:cNvSpPr txBox="1">
            <a:spLocks noChangeArrowheads="1"/>
          </p:cNvSpPr>
          <p:nvPr/>
        </p:nvSpPr>
        <p:spPr bwMode="auto">
          <a:xfrm>
            <a:off x="7308850" y="908050"/>
            <a:ext cx="1778000" cy="591185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zh-CN" altLang="en-US" sz="2400" b="1">
                <a:solidFill>
                  <a:srgbClr val="660033"/>
                </a:solidFill>
                <a:latin typeface="Tahoma" pitchFamily="34" charset="0"/>
              </a:rPr>
              <a:t>图</a:t>
            </a:r>
            <a:r>
              <a:rPr kumimoji="1" lang="en-US" altLang="zh-CN" sz="2400" b="1">
                <a:solidFill>
                  <a:srgbClr val="660033"/>
                </a:solidFill>
                <a:latin typeface="Tahoma" pitchFamily="34" charset="0"/>
              </a:rPr>
              <a:t>b</a:t>
            </a:r>
            <a:r>
              <a:rPr kumimoji="1" lang="zh-CN" altLang="en-US" sz="2400" b="1">
                <a:solidFill>
                  <a:srgbClr val="660033"/>
                </a:solidFill>
                <a:latin typeface="Tahoma" pitchFamily="34" charset="0"/>
              </a:rPr>
              <a:t>、</a:t>
            </a:r>
            <a:r>
              <a:rPr kumimoji="1" lang="en-US" altLang="zh-CN" sz="2400" b="1">
                <a:solidFill>
                  <a:srgbClr val="660033"/>
                </a:solidFill>
                <a:latin typeface="Tahoma" pitchFamily="34" charset="0"/>
              </a:rPr>
              <a:t>c</a:t>
            </a:r>
            <a:r>
              <a:rPr kumimoji="1" lang="zh-CN" altLang="en-US" sz="2400" b="1">
                <a:solidFill>
                  <a:srgbClr val="660033"/>
                </a:solidFill>
                <a:latin typeface="Tahoma" pitchFamily="34" charset="0"/>
              </a:rPr>
              <a:t>、</a:t>
            </a:r>
            <a:r>
              <a:rPr kumimoji="1" lang="en-US" altLang="zh-CN" sz="2400" b="1">
                <a:solidFill>
                  <a:srgbClr val="660033"/>
                </a:solidFill>
                <a:latin typeface="Tahoma" pitchFamily="34" charset="0"/>
              </a:rPr>
              <a:t>d</a:t>
            </a:r>
            <a:r>
              <a:rPr kumimoji="1" lang="zh-CN" altLang="en-US" sz="2400" b="1">
                <a:solidFill>
                  <a:srgbClr val="660033"/>
                </a:solidFill>
                <a:latin typeface="Tahoma" pitchFamily="34" charset="0"/>
              </a:rPr>
              <a:t>、</a:t>
            </a:r>
            <a:r>
              <a:rPr kumimoji="1" lang="en-US" altLang="zh-CN" sz="2400" b="1">
                <a:solidFill>
                  <a:srgbClr val="660033"/>
                </a:solidFill>
                <a:latin typeface="Tahoma" pitchFamily="34" charset="0"/>
              </a:rPr>
              <a:t>e</a:t>
            </a:r>
            <a:r>
              <a:rPr kumimoji="1" lang="zh-CN" altLang="en-US" sz="2400" b="1">
                <a:solidFill>
                  <a:srgbClr val="660033"/>
                </a:solidFill>
                <a:latin typeface="Tahoma" pitchFamily="34" charset="0"/>
              </a:rPr>
              <a:t>、</a:t>
            </a:r>
            <a:r>
              <a:rPr kumimoji="1" lang="en-US" altLang="zh-CN" sz="2400" b="1">
                <a:solidFill>
                  <a:srgbClr val="660033"/>
                </a:solidFill>
                <a:latin typeface="Tahoma" pitchFamily="34" charset="0"/>
              </a:rPr>
              <a:t>f </a:t>
            </a:r>
            <a:r>
              <a:rPr kumimoji="1" lang="zh-CN" altLang="en-US" sz="2400" b="1">
                <a:solidFill>
                  <a:srgbClr val="660033"/>
                </a:solidFill>
                <a:latin typeface="Tahoma" pitchFamily="34" charset="0"/>
              </a:rPr>
              <a:t>的灰度级分辨率仍为</a:t>
            </a:r>
            <a:r>
              <a:rPr kumimoji="1" lang="en-US" altLang="zh-CN" sz="2400" b="1">
                <a:solidFill>
                  <a:srgbClr val="660033"/>
                </a:solidFill>
                <a:latin typeface="Tahoma" pitchFamily="34" charset="0"/>
              </a:rPr>
              <a:t>256,</a:t>
            </a:r>
            <a:r>
              <a:rPr kumimoji="1" lang="zh-CN" altLang="en-US" sz="2400" b="1">
                <a:solidFill>
                  <a:srgbClr val="660033"/>
                </a:solidFill>
                <a:latin typeface="Tahoma" pitchFamily="34" charset="0"/>
              </a:rPr>
              <a:t>但空间分辨率依次降低为</a:t>
            </a:r>
            <a:r>
              <a:rPr kumimoji="1" lang="en-US" altLang="zh-CN" sz="2400" b="1">
                <a:solidFill>
                  <a:srgbClr val="660033"/>
                </a:solidFill>
                <a:latin typeface="Tahoma" pitchFamily="34" charset="0"/>
              </a:rPr>
              <a:t>:</a:t>
            </a:r>
          </a:p>
          <a:p>
            <a:pPr eaLnBrk="1" hangingPunct="1">
              <a:lnSpc>
                <a:spcPct val="115000"/>
              </a:lnSpc>
            </a:pPr>
            <a:r>
              <a:rPr kumimoji="1" lang="en-US" altLang="zh-CN" sz="2400" b="1">
                <a:solidFill>
                  <a:srgbClr val="660033"/>
                </a:solidFill>
                <a:latin typeface="Tahoma" pitchFamily="34" charset="0"/>
              </a:rPr>
              <a:t>256×256, 128×128, 64×64</a:t>
            </a:r>
          </a:p>
          <a:p>
            <a:pPr eaLnBrk="1" hangingPunct="1">
              <a:lnSpc>
                <a:spcPct val="115000"/>
              </a:lnSpc>
            </a:pPr>
            <a:r>
              <a:rPr kumimoji="1" lang="en-US" altLang="zh-CN" sz="2400" b="1">
                <a:solidFill>
                  <a:srgbClr val="660033"/>
                </a:solidFill>
                <a:latin typeface="Tahoma" pitchFamily="34" charset="0"/>
              </a:rPr>
              <a:t>32×32</a:t>
            </a:r>
          </a:p>
          <a:p>
            <a:pPr eaLnBrk="1" hangingPunct="1">
              <a:lnSpc>
                <a:spcPct val="115000"/>
              </a:lnSpc>
            </a:pPr>
            <a:r>
              <a:rPr kumimoji="1" lang="en-US" altLang="zh-CN" sz="2400" b="1">
                <a:solidFill>
                  <a:srgbClr val="660033"/>
                </a:solidFill>
                <a:latin typeface="Tahoma" pitchFamily="34" charset="0"/>
              </a:rPr>
              <a:t>16×16</a:t>
            </a:r>
          </a:p>
          <a:p>
            <a:pPr eaLnBrk="1" hangingPunct="1">
              <a:lnSpc>
                <a:spcPct val="115000"/>
              </a:lnSpc>
            </a:pPr>
            <a:r>
              <a:rPr kumimoji="1" lang="zh-CN" altLang="en-US" sz="2000" b="1">
                <a:solidFill>
                  <a:srgbClr val="660033"/>
                </a:solidFill>
                <a:latin typeface="Tahoma" pitchFamily="34" charset="0"/>
              </a:rPr>
              <a:t>（线对宽度宽了）</a:t>
            </a:r>
            <a:r>
              <a:rPr kumimoji="1" lang="en-US" altLang="zh-CN" sz="2400" b="1">
                <a:solidFill>
                  <a:srgbClr val="660033"/>
                </a:solidFill>
                <a:latin typeface="Tahoma" pitchFamily="34" charset="0"/>
              </a:rPr>
              <a:t> </a:t>
            </a:r>
            <a:r>
              <a:rPr kumimoji="1" lang="zh-CN" altLang="en-US" sz="2400" b="1">
                <a:solidFill>
                  <a:srgbClr val="660033"/>
                </a:solidFill>
                <a:latin typeface="Tahoma"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12775" y="836613"/>
            <a:ext cx="4319588"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en-US" altLang="zh-CN" sz="3000" b="1">
                <a:latin typeface="黑体" pitchFamily="49" charset="-122"/>
                <a:ea typeface="黑体" pitchFamily="49" charset="-122"/>
              </a:rPr>
              <a:t>2.2.2  </a:t>
            </a:r>
            <a:r>
              <a:rPr kumimoji="1" lang="zh-CN" altLang="en-US" sz="3000" b="1">
                <a:latin typeface="黑体" pitchFamily="49" charset="-122"/>
                <a:ea typeface="黑体" pitchFamily="49" charset="-122"/>
              </a:rPr>
              <a:t>灰度级分辨率      </a:t>
            </a:r>
          </a:p>
        </p:txBody>
      </p:sp>
      <p:sp>
        <p:nvSpPr>
          <p:cNvPr id="15363" name="Text Box 10"/>
          <p:cNvSpPr txBox="1">
            <a:spLocks noChangeArrowheads="1"/>
          </p:cNvSpPr>
          <p:nvPr/>
        </p:nvSpPr>
        <p:spPr bwMode="auto">
          <a:xfrm>
            <a:off x="457200" y="1593850"/>
            <a:ext cx="83820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5000"/>
              </a:lnSpc>
            </a:pPr>
            <a:r>
              <a:rPr kumimoji="1" lang="zh-CN" altLang="en-US" sz="2600" b="1">
                <a:latin typeface="黑体" pitchFamily="49" charset="-122"/>
                <a:ea typeface="黑体" pitchFamily="49" charset="-122"/>
              </a:rPr>
              <a:t>    </a:t>
            </a:r>
            <a:r>
              <a:rPr kumimoji="1" lang="zh-CN" altLang="en-US" sz="2800" b="1">
                <a:latin typeface="黑体" pitchFamily="49" charset="-122"/>
                <a:ea typeface="黑体" pitchFamily="49" charset="-122"/>
              </a:rPr>
              <a:t>灰度级分辨率是指在灰度级别中可分辨的最小变化，通常把灰度级级数</a:t>
            </a:r>
            <a:r>
              <a:rPr kumimoji="1" lang="zh-CN" altLang="en-US" sz="1000" b="1">
                <a:latin typeface="黑体" pitchFamily="49" charset="-122"/>
                <a:ea typeface="黑体" pitchFamily="49" charset="-122"/>
              </a:rPr>
              <a:t> </a:t>
            </a:r>
            <a:r>
              <a:rPr kumimoji="1" lang="en-US" altLang="zh-CN" sz="2800" b="1">
                <a:latin typeface="黑体" pitchFamily="49" charset="-122"/>
                <a:ea typeface="黑体" pitchFamily="49" charset="-122"/>
              </a:rPr>
              <a:t>L</a:t>
            </a:r>
            <a:r>
              <a:rPr kumimoji="1" lang="en-US" altLang="zh-CN" sz="1000" b="1">
                <a:latin typeface="黑体" pitchFamily="49" charset="-122"/>
                <a:ea typeface="黑体" pitchFamily="49" charset="-122"/>
              </a:rPr>
              <a:t> </a:t>
            </a:r>
            <a:r>
              <a:rPr kumimoji="1" lang="zh-CN" altLang="en-US" sz="2800" b="1">
                <a:latin typeface="黑体" pitchFamily="49" charset="-122"/>
                <a:ea typeface="黑体" pitchFamily="49" charset="-122"/>
              </a:rPr>
              <a:t>称为图像的灰度级分辨率。</a:t>
            </a:r>
            <a:r>
              <a:rPr kumimoji="1" lang="zh-CN" altLang="en-US" sz="2800">
                <a:latin typeface="黑体" pitchFamily="49" charset="-122"/>
                <a:ea typeface="黑体" pitchFamily="49" charset="-122"/>
              </a:rPr>
              <a:t> </a:t>
            </a:r>
            <a:endParaRPr kumimoji="1" lang="en-US" altLang="zh-CN" sz="2800">
              <a:latin typeface="黑体" pitchFamily="49" charset="-122"/>
              <a:ea typeface="黑体" pitchFamily="49" charset="-122"/>
            </a:endParaRPr>
          </a:p>
        </p:txBody>
      </p:sp>
      <p:pic>
        <p:nvPicPr>
          <p:cNvPr id="15364" name="Picture 2" descr="gray_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75" y="1590824"/>
            <a:ext cx="8504237"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629" y="1268413"/>
            <a:ext cx="5400675"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10"/>
          <p:cNvSpPr>
            <a:spLocks noChangeArrowheads="1"/>
          </p:cNvSpPr>
          <p:nvPr/>
        </p:nvSpPr>
        <p:spPr bwMode="auto">
          <a:xfrm>
            <a:off x="2413000" y="260350"/>
            <a:ext cx="47529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en-US" sz="3600"/>
              <a:t>2.</a:t>
            </a:r>
            <a:r>
              <a:rPr lang="en-US" altLang="zh-CN" sz="3600"/>
              <a:t>3 </a:t>
            </a:r>
            <a:r>
              <a:rPr lang="zh-CN" altLang="en-US" sz="3600"/>
              <a:t>数字图像的表示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1692275" y="765175"/>
          <a:ext cx="6015038" cy="1990725"/>
        </p:xfrm>
        <a:graphic>
          <a:graphicData uri="http://schemas.openxmlformats.org/presentationml/2006/ole">
            <mc:AlternateContent xmlns:mc="http://schemas.openxmlformats.org/markup-compatibility/2006">
              <mc:Choice xmlns:v="urn:schemas-microsoft-com:vml" Requires="v">
                <p:oleObj spid="_x0000_s17424" name="Equation" r:id="rId3" imgW="2450880" imgH="634680" progId="Equation.DSMT4">
                  <p:embed/>
                </p:oleObj>
              </mc:Choice>
              <mc:Fallback>
                <p:oleObj name="Equation" r:id="rId3" imgW="2450880" imgH="6346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765175"/>
                        <a:ext cx="6015038" cy="199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11"/>
          <p:cNvSpPr>
            <a:spLocks noChangeArrowheads="1"/>
          </p:cNvSpPr>
          <p:nvPr/>
        </p:nvSpPr>
        <p:spPr bwMode="auto">
          <a:xfrm>
            <a:off x="850900" y="2935288"/>
            <a:ext cx="72009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35000"/>
              </a:spcBef>
              <a:buFont typeface="Arial" pitchFamily="34" charset="0"/>
              <a:buNone/>
            </a:pPr>
            <a:r>
              <a:rPr lang="zh-CN" sz="2800">
                <a:latin typeface="Times New Roman" pitchFamily="18" charset="0"/>
              </a:rPr>
              <a:t>矩阵中的每个元素称为图像单元，又称为图像元素，或简称</a:t>
            </a:r>
            <a:r>
              <a:rPr lang="zh-CN" altLang="en-US" sz="2800">
                <a:solidFill>
                  <a:srgbClr val="FF0000"/>
                </a:solidFill>
                <a:latin typeface="Times New Roman" pitchFamily="18" charset="0"/>
              </a:rPr>
              <a:t>像素</a:t>
            </a:r>
            <a:endParaRPr lang="zh-CN" sz="2800">
              <a:solidFill>
                <a:srgbClr val="FF0000"/>
              </a:solidFill>
              <a:latin typeface="Times New Roman" pitchFamily="18" charset="0"/>
            </a:endParaRPr>
          </a:p>
        </p:txBody>
      </p:sp>
      <p:graphicFrame>
        <p:nvGraphicFramePr>
          <p:cNvPr id="5" name="Object 4"/>
          <p:cNvGraphicFramePr>
            <a:graphicFrameLocks noChangeAspect="1"/>
          </p:cNvGraphicFramePr>
          <p:nvPr/>
        </p:nvGraphicFramePr>
        <p:xfrm>
          <a:off x="3924300" y="5086350"/>
          <a:ext cx="1119188" cy="495300"/>
        </p:xfrm>
        <a:graphic>
          <a:graphicData uri="http://schemas.openxmlformats.org/presentationml/2006/ole">
            <mc:AlternateContent xmlns:mc="http://schemas.openxmlformats.org/markup-compatibility/2006">
              <mc:Choice xmlns:v="urn:schemas-microsoft-com:vml" Requires="v">
                <p:oleObj spid="_x0000_s17425" r:id="rId5" imgW="435010" imgH="191916" progId="Equation.3">
                  <p:embed/>
                </p:oleObj>
              </mc:Choice>
              <mc:Fallback>
                <p:oleObj r:id="rId5" imgW="435010" imgH="19191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5086350"/>
                        <a:ext cx="1119188" cy="4953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879850" y="5830888"/>
          <a:ext cx="2420938" cy="474662"/>
        </p:xfrm>
        <a:graphic>
          <a:graphicData uri="http://schemas.openxmlformats.org/presentationml/2006/ole">
            <mc:AlternateContent xmlns:mc="http://schemas.openxmlformats.org/markup-compatibility/2006">
              <mc:Choice xmlns:v="urn:schemas-microsoft-com:vml" Requires="v">
                <p:oleObj spid="_x0000_s17426" r:id="rId7" imgW="903661" imgH="178187" progId="Equation.3">
                  <p:embed/>
                </p:oleObj>
              </mc:Choice>
              <mc:Fallback>
                <p:oleObj r:id="rId7" imgW="903661" imgH="17818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9850" y="5830888"/>
                        <a:ext cx="2420938" cy="4746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p:cNvSpPr>
            <a:spLocks noChangeArrowheads="1"/>
          </p:cNvSpPr>
          <p:nvPr/>
        </p:nvSpPr>
        <p:spPr bwMode="auto">
          <a:xfrm>
            <a:off x="466725" y="5157788"/>
            <a:ext cx="3382963"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20000"/>
              </a:spcBef>
              <a:spcAft>
                <a:spcPct val="20000"/>
              </a:spcAft>
              <a:buFont typeface="Arial" pitchFamily="34" charset="0"/>
              <a:buNone/>
            </a:pPr>
            <a:r>
              <a:rPr lang="zh-CN" sz="2200" b="1">
                <a:latin typeface="Times New Roman" pitchFamily="18" charset="0"/>
                <a:cs typeface="Times New Roman" pitchFamily="18" charset="0"/>
              </a:rPr>
              <a:t>像素灰度级数 </a:t>
            </a:r>
            <a:r>
              <a:rPr lang="zh-CN" altLang="zh-CN" sz="2200" b="1" i="1">
                <a:latin typeface="Times New Roman" pitchFamily="18" charset="0"/>
                <a:cs typeface="Times New Roman" pitchFamily="18" charset="0"/>
              </a:rPr>
              <a:t>L</a:t>
            </a:r>
            <a:r>
              <a:rPr lang="zh-CN" altLang="zh-CN" sz="2200" b="1">
                <a:latin typeface="Times New Roman" pitchFamily="18" charset="0"/>
                <a:cs typeface="Times New Roman" pitchFamily="18" charset="0"/>
              </a:rPr>
              <a:t> (</a:t>
            </a:r>
            <a:r>
              <a:rPr lang="zh-CN" altLang="zh-CN" sz="2200" b="1" i="1">
                <a:latin typeface="Times New Roman" pitchFamily="18" charset="0"/>
                <a:cs typeface="Times New Roman" pitchFamily="18" charset="0"/>
              </a:rPr>
              <a:t>k</a:t>
            </a:r>
            <a:r>
              <a:rPr lang="zh-CN" altLang="zh-CN" sz="2200" b="1">
                <a:latin typeface="Times New Roman" pitchFamily="18" charset="0"/>
                <a:cs typeface="Times New Roman" pitchFamily="18" charset="0"/>
              </a:rPr>
              <a:t>-</a:t>
            </a:r>
            <a:r>
              <a:rPr lang="zh-CN" sz="2200" b="1">
                <a:latin typeface="Times New Roman" pitchFamily="18" charset="0"/>
                <a:cs typeface="Times New Roman" pitchFamily="18" charset="0"/>
              </a:rPr>
              <a:t>位</a:t>
            </a:r>
            <a:r>
              <a:rPr lang="zh-CN" altLang="zh-CN" sz="2200" b="1">
                <a:latin typeface="Times New Roman" pitchFamily="18" charset="0"/>
                <a:cs typeface="Times New Roman" pitchFamily="18" charset="0"/>
              </a:rPr>
              <a:t>)</a:t>
            </a:r>
            <a:r>
              <a:rPr lang="zh-CN" sz="2200" b="1">
                <a:latin typeface="Times New Roman" pitchFamily="18" charset="0"/>
                <a:cs typeface="Times New Roman" pitchFamily="18" charset="0"/>
              </a:rPr>
              <a:t>：</a:t>
            </a:r>
          </a:p>
        </p:txBody>
      </p:sp>
      <p:sp>
        <p:nvSpPr>
          <p:cNvPr id="8" name="Text Box 7"/>
          <p:cNvSpPr txBox="1">
            <a:spLocks noChangeArrowheads="1"/>
          </p:cNvSpPr>
          <p:nvPr/>
        </p:nvSpPr>
        <p:spPr bwMode="auto">
          <a:xfrm>
            <a:off x="6443663" y="5859463"/>
            <a:ext cx="226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Font typeface="Arial" pitchFamily="34" charset="0"/>
              <a:buNone/>
            </a:pPr>
            <a:r>
              <a:rPr lang="zh-CN" altLang="zh-CN" sz="2000" dirty="0">
                <a:latin typeface="Times New Roman" pitchFamily="18" charset="0"/>
                <a:cs typeface="Times New Roman" pitchFamily="18" charset="0"/>
              </a:rPr>
              <a:t>(</a:t>
            </a:r>
            <a:r>
              <a:rPr lang="zh-CN" sz="2000" dirty="0">
                <a:latin typeface="Times New Roman" pitchFamily="18" charset="0"/>
                <a:cs typeface="Times New Roman" pitchFamily="18" charset="0"/>
              </a:rPr>
              <a:t>此处是 </a:t>
            </a:r>
            <a:r>
              <a:rPr lang="zh-CN" altLang="zh-CN" sz="2000" i="1" dirty="0">
                <a:latin typeface="Times New Roman" pitchFamily="18" charset="0"/>
                <a:cs typeface="Times New Roman" pitchFamily="18" charset="0"/>
              </a:rPr>
              <a:t>k </a:t>
            </a:r>
            <a:r>
              <a:rPr lang="zh-CN" sz="2000" dirty="0">
                <a:latin typeface="Times New Roman" pitchFamily="18" charset="0"/>
                <a:cs typeface="Times New Roman" pitchFamily="18" charset="0"/>
              </a:rPr>
              <a:t>而不是</a:t>
            </a:r>
            <a:r>
              <a:rPr lang="zh-CN" altLang="zh-CN" sz="2000" dirty="0">
                <a:latin typeface="Times New Roman" pitchFamily="18" charset="0"/>
                <a:cs typeface="Times New Roman" pitchFamily="18" charset="0"/>
              </a:rPr>
              <a:t>L)</a:t>
            </a:r>
          </a:p>
        </p:txBody>
      </p:sp>
      <p:sp>
        <p:nvSpPr>
          <p:cNvPr id="9" name="Rectangle 8"/>
          <p:cNvSpPr>
            <a:spLocks noChangeArrowheads="1"/>
          </p:cNvSpPr>
          <p:nvPr/>
        </p:nvSpPr>
        <p:spPr bwMode="auto">
          <a:xfrm>
            <a:off x="468313" y="5824538"/>
            <a:ext cx="3071812"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5000"/>
              </a:lnSpc>
              <a:spcBef>
                <a:spcPct val="20000"/>
              </a:spcBef>
              <a:spcAft>
                <a:spcPct val="20000"/>
              </a:spcAft>
              <a:buFont typeface="Arial" pitchFamily="34" charset="0"/>
              <a:buNone/>
            </a:pPr>
            <a:r>
              <a:rPr lang="zh-CN" sz="2200" b="1">
                <a:latin typeface="Times New Roman" pitchFamily="18" charset="0"/>
                <a:cs typeface="Times New Roman" pitchFamily="18" charset="0"/>
              </a:rPr>
              <a:t>数字图像存储量 </a:t>
            </a:r>
            <a:r>
              <a:rPr lang="zh-CN" altLang="zh-CN" sz="2200" b="1">
                <a:latin typeface="Times New Roman" pitchFamily="18" charset="0"/>
                <a:cs typeface="Times New Roman" pitchFamily="18" charset="0"/>
              </a:rPr>
              <a:t>(bit)</a:t>
            </a:r>
            <a:r>
              <a:rPr lang="zh-CN" altLang="zh-CN" sz="2200" b="1" i="1">
                <a:latin typeface="Times New Roman" pitchFamily="18" charset="0"/>
                <a:cs typeface="Times New Roman" pitchFamily="18" charset="0"/>
              </a:rPr>
              <a:t> </a:t>
            </a:r>
            <a:r>
              <a:rPr lang="zh-CN" sz="2200" b="1">
                <a:latin typeface="Times New Roman" pitchFamily="18" charset="0"/>
                <a:cs typeface="Times New Roman" pitchFamily="18" charset="0"/>
              </a:rPr>
              <a:t>：</a:t>
            </a:r>
          </a:p>
        </p:txBody>
      </p:sp>
      <p:sp>
        <p:nvSpPr>
          <p:cNvPr id="10" name="Text Box 12"/>
          <p:cNvSpPr txBox="1">
            <a:spLocks noChangeArrowheads="1"/>
          </p:cNvSpPr>
          <p:nvPr/>
        </p:nvSpPr>
        <p:spPr bwMode="auto">
          <a:xfrm>
            <a:off x="833438" y="4156075"/>
            <a:ext cx="603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400" b="1">
                <a:latin typeface="Times New Roman" pitchFamily="18" charset="0"/>
                <a:cs typeface="Times New Roman" pitchFamily="18" charset="0"/>
              </a:rPr>
              <a:t>图像水平方向 </a:t>
            </a:r>
            <a:r>
              <a:rPr lang="en-US" altLang="zh-CN" sz="2400" b="1">
                <a:latin typeface="Times New Roman" pitchFamily="18" charset="0"/>
                <a:cs typeface="Times New Roman" pitchFamily="18" charset="0"/>
              </a:rPr>
              <a:t>N</a:t>
            </a:r>
            <a:r>
              <a:rPr lang="zh-CN" altLang="en-US" sz="2400" b="1">
                <a:latin typeface="Times New Roman" pitchFamily="18" charset="0"/>
                <a:cs typeface="Times New Roman" pitchFamily="18" charset="0"/>
              </a:rPr>
              <a:t>个像素，垂直方向</a:t>
            </a:r>
            <a:r>
              <a:rPr lang="en-US" altLang="zh-CN" sz="2400" b="1">
                <a:latin typeface="Times New Roman" pitchFamily="18" charset="0"/>
                <a:cs typeface="Times New Roman" pitchFamily="18" charset="0"/>
              </a:rPr>
              <a:t>M</a:t>
            </a:r>
            <a:r>
              <a:rPr lang="zh-CN" altLang="en-US" sz="2400" b="1">
                <a:latin typeface="Times New Roman" pitchFamily="18" charset="0"/>
                <a:cs typeface="Times New Roman" pitchFamily="18" charset="0"/>
              </a:rPr>
              <a:t>个像素</a:t>
            </a:r>
            <a:endParaRPr lang="zh-CN"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nodeType="with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7" grpId="0" bldLvl="0" autoUpdateAnimBg="0"/>
      <p:bldP spid="8" grpId="0" bldLvl="0" autoUpdateAnimBg="0"/>
      <p:bldP spid="9" grpId="0" bldLvl="0" autoUpdateAnimBg="0"/>
      <p:bldP spid="10"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39750" y="1557338"/>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pPr>
            <a:r>
              <a:rPr lang="zh-CN" sz="2400" b="1">
                <a:latin typeface="楷体_GB2312"/>
                <a:ea typeface="楷体_GB2312"/>
                <a:cs typeface="楷体_GB2312"/>
              </a:rPr>
              <a:t>邻 域</a:t>
            </a:r>
          </a:p>
        </p:txBody>
      </p:sp>
      <p:sp>
        <p:nvSpPr>
          <p:cNvPr id="51203" name="Rectangle 3"/>
          <p:cNvSpPr>
            <a:spLocks noChangeArrowheads="1"/>
          </p:cNvSpPr>
          <p:nvPr/>
        </p:nvSpPr>
        <p:spPr bwMode="auto">
          <a:xfrm>
            <a:off x="1235075" y="2717824"/>
            <a:ext cx="6589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itchFamily="34" charset="0"/>
              <a:buNone/>
            </a:pPr>
            <a:r>
              <a:rPr lang="zh-CN" altLang="zh-CN" sz="2400" i="1">
                <a:solidFill>
                  <a:schemeClr val="tx2"/>
                </a:solidFill>
                <a:latin typeface="Times New Roman" pitchFamily="18" charset="0"/>
              </a:rPr>
              <a:t>N</a:t>
            </a:r>
            <a:r>
              <a:rPr lang="zh-CN" altLang="zh-CN" sz="2400" baseline="-30000">
                <a:solidFill>
                  <a:schemeClr val="tx2"/>
                </a:solidFill>
                <a:latin typeface="Times New Roman" pitchFamily="18" charset="0"/>
              </a:rPr>
              <a:t>4</a:t>
            </a:r>
            <a:r>
              <a:rPr lang="zh-CN" altLang="zh-CN" sz="2400">
                <a:solidFill>
                  <a:schemeClr val="tx2"/>
                </a:solidFill>
                <a:latin typeface="Times New Roman" pitchFamily="18" charset="0"/>
              </a:rPr>
              <a:t>(</a:t>
            </a:r>
            <a:r>
              <a:rPr lang="zh-CN" altLang="zh-CN" sz="2400" i="1">
                <a:solidFill>
                  <a:schemeClr val="tx2"/>
                </a:solidFill>
                <a:latin typeface="Times New Roman" pitchFamily="18" charset="0"/>
              </a:rPr>
              <a:t>p</a:t>
            </a:r>
            <a:r>
              <a:rPr lang="zh-CN" altLang="zh-CN" sz="2400">
                <a:solidFill>
                  <a:schemeClr val="tx2"/>
                </a:solidFill>
                <a:latin typeface="Times New Roman" pitchFamily="18" charset="0"/>
              </a:rPr>
              <a:t>)</a:t>
            </a:r>
            <a:r>
              <a:rPr lang="zh-CN" altLang="zh-CN" sz="2400">
                <a:latin typeface="Times New Roman" pitchFamily="18" charset="0"/>
              </a:rPr>
              <a:t>——</a:t>
            </a:r>
            <a:r>
              <a:rPr lang="zh-CN" sz="2400">
                <a:latin typeface="Times New Roman" pitchFamily="18" charset="0"/>
              </a:rPr>
              <a:t>象素</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 </a:t>
            </a:r>
            <a:r>
              <a:rPr lang="zh-CN" altLang="zh-CN" sz="2400" i="1">
                <a:latin typeface="Times New Roman" pitchFamily="18" charset="0"/>
              </a:rPr>
              <a:t>y</a:t>
            </a:r>
            <a:r>
              <a:rPr lang="zh-CN" altLang="zh-CN" sz="2400">
                <a:latin typeface="Times New Roman" pitchFamily="18" charset="0"/>
              </a:rPr>
              <a:t>)</a:t>
            </a:r>
            <a:r>
              <a:rPr lang="zh-CN" sz="2400">
                <a:latin typeface="Times New Roman" pitchFamily="18" charset="0"/>
              </a:rPr>
              <a:t>的</a:t>
            </a:r>
            <a:r>
              <a:rPr lang="zh-CN" altLang="zh-CN" sz="2400">
                <a:latin typeface="Times New Roman" pitchFamily="18" charset="0"/>
              </a:rPr>
              <a:t>4</a:t>
            </a:r>
            <a:r>
              <a:rPr lang="zh-CN" sz="2400">
                <a:latin typeface="Times New Roman" pitchFamily="18" charset="0"/>
              </a:rPr>
              <a:t>邻域</a:t>
            </a:r>
          </a:p>
          <a:p>
            <a:pPr eaLnBrk="0" hangingPunct="0">
              <a:buFont typeface="Arial" pitchFamily="34" charset="0"/>
              <a:buNone/>
            </a:pPr>
            <a:r>
              <a:rPr lang="zh-CN" altLang="zh-CN" sz="2400">
                <a:latin typeface="Times New Roman" pitchFamily="18" charset="0"/>
              </a:rPr>
              <a:t>                 (</a:t>
            </a:r>
            <a:r>
              <a:rPr lang="zh-CN" altLang="zh-CN" sz="2400" i="1">
                <a:latin typeface="Times New Roman" pitchFamily="18" charset="0"/>
              </a:rPr>
              <a:t>x</a:t>
            </a:r>
            <a:r>
              <a:rPr lang="zh-CN" altLang="zh-CN" sz="2400">
                <a:latin typeface="Times New Roman" pitchFamily="18" charset="0"/>
              </a:rPr>
              <a:t>+1, </a:t>
            </a:r>
            <a:r>
              <a:rPr lang="zh-CN" altLang="zh-CN" sz="2400" i="1">
                <a:latin typeface="Times New Roman" pitchFamily="18" charset="0"/>
              </a:rPr>
              <a:t>y</a:t>
            </a:r>
            <a:r>
              <a:rPr lang="zh-CN" altLang="zh-CN" sz="2400">
                <a:latin typeface="Times New Roman" pitchFamily="18" charset="0"/>
              </a:rPr>
              <a:t>)</a:t>
            </a:r>
            <a:r>
              <a:rPr lang="zh-CN" sz="2400">
                <a:latin typeface="宋体" pitchFamily="2" charset="-122"/>
              </a:rPr>
              <a:t>，</a:t>
            </a:r>
            <a:r>
              <a:rPr lang="zh-CN" sz="2400">
                <a:latin typeface="Times New Roman" pitchFamily="18" charset="0"/>
              </a:rPr>
              <a:t> </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-1, </a:t>
            </a:r>
            <a:r>
              <a:rPr lang="zh-CN" altLang="zh-CN" sz="2400" i="1">
                <a:latin typeface="Times New Roman" pitchFamily="18" charset="0"/>
              </a:rPr>
              <a:t>y</a:t>
            </a:r>
            <a:r>
              <a:rPr lang="zh-CN" altLang="zh-CN" sz="2400">
                <a:latin typeface="Times New Roman" pitchFamily="18" charset="0"/>
              </a:rPr>
              <a:t>)</a:t>
            </a:r>
            <a:r>
              <a:rPr lang="zh-CN" sz="2400">
                <a:latin typeface="宋体" pitchFamily="2" charset="-122"/>
              </a:rPr>
              <a:t>，</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 </a:t>
            </a:r>
            <a:r>
              <a:rPr lang="zh-CN" altLang="zh-CN" sz="2400" i="1">
                <a:latin typeface="Times New Roman" pitchFamily="18" charset="0"/>
              </a:rPr>
              <a:t>y</a:t>
            </a:r>
            <a:r>
              <a:rPr lang="zh-CN" altLang="zh-CN" sz="2400">
                <a:latin typeface="Times New Roman" pitchFamily="18" charset="0"/>
              </a:rPr>
              <a:t>+1)</a:t>
            </a:r>
            <a:r>
              <a:rPr lang="zh-CN" sz="2400">
                <a:latin typeface="宋体" pitchFamily="2" charset="-122"/>
              </a:rPr>
              <a:t>，</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 </a:t>
            </a:r>
            <a:r>
              <a:rPr lang="zh-CN" altLang="zh-CN" sz="2400" i="1">
                <a:latin typeface="Times New Roman" pitchFamily="18" charset="0"/>
              </a:rPr>
              <a:t>y</a:t>
            </a:r>
            <a:r>
              <a:rPr lang="zh-CN" altLang="zh-CN" sz="2400">
                <a:latin typeface="Times New Roman" pitchFamily="18" charset="0"/>
              </a:rPr>
              <a:t>-1) </a:t>
            </a:r>
          </a:p>
        </p:txBody>
      </p:sp>
      <p:sp>
        <p:nvSpPr>
          <p:cNvPr id="51204" name="Rectangle 4"/>
          <p:cNvSpPr>
            <a:spLocks noChangeArrowheads="1"/>
          </p:cNvSpPr>
          <p:nvPr/>
        </p:nvSpPr>
        <p:spPr bwMode="auto">
          <a:xfrm>
            <a:off x="1187450" y="3863999"/>
            <a:ext cx="7577138"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Aft>
                <a:spcPct val="30000"/>
              </a:spcAft>
              <a:buFont typeface="Arial" pitchFamily="34" charset="0"/>
              <a:buNone/>
            </a:pPr>
            <a:r>
              <a:rPr lang="zh-CN" altLang="zh-CN" sz="2400" i="1">
                <a:latin typeface="Times New Roman" pitchFamily="18" charset="0"/>
              </a:rPr>
              <a:t>N</a:t>
            </a:r>
            <a:r>
              <a:rPr lang="zh-CN" altLang="zh-CN" sz="2400" i="1" baseline="-30000">
                <a:latin typeface="Times New Roman" pitchFamily="18" charset="0"/>
              </a:rPr>
              <a:t>D</a:t>
            </a:r>
            <a:r>
              <a:rPr lang="zh-CN" altLang="zh-CN" sz="2400">
                <a:latin typeface="Times New Roman" pitchFamily="18" charset="0"/>
              </a:rPr>
              <a:t>(</a:t>
            </a:r>
            <a:r>
              <a:rPr lang="zh-CN" altLang="zh-CN" sz="2400" i="1">
                <a:latin typeface="Times New Roman" pitchFamily="18" charset="0"/>
              </a:rPr>
              <a:t>p</a:t>
            </a:r>
            <a:r>
              <a:rPr lang="zh-CN" altLang="zh-CN" sz="2400">
                <a:latin typeface="Times New Roman" pitchFamily="18" charset="0"/>
              </a:rPr>
              <a:t>)——</a:t>
            </a:r>
            <a:r>
              <a:rPr lang="zh-CN" sz="2400">
                <a:latin typeface="Times New Roman" pitchFamily="18" charset="0"/>
              </a:rPr>
              <a:t>象素</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 </a:t>
            </a:r>
            <a:r>
              <a:rPr lang="zh-CN" altLang="zh-CN" sz="2400" i="1">
                <a:latin typeface="Times New Roman" pitchFamily="18" charset="0"/>
              </a:rPr>
              <a:t>y</a:t>
            </a:r>
            <a:r>
              <a:rPr lang="zh-CN" altLang="zh-CN" sz="2400">
                <a:latin typeface="Times New Roman" pitchFamily="18" charset="0"/>
              </a:rPr>
              <a:t>)</a:t>
            </a:r>
            <a:r>
              <a:rPr lang="zh-CN" sz="2400">
                <a:latin typeface="Times New Roman" pitchFamily="18" charset="0"/>
              </a:rPr>
              <a:t>的对角邻域</a:t>
            </a:r>
          </a:p>
          <a:p>
            <a:pPr eaLnBrk="0" hangingPunct="0">
              <a:buFont typeface="Arial" pitchFamily="34" charset="0"/>
              <a:buNone/>
            </a:pPr>
            <a:r>
              <a:rPr lang="zh-CN" altLang="zh-CN" sz="2400">
                <a:latin typeface="Times New Roman" pitchFamily="18" charset="0"/>
              </a:rPr>
              <a:t>                 (</a:t>
            </a:r>
            <a:r>
              <a:rPr lang="zh-CN" altLang="zh-CN" sz="2400" i="1">
                <a:latin typeface="Times New Roman" pitchFamily="18" charset="0"/>
              </a:rPr>
              <a:t>x</a:t>
            </a:r>
            <a:r>
              <a:rPr lang="zh-CN" altLang="zh-CN" sz="2400">
                <a:latin typeface="Times New Roman" pitchFamily="18" charset="0"/>
              </a:rPr>
              <a:t>+1, </a:t>
            </a:r>
            <a:r>
              <a:rPr lang="zh-CN" altLang="zh-CN" sz="2400" i="1">
                <a:latin typeface="Times New Roman" pitchFamily="18" charset="0"/>
              </a:rPr>
              <a:t>y</a:t>
            </a:r>
            <a:r>
              <a:rPr lang="zh-CN" altLang="zh-CN" sz="2400">
                <a:latin typeface="Times New Roman" pitchFamily="18" charset="0"/>
              </a:rPr>
              <a:t>+1)</a:t>
            </a:r>
            <a:r>
              <a:rPr lang="zh-CN" sz="2400">
                <a:latin typeface="宋体" pitchFamily="2" charset="-122"/>
              </a:rPr>
              <a:t>，</a:t>
            </a:r>
            <a:r>
              <a:rPr lang="zh-CN" sz="2400">
                <a:latin typeface="Times New Roman" pitchFamily="18" charset="0"/>
              </a:rPr>
              <a:t> </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+1, </a:t>
            </a:r>
            <a:r>
              <a:rPr lang="zh-CN" altLang="zh-CN" sz="2400" i="1">
                <a:latin typeface="Times New Roman" pitchFamily="18" charset="0"/>
              </a:rPr>
              <a:t>y</a:t>
            </a:r>
            <a:r>
              <a:rPr lang="zh-CN" altLang="zh-CN" sz="2400">
                <a:latin typeface="Times New Roman" pitchFamily="18" charset="0"/>
              </a:rPr>
              <a:t>-1)</a:t>
            </a:r>
            <a:r>
              <a:rPr lang="zh-CN" sz="2400">
                <a:latin typeface="宋体" pitchFamily="2" charset="-122"/>
              </a:rPr>
              <a:t>，</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-1, </a:t>
            </a:r>
            <a:r>
              <a:rPr lang="zh-CN" altLang="zh-CN" sz="2400" i="1">
                <a:latin typeface="Times New Roman" pitchFamily="18" charset="0"/>
              </a:rPr>
              <a:t>y</a:t>
            </a:r>
            <a:r>
              <a:rPr lang="zh-CN" altLang="zh-CN" sz="2400">
                <a:latin typeface="Times New Roman" pitchFamily="18" charset="0"/>
              </a:rPr>
              <a:t>+1)</a:t>
            </a:r>
            <a:r>
              <a:rPr lang="zh-CN" sz="2400">
                <a:latin typeface="宋体" pitchFamily="2" charset="-122"/>
              </a:rPr>
              <a:t>，</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-1, </a:t>
            </a:r>
            <a:r>
              <a:rPr lang="zh-CN" altLang="zh-CN" sz="2400" i="1">
                <a:latin typeface="Times New Roman" pitchFamily="18" charset="0"/>
              </a:rPr>
              <a:t>y</a:t>
            </a:r>
            <a:r>
              <a:rPr lang="zh-CN" altLang="zh-CN" sz="2400">
                <a:latin typeface="Times New Roman" pitchFamily="18" charset="0"/>
              </a:rPr>
              <a:t>-1) </a:t>
            </a:r>
          </a:p>
        </p:txBody>
      </p:sp>
      <p:sp>
        <p:nvSpPr>
          <p:cNvPr id="51205" name="Rectangle 5"/>
          <p:cNvSpPr>
            <a:spLocks noChangeArrowheads="1"/>
          </p:cNvSpPr>
          <p:nvPr/>
        </p:nvSpPr>
        <p:spPr bwMode="auto">
          <a:xfrm>
            <a:off x="1258888" y="5232424"/>
            <a:ext cx="6570662"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spcAft>
                <a:spcPct val="30000"/>
              </a:spcAft>
              <a:buFont typeface="Arial" pitchFamily="34" charset="0"/>
              <a:buNone/>
            </a:pPr>
            <a:r>
              <a:rPr lang="zh-CN" altLang="zh-CN" sz="2400" i="1">
                <a:solidFill>
                  <a:schemeClr val="tx2"/>
                </a:solidFill>
                <a:latin typeface="Times New Roman" pitchFamily="18" charset="0"/>
              </a:rPr>
              <a:t>N</a:t>
            </a:r>
            <a:r>
              <a:rPr lang="zh-CN" altLang="zh-CN" sz="2400" baseline="-30000">
                <a:solidFill>
                  <a:schemeClr val="tx2"/>
                </a:solidFill>
                <a:latin typeface="Times New Roman" pitchFamily="18" charset="0"/>
              </a:rPr>
              <a:t>8</a:t>
            </a:r>
            <a:r>
              <a:rPr lang="zh-CN" altLang="zh-CN" sz="2400">
                <a:solidFill>
                  <a:schemeClr val="tx2"/>
                </a:solidFill>
                <a:latin typeface="Times New Roman" pitchFamily="18" charset="0"/>
              </a:rPr>
              <a:t>(</a:t>
            </a:r>
            <a:r>
              <a:rPr lang="zh-CN" altLang="zh-CN" sz="2400" i="1">
                <a:solidFill>
                  <a:schemeClr val="tx2"/>
                </a:solidFill>
                <a:latin typeface="Times New Roman" pitchFamily="18" charset="0"/>
              </a:rPr>
              <a:t>p</a:t>
            </a:r>
            <a:r>
              <a:rPr lang="zh-CN" altLang="zh-CN" sz="2400">
                <a:solidFill>
                  <a:schemeClr val="tx2"/>
                </a:solidFill>
                <a:latin typeface="Times New Roman" pitchFamily="18" charset="0"/>
              </a:rPr>
              <a:t>)</a:t>
            </a:r>
            <a:r>
              <a:rPr lang="zh-CN" altLang="zh-CN" sz="2400">
                <a:latin typeface="Times New Roman" pitchFamily="18" charset="0"/>
              </a:rPr>
              <a:t>——</a:t>
            </a:r>
            <a:r>
              <a:rPr lang="zh-CN" sz="2400">
                <a:latin typeface="Times New Roman" pitchFamily="18" charset="0"/>
              </a:rPr>
              <a:t>象素</a:t>
            </a:r>
            <a:r>
              <a:rPr lang="zh-CN" altLang="zh-CN" sz="2400">
                <a:latin typeface="Times New Roman" pitchFamily="18" charset="0"/>
              </a:rPr>
              <a:t>(</a:t>
            </a:r>
            <a:r>
              <a:rPr lang="zh-CN" altLang="zh-CN" sz="2400" i="1">
                <a:latin typeface="Times New Roman" pitchFamily="18" charset="0"/>
              </a:rPr>
              <a:t>x</a:t>
            </a:r>
            <a:r>
              <a:rPr lang="zh-CN" altLang="zh-CN" sz="2400">
                <a:latin typeface="Times New Roman" pitchFamily="18" charset="0"/>
              </a:rPr>
              <a:t>, </a:t>
            </a:r>
            <a:r>
              <a:rPr lang="zh-CN" altLang="zh-CN" sz="2400" i="1">
                <a:latin typeface="Times New Roman" pitchFamily="18" charset="0"/>
              </a:rPr>
              <a:t>y</a:t>
            </a:r>
            <a:r>
              <a:rPr lang="zh-CN" altLang="zh-CN" sz="2400">
                <a:latin typeface="Times New Roman" pitchFamily="18" charset="0"/>
              </a:rPr>
              <a:t>)</a:t>
            </a:r>
            <a:r>
              <a:rPr lang="zh-CN" sz="2400">
                <a:latin typeface="Times New Roman" pitchFamily="18" charset="0"/>
              </a:rPr>
              <a:t>的</a:t>
            </a:r>
            <a:r>
              <a:rPr lang="zh-CN" altLang="zh-CN" sz="2400">
                <a:latin typeface="Times New Roman" pitchFamily="18" charset="0"/>
              </a:rPr>
              <a:t>8</a:t>
            </a:r>
            <a:r>
              <a:rPr lang="zh-CN" sz="2400">
                <a:latin typeface="Times New Roman" pitchFamily="18" charset="0"/>
              </a:rPr>
              <a:t>邻域</a:t>
            </a:r>
          </a:p>
          <a:p>
            <a:pPr eaLnBrk="0" hangingPunct="0">
              <a:spcBef>
                <a:spcPct val="20000"/>
              </a:spcBef>
              <a:spcAft>
                <a:spcPct val="35000"/>
              </a:spcAft>
              <a:buFont typeface="Arial" pitchFamily="34" charset="0"/>
              <a:buNone/>
            </a:pPr>
            <a:r>
              <a:rPr lang="zh-CN" altLang="zh-CN" sz="2400">
                <a:latin typeface="Times New Roman" pitchFamily="18" charset="0"/>
              </a:rPr>
              <a:t>                 </a:t>
            </a:r>
            <a:r>
              <a:rPr lang="zh-CN" altLang="zh-CN" sz="2400" i="1">
                <a:latin typeface="Times New Roman" pitchFamily="18" charset="0"/>
              </a:rPr>
              <a:t>N</a:t>
            </a:r>
            <a:r>
              <a:rPr lang="zh-CN" altLang="zh-CN" sz="2400" baseline="-30000">
                <a:latin typeface="Times New Roman" pitchFamily="18" charset="0"/>
              </a:rPr>
              <a:t>4</a:t>
            </a:r>
            <a:r>
              <a:rPr lang="zh-CN" altLang="zh-CN" sz="2400">
                <a:latin typeface="Times New Roman" pitchFamily="18" charset="0"/>
              </a:rPr>
              <a:t>(</a:t>
            </a:r>
            <a:r>
              <a:rPr lang="zh-CN" altLang="zh-CN" sz="2400" i="1">
                <a:latin typeface="Times New Roman" pitchFamily="18" charset="0"/>
              </a:rPr>
              <a:t>p</a:t>
            </a:r>
            <a:r>
              <a:rPr lang="zh-CN" altLang="zh-CN" sz="2400">
                <a:latin typeface="Times New Roman" pitchFamily="18" charset="0"/>
              </a:rPr>
              <a:t>) + </a:t>
            </a:r>
            <a:r>
              <a:rPr lang="zh-CN" altLang="zh-CN" sz="2400" i="1">
                <a:latin typeface="Times New Roman" pitchFamily="18" charset="0"/>
              </a:rPr>
              <a:t>N</a:t>
            </a:r>
            <a:r>
              <a:rPr lang="zh-CN" altLang="zh-CN" sz="2400" i="1" baseline="-30000">
                <a:latin typeface="Times New Roman" pitchFamily="18" charset="0"/>
              </a:rPr>
              <a:t>D</a:t>
            </a:r>
            <a:r>
              <a:rPr lang="zh-CN" altLang="zh-CN" sz="2400">
                <a:latin typeface="Times New Roman" pitchFamily="18" charset="0"/>
              </a:rPr>
              <a:t>(</a:t>
            </a:r>
            <a:r>
              <a:rPr lang="zh-CN" altLang="zh-CN" sz="2400" i="1">
                <a:latin typeface="Times New Roman" pitchFamily="18" charset="0"/>
              </a:rPr>
              <a:t>p</a:t>
            </a:r>
            <a:r>
              <a:rPr lang="zh-CN" altLang="zh-CN" sz="2400">
                <a:latin typeface="Times New Roman" pitchFamily="18" charset="0"/>
              </a:rPr>
              <a:t>)</a:t>
            </a:r>
          </a:p>
        </p:txBody>
      </p:sp>
      <p:sp>
        <p:nvSpPr>
          <p:cNvPr id="18438" name="Rectangle 6"/>
          <p:cNvSpPr>
            <a:spLocks noChangeArrowheads="1"/>
          </p:cNvSpPr>
          <p:nvPr/>
        </p:nvSpPr>
        <p:spPr bwMode="auto">
          <a:xfrm>
            <a:off x="1835150" y="692150"/>
            <a:ext cx="4160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sz="3600" b="1"/>
              <a:t>象素间的基本关系</a:t>
            </a:r>
          </a:p>
        </p:txBody>
      </p:sp>
      <p:grpSp>
        <p:nvGrpSpPr>
          <p:cNvPr id="18439" name="组合 1"/>
          <p:cNvGrpSpPr>
            <a:grpSpLocks/>
          </p:cNvGrpSpPr>
          <p:nvPr/>
        </p:nvGrpSpPr>
        <p:grpSpPr bwMode="auto">
          <a:xfrm>
            <a:off x="5580112" y="836712"/>
            <a:ext cx="2911475" cy="2201862"/>
            <a:chOff x="5436096" y="4376738"/>
            <a:chExt cx="2911475" cy="2201862"/>
          </a:xfrm>
        </p:grpSpPr>
        <p:sp>
          <p:nvSpPr>
            <p:cNvPr id="18440" name="Text Box 24"/>
            <p:cNvSpPr txBox="1">
              <a:spLocks noChangeArrowheads="1"/>
            </p:cNvSpPr>
            <p:nvPr/>
          </p:nvSpPr>
          <p:spPr bwMode="auto">
            <a:xfrm>
              <a:off x="5436096" y="4922838"/>
              <a:ext cx="7921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i="1">
                  <a:latin typeface="Times New Roman" pitchFamily="18" charset="0"/>
                  <a:cs typeface="Times New Roman" pitchFamily="18" charset="0"/>
                </a:rPr>
                <a:t>x</a:t>
              </a:r>
              <a:r>
                <a:rPr lang="en-US" altLang="zh-CN" sz="2400">
                  <a:latin typeface="Times New Roman" pitchFamily="18" charset="0"/>
                  <a:cs typeface="Times New Roman" pitchFamily="18" charset="0"/>
                </a:rPr>
                <a:t> - 1</a:t>
              </a:r>
            </a:p>
            <a:p>
              <a:pPr eaLnBrk="1" hangingPunct="1">
                <a:spcBef>
                  <a:spcPct val="50000"/>
                </a:spcBef>
              </a:pPr>
              <a:r>
                <a:rPr lang="en-US" altLang="zh-CN" sz="2400">
                  <a:latin typeface="Times New Roman" pitchFamily="18" charset="0"/>
                  <a:cs typeface="Times New Roman" pitchFamily="18" charset="0"/>
                </a:rPr>
                <a:t> </a:t>
              </a:r>
              <a:r>
                <a:rPr lang="en-US" altLang="zh-CN" sz="2400" i="1">
                  <a:latin typeface="Times New Roman" pitchFamily="18" charset="0"/>
                  <a:cs typeface="Times New Roman" pitchFamily="18" charset="0"/>
                </a:rPr>
                <a:t>x</a:t>
              </a:r>
            </a:p>
            <a:p>
              <a:pPr eaLnBrk="1" hangingPunct="1">
                <a:spcBef>
                  <a:spcPct val="50000"/>
                </a:spcBef>
              </a:pPr>
              <a:r>
                <a:rPr lang="en-US" altLang="zh-CN" sz="2400" i="1">
                  <a:latin typeface="Times New Roman" pitchFamily="18" charset="0"/>
                  <a:cs typeface="Times New Roman" pitchFamily="18" charset="0"/>
                </a:rPr>
                <a:t>x</a:t>
              </a:r>
              <a:r>
                <a:rPr lang="en-US" altLang="zh-CN" sz="2400">
                  <a:latin typeface="Times New Roman" pitchFamily="18" charset="0"/>
                  <a:cs typeface="Times New Roman" pitchFamily="18" charset="0"/>
                </a:rPr>
                <a:t>+1</a:t>
              </a:r>
            </a:p>
          </p:txBody>
        </p:sp>
        <p:sp>
          <p:nvSpPr>
            <p:cNvPr id="18441" name="Line 14"/>
            <p:cNvSpPr>
              <a:spLocks noChangeShapeType="1"/>
            </p:cNvSpPr>
            <p:nvPr/>
          </p:nvSpPr>
          <p:spPr bwMode="auto">
            <a:xfrm>
              <a:off x="6115546" y="4851400"/>
              <a:ext cx="0" cy="172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2" name="Line 15"/>
            <p:cNvSpPr>
              <a:spLocks noChangeShapeType="1"/>
            </p:cNvSpPr>
            <p:nvPr/>
          </p:nvSpPr>
          <p:spPr bwMode="auto">
            <a:xfrm>
              <a:off x="6115546" y="4851400"/>
              <a:ext cx="2159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3" name="Line 16"/>
            <p:cNvSpPr>
              <a:spLocks noChangeShapeType="1"/>
            </p:cNvSpPr>
            <p:nvPr/>
          </p:nvSpPr>
          <p:spPr bwMode="auto">
            <a:xfrm>
              <a:off x="6834684" y="4851400"/>
              <a:ext cx="0" cy="172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4" name="Line 17"/>
            <p:cNvSpPr>
              <a:spLocks noChangeShapeType="1"/>
            </p:cNvSpPr>
            <p:nvPr/>
          </p:nvSpPr>
          <p:spPr bwMode="auto">
            <a:xfrm>
              <a:off x="7555409" y="4851400"/>
              <a:ext cx="0" cy="172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5" name="Line 18"/>
            <p:cNvSpPr>
              <a:spLocks noChangeShapeType="1"/>
            </p:cNvSpPr>
            <p:nvPr/>
          </p:nvSpPr>
          <p:spPr bwMode="auto">
            <a:xfrm>
              <a:off x="8274546" y="4851400"/>
              <a:ext cx="0" cy="172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6" name="Line 19"/>
            <p:cNvSpPr>
              <a:spLocks noChangeShapeType="1"/>
            </p:cNvSpPr>
            <p:nvPr/>
          </p:nvSpPr>
          <p:spPr bwMode="auto">
            <a:xfrm>
              <a:off x="6115546" y="6003925"/>
              <a:ext cx="2159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7" name="Line 20"/>
            <p:cNvSpPr>
              <a:spLocks noChangeShapeType="1"/>
            </p:cNvSpPr>
            <p:nvPr/>
          </p:nvSpPr>
          <p:spPr bwMode="auto">
            <a:xfrm>
              <a:off x="6115546" y="5427663"/>
              <a:ext cx="2159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8" name="Line 21"/>
            <p:cNvSpPr>
              <a:spLocks noChangeShapeType="1"/>
            </p:cNvSpPr>
            <p:nvPr/>
          </p:nvSpPr>
          <p:spPr bwMode="auto">
            <a:xfrm>
              <a:off x="6115546" y="6578600"/>
              <a:ext cx="2159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Text Box 22"/>
            <p:cNvSpPr txBox="1">
              <a:spLocks noChangeArrowheads="1"/>
            </p:cNvSpPr>
            <p:nvPr/>
          </p:nvSpPr>
          <p:spPr bwMode="auto">
            <a:xfrm>
              <a:off x="6875959" y="5470525"/>
              <a:ext cx="720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dirty="0">
                  <a:latin typeface="Times New Roman" pitchFamily="18" charset="0"/>
                  <a:cs typeface="Times New Roman" pitchFamily="18" charset="0"/>
                </a:rPr>
                <a:t>(</a:t>
              </a:r>
              <a:r>
                <a:rPr lang="en-US" altLang="zh-CN" sz="2400" i="1" dirty="0" err="1">
                  <a:solidFill>
                    <a:srgbClr val="660066"/>
                  </a:solidFill>
                  <a:effectLst>
                    <a:outerShdw blurRad="38100" dist="38100" dir="2700000" algn="tl">
                      <a:srgbClr val="C0C0C0"/>
                    </a:outerShdw>
                  </a:effectLst>
                  <a:latin typeface="Times New Roman" pitchFamily="18" charset="0"/>
                  <a:cs typeface="Times New Roman" pitchFamily="18" charset="0"/>
                </a:rPr>
                <a:t>x</a:t>
              </a:r>
              <a:r>
                <a:rPr lang="en-US" altLang="zh-CN" sz="2400" dirty="0" err="1">
                  <a:solidFill>
                    <a:srgbClr val="660066"/>
                  </a:solidFill>
                  <a:effectLst>
                    <a:outerShdw blurRad="38100" dist="38100" dir="2700000" algn="tl">
                      <a:srgbClr val="C0C0C0"/>
                    </a:outerShdw>
                  </a:effectLst>
                  <a:latin typeface="Times New Roman" pitchFamily="18" charset="0"/>
                  <a:cs typeface="Times New Roman" pitchFamily="18" charset="0"/>
                </a:rPr>
                <a:t>,</a:t>
              </a:r>
              <a:r>
                <a:rPr lang="en-US" altLang="zh-CN" sz="2400" i="1" dirty="0" err="1">
                  <a:solidFill>
                    <a:srgbClr val="660066"/>
                  </a:solidFill>
                  <a:effectLst>
                    <a:outerShdw blurRad="38100" dist="38100" dir="2700000" algn="tl">
                      <a:srgbClr val="C0C0C0"/>
                    </a:outerShdw>
                  </a:effectLst>
                  <a:latin typeface="Times New Roman" pitchFamily="18" charset="0"/>
                  <a:cs typeface="Times New Roman" pitchFamily="18" charset="0"/>
                </a:rPr>
                <a:t>y</a:t>
              </a:r>
              <a:r>
                <a:rPr lang="en-US" altLang="zh-CN" sz="2400" dirty="0">
                  <a:latin typeface="Times New Roman" pitchFamily="18" charset="0"/>
                  <a:cs typeface="Times New Roman" pitchFamily="18" charset="0"/>
                </a:rPr>
                <a:t>)</a:t>
              </a:r>
            </a:p>
          </p:txBody>
        </p:sp>
        <p:sp>
          <p:nvSpPr>
            <p:cNvPr id="18450" name="Text Box 25"/>
            <p:cNvSpPr txBox="1">
              <a:spLocks noChangeArrowheads="1"/>
            </p:cNvSpPr>
            <p:nvPr/>
          </p:nvSpPr>
          <p:spPr bwMode="auto">
            <a:xfrm>
              <a:off x="6042521" y="4376738"/>
              <a:ext cx="2305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a:latin typeface="Times New Roman" pitchFamily="18" charset="0"/>
                  <a:cs typeface="Times New Roman" pitchFamily="18" charset="0"/>
                </a:rPr>
                <a:t>   </a:t>
              </a:r>
              <a:r>
                <a:rPr lang="en-US" altLang="zh-CN" sz="2400" i="1">
                  <a:latin typeface="Times New Roman" pitchFamily="18" charset="0"/>
                  <a:cs typeface="Times New Roman" pitchFamily="18" charset="0"/>
                </a:rPr>
                <a:t>y</a:t>
              </a:r>
              <a:r>
                <a:rPr lang="en-US" altLang="zh-CN" sz="2400">
                  <a:latin typeface="Times New Roman" pitchFamily="18" charset="0"/>
                  <a:cs typeface="Times New Roman" pitchFamily="18" charset="0"/>
                </a:rPr>
                <a:t>-1     </a:t>
              </a:r>
              <a:r>
                <a:rPr lang="en-US" altLang="zh-CN" sz="2400" i="1">
                  <a:latin typeface="Times New Roman" pitchFamily="18" charset="0"/>
                  <a:cs typeface="Times New Roman" pitchFamily="18" charset="0"/>
                </a:rPr>
                <a:t>y    </a:t>
              </a:r>
              <a:r>
                <a:rPr lang="en-US" altLang="zh-CN" sz="2400">
                  <a:latin typeface="Times New Roman" pitchFamily="18" charset="0"/>
                  <a:cs typeface="Times New Roman" pitchFamily="18" charset="0"/>
                </a:rPr>
                <a:t>  </a:t>
              </a:r>
              <a:r>
                <a:rPr lang="en-US" altLang="zh-CN" sz="2400" i="1">
                  <a:latin typeface="Times New Roman" pitchFamily="18" charset="0"/>
                  <a:cs typeface="Times New Roman" pitchFamily="18" charset="0"/>
                </a:rPr>
                <a:t>y</a:t>
              </a:r>
              <a:r>
                <a:rPr lang="en-US" altLang="zh-CN" sz="2400">
                  <a:latin typeface="Times New Roman" pitchFamily="18" charset="0"/>
                  <a:cs typeface="Times New Roman" pitchFamily="18"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up)">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up)">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up)">
                                      <p:cBhvr>
                                        <p:cTn id="1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ldLvl="0" autoUpdateAnimBg="0"/>
      <p:bldP spid="51204" grpId="0" bldLvl="0" autoUpdateAnimBg="0"/>
      <p:bldP spid="5120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55650" y="1628775"/>
            <a:ext cx="1103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pPr>
            <a:r>
              <a:rPr lang="zh-CN" sz="2000">
                <a:latin typeface="Times New Roman" pitchFamily="18" charset="0"/>
                <a:ea typeface="黑体" pitchFamily="49" charset="-122"/>
              </a:rPr>
              <a:t>连通性</a:t>
            </a:r>
          </a:p>
        </p:txBody>
      </p:sp>
      <p:sp>
        <p:nvSpPr>
          <p:cNvPr id="52227" name="Rectangle 3"/>
          <p:cNvSpPr>
            <a:spLocks noChangeArrowheads="1"/>
          </p:cNvSpPr>
          <p:nvPr/>
        </p:nvSpPr>
        <p:spPr bwMode="auto">
          <a:xfrm>
            <a:off x="395288" y="2205038"/>
            <a:ext cx="8143875"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eaLnBrk="0" hangingPunct="0">
              <a:spcBef>
                <a:spcPct val="80000"/>
              </a:spcBef>
              <a:buFont typeface="Arial" pitchFamily="34" charset="0"/>
              <a:buNone/>
            </a:pPr>
            <a:r>
              <a:rPr lang="zh-CN" sz="2000">
                <a:latin typeface="Times New Roman" pitchFamily="18" charset="0"/>
              </a:rPr>
              <a:t>令</a:t>
            </a:r>
            <a:r>
              <a:rPr lang="zh-CN" altLang="zh-CN" sz="2000" i="1">
                <a:latin typeface="Times New Roman" pitchFamily="18" charset="0"/>
              </a:rPr>
              <a:t>V</a:t>
            </a:r>
            <a:r>
              <a:rPr lang="zh-CN" sz="2000">
                <a:latin typeface="Times New Roman" pitchFamily="18" charset="0"/>
              </a:rPr>
              <a:t>是用于定义连接性的灰度值集合 </a:t>
            </a:r>
          </a:p>
          <a:p>
            <a:pPr indent="266700" algn="just" eaLnBrk="0" hangingPunct="0">
              <a:spcBef>
                <a:spcPct val="80000"/>
              </a:spcBef>
              <a:buFont typeface="Arial" pitchFamily="34" charset="0"/>
              <a:buNone/>
            </a:pPr>
            <a:r>
              <a:rPr lang="zh-CN" altLang="zh-CN" sz="2000">
                <a:solidFill>
                  <a:schemeClr val="tx2"/>
                </a:solidFill>
                <a:latin typeface="Times New Roman" pitchFamily="18" charset="0"/>
                <a:ea typeface="黑体" pitchFamily="49" charset="-122"/>
                <a:sym typeface="Wingdings 2" pitchFamily="18" charset="2"/>
              </a:rPr>
              <a:t>4</a:t>
            </a:r>
            <a:r>
              <a:rPr lang="zh-CN" sz="2000">
                <a:solidFill>
                  <a:schemeClr val="tx2"/>
                </a:solidFill>
                <a:latin typeface="Times New Roman" pitchFamily="18" charset="0"/>
                <a:ea typeface="黑体" pitchFamily="49" charset="-122"/>
                <a:sym typeface="Wingdings 2" pitchFamily="18" charset="2"/>
              </a:rPr>
              <a:t>连接</a:t>
            </a:r>
            <a:r>
              <a:rPr lang="zh-CN" sz="2000">
                <a:latin typeface="Times New Roman" pitchFamily="18" charset="0"/>
                <a:sym typeface="Wingdings 2" pitchFamily="18" charset="2"/>
              </a:rPr>
              <a:t>：</a:t>
            </a:r>
            <a:r>
              <a:rPr lang="zh-CN" altLang="zh-CN" sz="2000">
                <a:latin typeface="Times New Roman" pitchFamily="18" charset="0"/>
                <a:sym typeface="Wingdings 2" pitchFamily="18" charset="2"/>
              </a:rPr>
              <a:t>2</a:t>
            </a:r>
            <a:r>
              <a:rPr lang="zh-CN" sz="2000">
                <a:latin typeface="Times New Roman" pitchFamily="18" charset="0"/>
                <a:sym typeface="Wingdings 2" pitchFamily="18" charset="2"/>
              </a:rPr>
              <a:t>个像素</a:t>
            </a:r>
            <a:r>
              <a:rPr lang="zh-CN" altLang="zh-CN" sz="2000" i="1">
                <a:latin typeface="Times New Roman" pitchFamily="18" charset="0"/>
                <a:sym typeface="Wingdings 2" pitchFamily="18" charset="2"/>
              </a:rPr>
              <a:t>p</a:t>
            </a:r>
            <a:r>
              <a:rPr lang="zh-CN" sz="2000">
                <a:latin typeface="Times New Roman" pitchFamily="18" charset="0"/>
                <a:sym typeface="Wingdings 2" pitchFamily="18" charset="2"/>
              </a:rPr>
              <a:t>和</a:t>
            </a:r>
            <a:r>
              <a:rPr lang="zh-CN" altLang="zh-CN" sz="2000" i="1">
                <a:latin typeface="Times New Roman" pitchFamily="18" charset="0"/>
                <a:sym typeface="Wingdings 2" pitchFamily="18" charset="2"/>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V</a:t>
            </a:r>
            <a:r>
              <a:rPr lang="zh-CN" sz="2000">
                <a:latin typeface="Times New Roman" pitchFamily="18" charset="0"/>
                <a:sym typeface="Wingdings 2" pitchFamily="18" charset="2"/>
              </a:rPr>
              <a:t>中取值，且</a:t>
            </a:r>
            <a:r>
              <a:rPr lang="zh-CN" altLang="zh-CN" sz="2000" i="1">
                <a:latin typeface="Times New Roman" pitchFamily="18" charset="0"/>
                <a:sym typeface="Wingdings 2" pitchFamily="18" charset="2"/>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N</a:t>
            </a:r>
            <a:r>
              <a:rPr lang="zh-CN" altLang="zh-CN" sz="2000" baseline="-30000">
                <a:latin typeface="Times New Roman" pitchFamily="18" charset="0"/>
                <a:sym typeface="Wingdings 2" pitchFamily="18" charset="2"/>
              </a:rPr>
              <a:t>4</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p</a:t>
            </a:r>
            <a:r>
              <a:rPr lang="zh-CN" altLang="zh-CN" sz="2000">
                <a:latin typeface="Times New Roman" pitchFamily="18" charset="0"/>
                <a:sym typeface="Wingdings 2" pitchFamily="18" charset="2"/>
              </a:rPr>
              <a:t>)</a:t>
            </a:r>
            <a:r>
              <a:rPr lang="zh-CN" sz="2000">
                <a:latin typeface="Times New Roman" pitchFamily="18" charset="0"/>
                <a:sym typeface="Wingdings 2" pitchFamily="18" charset="2"/>
              </a:rPr>
              <a:t>中，则它们为</a:t>
            </a:r>
            <a:r>
              <a:rPr lang="zh-CN" altLang="zh-CN" sz="2000">
                <a:latin typeface="Times New Roman" pitchFamily="18" charset="0"/>
                <a:sym typeface="Wingdings 2" pitchFamily="18" charset="2"/>
              </a:rPr>
              <a:t>4</a:t>
            </a:r>
            <a:r>
              <a:rPr lang="zh-CN" sz="2000">
                <a:latin typeface="Times New Roman" pitchFamily="18" charset="0"/>
                <a:sym typeface="Wingdings 2" pitchFamily="18" charset="2"/>
              </a:rPr>
              <a:t>连接；</a:t>
            </a:r>
          </a:p>
          <a:p>
            <a:pPr indent="266700" algn="just" eaLnBrk="0" hangingPunct="0">
              <a:spcBef>
                <a:spcPct val="80000"/>
              </a:spcBef>
              <a:buFont typeface="Arial" pitchFamily="34" charset="0"/>
              <a:buNone/>
            </a:pPr>
            <a:r>
              <a:rPr lang="zh-CN" altLang="zh-CN" sz="2000">
                <a:solidFill>
                  <a:schemeClr val="tx2"/>
                </a:solidFill>
                <a:latin typeface="Times New Roman" pitchFamily="18" charset="0"/>
                <a:ea typeface="黑体" pitchFamily="49" charset="-122"/>
                <a:sym typeface="Wingdings 2" pitchFamily="18" charset="2"/>
              </a:rPr>
              <a:t>8</a:t>
            </a:r>
            <a:r>
              <a:rPr lang="zh-CN" sz="2000">
                <a:solidFill>
                  <a:schemeClr val="tx2"/>
                </a:solidFill>
                <a:latin typeface="Times New Roman" pitchFamily="18" charset="0"/>
                <a:ea typeface="黑体" pitchFamily="49" charset="-122"/>
                <a:sym typeface="Wingdings 2" pitchFamily="18" charset="2"/>
              </a:rPr>
              <a:t>连接</a:t>
            </a:r>
            <a:r>
              <a:rPr lang="zh-CN" sz="2000">
                <a:latin typeface="Times New Roman" pitchFamily="18" charset="0"/>
                <a:sym typeface="Wingdings 2" pitchFamily="18" charset="2"/>
              </a:rPr>
              <a:t>：</a:t>
            </a:r>
            <a:r>
              <a:rPr lang="zh-CN" altLang="zh-CN" sz="2000">
                <a:latin typeface="Times New Roman" pitchFamily="18" charset="0"/>
                <a:sym typeface="Wingdings 2" pitchFamily="18" charset="2"/>
              </a:rPr>
              <a:t>2</a:t>
            </a:r>
            <a:r>
              <a:rPr lang="zh-CN" sz="2000">
                <a:latin typeface="Times New Roman" pitchFamily="18" charset="0"/>
                <a:sym typeface="Wingdings 2" pitchFamily="18" charset="2"/>
              </a:rPr>
              <a:t>个像素</a:t>
            </a:r>
            <a:r>
              <a:rPr lang="zh-CN" altLang="zh-CN" sz="2000" i="1">
                <a:latin typeface="Times New Roman" pitchFamily="18" charset="0"/>
                <a:sym typeface="Wingdings 2" pitchFamily="18" charset="2"/>
              </a:rPr>
              <a:t>p</a:t>
            </a:r>
            <a:r>
              <a:rPr lang="zh-CN" sz="2000">
                <a:latin typeface="Times New Roman" pitchFamily="18" charset="0"/>
                <a:sym typeface="Wingdings 2" pitchFamily="18" charset="2"/>
              </a:rPr>
              <a:t>和</a:t>
            </a:r>
            <a:r>
              <a:rPr lang="zh-CN" altLang="zh-CN" sz="2000" i="1">
                <a:latin typeface="Times New Roman" pitchFamily="18" charset="0"/>
                <a:sym typeface="Wingdings 2" pitchFamily="18" charset="2"/>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V</a:t>
            </a:r>
            <a:r>
              <a:rPr lang="zh-CN" sz="2000">
                <a:latin typeface="Times New Roman" pitchFamily="18" charset="0"/>
                <a:sym typeface="Wingdings 2" pitchFamily="18" charset="2"/>
              </a:rPr>
              <a:t>中取值，且</a:t>
            </a:r>
            <a:r>
              <a:rPr lang="zh-CN" altLang="zh-CN" sz="2000" i="1">
                <a:latin typeface="Times New Roman" pitchFamily="18" charset="0"/>
                <a:sym typeface="Wingdings 2" pitchFamily="18" charset="2"/>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N</a:t>
            </a:r>
            <a:r>
              <a:rPr lang="zh-CN" altLang="zh-CN" sz="2000" baseline="-30000">
                <a:latin typeface="Times New Roman" pitchFamily="18" charset="0"/>
                <a:sym typeface="Wingdings 2" pitchFamily="18" charset="2"/>
              </a:rPr>
              <a:t>8</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p</a:t>
            </a:r>
            <a:r>
              <a:rPr lang="zh-CN" altLang="zh-CN" sz="2000">
                <a:latin typeface="Times New Roman" pitchFamily="18" charset="0"/>
                <a:sym typeface="Wingdings 2" pitchFamily="18" charset="2"/>
              </a:rPr>
              <a:t>)</a:t>
            </a:r>
            <a:r>
              <a:rPr lang="zh-CN" sz="2000">
                <a:latin typeface="Times New Roman" pitchFamily="18" charset="0"/>
                <a:sym typeface="Wingdings 2" pitchFamily="18" charset="2"/>
              </a:rPr>
              <a:t>中，则它们为</a:t>
            </a:r>
            <a:r>
              <a:rPr lang="zh-CN" altLang="zh-CN" sz="2000">
                <a:latin typeface="Times New Roman" pitchFamily="18" charset="0"/>
                <a:sym typeface="Wingdings 2" pitchFamily="18" charset="2"/>
              </a:rPr>
              <a:t>8</a:t>
            </a:r>
            <a:r>
              <a:rPr lang="zh-CN" sz="2000">
                <a:latin typeface="Times New Roman" pitchFamily="18" charset="0"/>
                <a:sym typeface="Wingdings 2" pitchFamily="18" charset="2"/>
              </a:rPr>
              <a:t>连接；</a:t>
            </a:r>
          </a:p>
          <a:p>
            <a:pPr indent="266700" algn="just" eaLnBrk="0" hangingPunct="0">
              <a:spcBef>
                <a:spcPct val="80000"/>
              </a:spcBef>
              <a:buFont typeface="Arial" pitchFamily="34" charset="0"/>
              <a:buNone/>
            </a:pPr>
            <a:r>
              <a:rPr lang="zh-CN" altLang="zh-CN" sz="2000" i="1">
                <a:solidFill>
                  <a:schemeClr val="tx2"/>
                </a:solidFill>
                <a:latin typeface="Times New Roman" pitchFamily="18" charset="0"/>
                <a:ea typeface="黑体" pitchFamily="49" charset="-122"/>
                <a:sym typeface="Wingdings 2" pitchFamily="18" charset="2"/>
              </a:rPr>
              <a:t>m</a:t>
            </a:r>
            <a:r>
              <a:rPr lang="zh-CN" sz="2000">
                <a:solidFill>
                  <a:schemeClr val="tx2"/>
                </a:solidFill>
                <a:latin typeface="Times New Roman" pitchFamily="18" charset="0"/>
                <a:ea typeface="黑体" pitchFamily="49" charset="-122"/>
                <a:sym typeface="Wingdings 2" pitchFamily="18" charset="2"/>
              </a:rPr>
              <a:t>连接</a:t>
            </a:r>
            <a:r>
              <a:rPr lang="zh-CN" altLang="zh-CN" sz="2000">
                <a:solidFill>
                  <a:schemeClr val="tx2"/>
                </a:solidFill>
                <a:latin typeface="Times New Roman" pitchFamily="18" charset="0"/>
                <a:ea typeface="黑体" pitchFamily="49" charset="-122"/>
                <a:sym typeface="Wingdings 2" pitchFamily="18" charset="2"/>
              </a:rPr>
              <a:t>(</a:t>
            </a:r>
            <a:r>
              <a:rPr lang="zh-CN" sz="2000">
                <a:solidFill>
                  <a:schemeClr val="tx2"/>
                </a:solidFill>
                <a:latin typeface="Times New Roman" pitchFamily="18" charset="0"/>
                <a:ea typeface="黑体" pitchFamily="49" charset="-122"/>
                <a:sym typeface="Wingdings 2" pitchFamily="18" charset="2"/>
              </a:rPr>
              <a:t>混合连接</a:t>
            </a:r>
            <a:r>
              <a:rPr lang="zh-CN" altLang="zh-CN" sz="2000">
                <a:solidFill>
                  <a:schemeClr val="tx2"/>
                </a:solidFill>
                <a:latin typeface="Times New Roman" pitchFamily="18" charset="0"/>
                <a:ea typeface="黑体" pitchFamily="49" charset="-122"/>
                <a:sym typeface="Wingdings 2" pitchFamily="18" charset="2"/>
              </a:rPr>
              <a:t>)</a:t>
            </a:r>
            <a:r>
              <a:rPr lang="zh-CN" sz="2000">
                <a:latin typeface="Times New Roman" pitchFamily="18" charset="0"/>
                <a:sym typeface="Wingdings 2" pitchFamily="18" charset="2"/>
              </a:rPr>
              <a:t>：</a:t>
            </a:r>
            <a:r>
              <a:rPr lang="zh-CN" altLang="zh-CN" sz="2000">
                <a:latin typeface="Times New Roman" pitchFamily="18" charset="0"/>
                <a:sym typeface="Wingdings 2" pitchFamily="18" charset="2"/>
              </a:rPr>
              <a:t>2</a:t>
            </a:r>
            <a:r>
              <a:rPr lang="zh-CN" sz="2000">
                <a:latin typeface="Times New Roman" pitchFamily="18" charset="0"/>
                <a:sym typeface="Wingdings 2" pitchFamily="18" charset="2"/>
              </a:rPr>
              <a:t>个像素</a:t>
            </a:r>
            <a:r>
              <a:rPr lang="zh-CN" altLang="zh-CN" sz="2000" i="1">
                <a:latin typeface="Times New Roman" pitchFamily="18" charset="0"/>
                <a:sym typeface="Wingdings 2" pitchFamily="18" charset="2"/>
              </a:rPr>
              <a:t>p</a:t>
            </a:r>
            <a:r>
              <a:rPr lang="zh-CN" sz="2000">
                <a:latin typeface="Times New Roman" pitchFamily="18" charset="0"/>
                <a:sym typeface="Wingdings 2" pitchFamily="18" charset="2"/>
              </a:rPr>
              <a:t>和</a:t>
            </a:r>
            <a:r>
              <a:rPr lang="zh-CN" altLang="zh-CN" sz="2000" i="1">
                <a:latin typeface="Times New Roman" pitchFamily="18" charset="0"/>
                <a:sym typeface="Wingdings 2" pitchFamily="18" charset="2"/>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V</a:t>
            </a:r>
            <a:r>
              <a:rPr lang="zh-CN" sz="2000">
                <a:latin typeface="Times New Roman" pitchFamily="18" charset="0"/>
                <a:sym typeface="Wingdings 2" pitchFamily="18" charset="2"/>
              </a:rPr>
              <a:t>中取值，且满足下列条件之一，则它们为</a:t>
            </a:r>
            <a:r>
              <a:rPr lang="zh-CN" altLang="zh-CN" sz="2000">
                <a:latin typeface="Times New Roman" pitchFamily="18" charset="0"/>
                <a:sym typeface="Wingdings 2" pitchFamily="18" charset="2"/>
              </a:rPr>
              <a:t>m</a:t>
            </a:r>
            <a:r>
              <a:rPr lang="zh-CN" sz="2000">
                <a:latin typeface="Times New Roman" pitchFamily="18" charset="0"/>
                <a:sym typeface="Wingdings 2" pitchFamily="18" charset="2"/>
              </a:rPr>
              <a:t>连接：</a:t>
            </a:r>
            <a:r>
              <a:rPr lang="zh-CN" altLang="zh-CN" sz="2000" i="1">
                <a:latin typeface="Times New Roman" pitchFamily="18" charset="0"/>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N</a:t>
            </a:r>
            <a:r>
              <a:rPr lang="zh-CN" altLang="zh-CN" sz="2000" baseline="-30000">
                <a:latin typeface="Times New Roman" pitchFamily="18" charset="0"/>
                <a:sym typeface="Wingdings 2" pitchFamily="18" charset="2"/>
              </a:rPr>
              <a:t>4</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p</a:t>
            </a:r>
            <a:r>
              <a:rPr lang="zh-CN" altLang="zh-CN" sz="2000">
                <a:latin typeface="Times New Roman" pitchFamily="18" charset="0"/>
                <a:sym typeface="Wingdings 2" pitchFamily="18" charset="2"/>
              </a:rPr>
              <a:t>)</a:t>
            </a:r>
            <a:r>
              <a:rPr lang="zh-CN" sz="2000">
                <a:latin typeface="Times New Roman" pitchFamily="18" charset="0"/>
                <a:sym typeface="Wingdings 2" pitchFamily="18" charset="2"/>
              </a:rPr>
              <a:t>中；</a:t>
            </a:r>
            <a:r>
              <a:rPr lang="zh-CN" sz="2000" i="1">
                <a:latin typeface="Times New Roman" pitchFamily="18" charset="0"/>
              </a:rPr>
              <a:t> </a:t>
            </a:r>
            <a:r>
              <a:rPr lang="zh-CN" altLang="zh-CN" sz="2000" i="1">
                <a:latin typeface="Times New Roman" pitchFamily="18" charset="0"/>
              </a:rPr>
              <a:t>r</a:t>
            </a:r>
            <a:r>
              <a:rPr lang="zh-CN" sz="2000">
                <a:latin typeface="Times New Roman" pitchFamily="18" charset="0"/>
                <a:sym typeface="Wingdings 2" pitchFamily="18" charset="2"/>
              </a:rPr>
              <a:t>在</a:t>
            </a:r>
            <a:r>
              <a:rPr lang="zh-CN" altLang="zh-CN" sz="2000" i="1">
                <a:latin typeface="Times New Roman" pitchFamily="18" charset="0"/>
                <a:sym typeface="Wingdings 2" pitchFamily="18" charset="2"/>
              </a:rPr>
              <a:t>N</a:t>
            </a:r>
            <a:r>
              <a:rPr lang="zh-CN" altLang="zh-CN" sz="2000" i="1" baseline="-30000">
                <a:latin typeface="Times New Roman" pitchFamily="18" charset="0"/>
                <a:sym typeface="Wingdings 2" pitchFamily="18" charset="2"/>
              </a:rPr>
              <a:t>D</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p</a:t>
            </a:r>
            <a:r>
              <a:rPr lang="zh-CN" altLang="zh-CN" sz="2000">
                <a:latin typeface="Times New Roman" pitchFamily="18" charset="0"/>
                <a:sym typeface="Wingdings 2" pitchFamily="18" charset="2"/>
              </a:rPr>
              <a:t>)</a:t>
            </a:r>
            <a:r>
              <a:rPr lang="zh-CN" sz="2000">
                <a:latin typeface="Times New Roman" pitchFamily="18" charset="0"/>
                <a:sym typeface="Wingdings 2" pitchFamily="18" charset="2"/>
              </a:rPr>
              <a:t>中且</a:t>
            </a:r>
            <a:r>
              <a:rPr lang="zh-CN" altLang="zh-CN" sz="2000" i="1">
                <a:latin typeface="Times New Roman" pitchFamily="18" charset="0"/>
                <a:sym typeface="Wingdings 2" pitchFamily="18" charset="2"/>
              </a:rPr>
              <a:t>N</a:t>
            </a:r>
            <a:r>
              <a:rPr lang="zh-CN" altLang="zh-CN" sz="2000" baseline="-30000">
                <a:latin typeface="Times New Roman" pitchFamily="18" charset="0"/>
                <a:sym typeface="Wingdings 2" pitchFamily="18" charset="2"/>
              </a:rPr>
              <a:t>4</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p</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N</a:t>
            </a:r>
            <a:r>
              <a:rPr lang="zh-CN" altLang="zh-CN" sz="2000" baseline="-30000">
                <a:latin typeface="Times New Roman" pitchFamily="18" charset="0"/>
                <a:sym typeface="Wingdings 2" pitchFamily="18" charset="2"/>
              </a:rPr>
              <a:t>4</a:t>
            </a:r>
            <a:r>
              <a:rPr lang="zh-CN" altLang="zh-CN" sz="2000">
                <a:latin typeface="Times New Roman" pitchFamily="18" charset="0"/>
                <a:sym typeface="Wingdings 2" pitchFamily="18" charset="2"/>
              </a:rPr>
              <a:t>(</a:t>
            </a:r>
            <a:r>
              <a:rPr lang="zh-CN" altLang="zh-CN" sz="2000" i="1">
                <a:latin typeface="Times New Roman" pitchFamily="18" charset="0"/>
                <a:sym typeface="Wingdings 2" pitchFamily="18" charset="2"/>
              </a:rPr>
              <a:t>r</a:t>
            </a:r>
            <a:r>
              <a:rPr lang="zh-CN" altLang="zh-CN" sz="2000">
                <a:latin typeface="Times New Roman" pitchFamily="18" charset="0"/>
                <a:sym typeface="Wingdings 2" pitchFamily="18" charset="2"/>
              </a:rPr>
              <a:t>)</a:t>
            </a:r>
            <a:r>
              <a:rPr lang="zh-CN" sz="2000">
                <a:latin typeface="Times New Roman" pitchFamily="18" charset="0"/>
                <a:sym typeface="Wingdings 2" pitchFamily="18" charset="2"/>
              </a:rPr>
              <a:t>是空集，</a:t>
            </a:r>
          </a:p>
        </p:txBody>
      </p:sp>
      <p:sp>
        <p:nvSpPr>
          <p:cNvPr id="19460" name="Rectangle 4"/>
          <p:cNvSpPr>
            <a:spLocks noChangeArrowheads="1"/>
          </p:cNvSpPr>
          <p:nvPr/>
        </p:nvSpPr>
        <p:spPr bwMode="auto">
          <a:xfrm>
            <a:off x="2195513" y="692150"/>
            <a:ext cx="4160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sz="3600" b="1"/>
              <a:t>象素间的基本关系</a:t>
            </a:r>
          </a:p>
        </p:txBody>
      </p:sp>
      <p:graphicFrame>
        <p:nvGraphicFramePr>
          <p:cNvPr id="52229" name="Group 5"/>
          <p:cNvGraphicFramePr>
            <a:graphicFrameLocks noGrp="1"/>
          </p:cNvGraphicFramePr>
          <p:nvPr/>
        </p:nvGraphicFramePr>
        <p:xfrm>
          <a:off x="1619250" y="4724400"/>
          <a:ext cx="1439863" cy="1439863"/>
        </p:xfrm>
        <a:graphic>
          <a:graphicData uri="http://schemas.openxmlformats.org/drawingml/2006/table">
            <a:tbl>
              <a:tblPr/>
              <a:tblGrid>
                <a:gridCol w="479425"/>
                <a:gridCol w="446088"/>
                <a:gridCol w="514350"/>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247" name="Group 23"/>
          <p:cNvGraphicFramePr>
            <a:graphicFrameLocks noGrp="1"/>
          </p:cNvGraphicFramePr>
          <p:nvPr/>
        </p:nvGraphicFramePr>
        <p:xfrm>
          <a:off x="3635375" y="4724400"/>
          <a:ext cx="1439863" cy="1439863"/>
        </p:xfrm>
        <a:graphic>
          <a:graphicData uri="http://schemas.openxmlformats.org/drawingml/2006/table">
            <a:tbl>
              <a:tblPr/>
              <a:tblGrid>
                <a:gridCol w="479425"/>
                <a:gridCol w="481013"/>
                <a:gridCol w="479425"/>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265" name="Group 41"/>
          <p:cNvGraphicFramePr>
            <a:graphicFrameLocks noGrp="1"/>
          </p:cNvGraphicFramePr>
          <p:nvPr/>
        </p:nvGraphicFramePr>
        <p:xfrm>
          <a:off x="5724525" y="4724400"/>
          <a:ext cx="1439863" cy="1439863"/>
        </p:xfrm>
        <a:graphic>
          <a:graphicData uri="http://schemas.openxmlformats.org/drawingml/2006/table">
            <a:tbl>
              <a:tblPr/>
              <a:tblGrid>
                <a:gridCol w="479425"/>
                <a:gridCol w="481013"/>
                <a:gridCol w="479425"/>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83" name="Line 59"/>
          <p:cNvSpPr>
            <a:spLocks noChangeShapeType="1"/>
          </p:cNvSpPr>
          <p:nvPr/>
        </p:nvSpPr>
        <p:spPr bwMode="auto">
          <a:xfrm>
            <a:off x="4427538" y="4940300"/>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4" name="Line 60"/>
          <p:cNvSpPr>
            <a:spLocks noChangeShapeType="1"/>
          </p:cNvSpPr>
          <p:nvPr/>
        </p:nvSpPr>
        <p:spPr bwMode="auto">
          <a:xfrm>
            <a:off x="4356100" y="50847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5" name="Line 61"/>
          <p:cNvSpPr>
            <a:spLocks noChangeShapeType="1"/>
          </p:cNvSpPr>
          <p:nvPr/>
        </p:nvSpPr>
        <p:spPr bwMode="auto">
          <a:xfrm flipH="1">
            <a:off x="4427538" y="5084763"/>
            <a:ext cx="288925"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6" name="Line 62"/>
          <p:cNvSpPr>
            <a:spLocks noChangeShapeType="1"/>
          </p:cNvSpPr>
          <p:nvPr/>
        </p:nvSpPr>
        <p:spPr bwMode="auto">
          <a:xfrm>
            <a:off x="4427538" y="5445125"/>
            <a:ext cx="2889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7" name="Line 63"/>
          <p:cNvSpPr>
            <a:spLocks noChangeShapeType="1"/>
          </p:cNvSpPr>
          <p:nvPr/>
        </p:nvSpPr>
        <p:spPr bwMode="auto">
          <a:xfrm>
            <a:off x="6516688" y="4940300"/>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8" name="Line 64"/>
          <p:cNvSpPr>
            <a:spLocks noChangeShapeType="1"/>
          </p:cNvSpPr>
          <p:nvPr/>
        </p:nvSpPr>
        <p:spPr bwMode="auto">
          <a:xfrm>
            <a:off x="6443663" y="50847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9" name="Line 65"/>
          <p:cNvSpPr>
            <a:spLocks noChangeShapeType="1"/>
          </p:cNvSpPr>
          <p:nvPr/>
        </p:nvSpPr>
        <p:spPr bwMode="auto">
          <a:xfrm>
            <a:off x="6516688" y="5445125"/>
            <a:ext cx="28733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wipe(left)">
                                      <p:cBhvr>
                                        <p:cTn id="17" dur="500"/>
                                        <p:tgtEl>
                                          <p:spTgt spid="52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wipe(left)">
                                      <p:cBhvr>
                                        <p:cTn id="22" dur="500"/>
                                        <p:tgtEl>
                                          <p:spTgt spid="52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2229"/>
                                        </p:tgtEl>
                                        <p:attrNameLst>
                                          <p:attrName>style.visibility</p:attrName>
                                        </p:attrNameLst>
                                      </p:cBhvr>
                                      <p:to>
                                        <p:strVal val="visible"/>
                                      </p:to>
                                    </p:set>
                                    <p:animEffect transition="in" filter="wipe(left)">
                                      <p:cBhvr>
                                        <p:cTn id="27" dur="500"/>
                                        <p:tgtEl>
                                          <p:spTgt spid="522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247"/>
                                        </p:tgtEl>
                                        <p:attrNameLst>
                                          <p:attrName>style.visibility</p:attrName>
                                        </p:attrNameLst>
                                      </p:cBhvr>
                                      <p:to>
                                        <p:strVal val="visible"/>
                                      </p:to>
                                    </p:set>
                                    <p:animEffect transition="in" filter="wipe(left)">
                                      <p:cBhvr>
                                        <p:cTn id="32" dur="500"/>
                                        <p:tgtEl>
                                          <p:spTgt spid="522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2285"/>
                                        </p:tgtEl>
                                        <p:attrNameLst>
                                          <p:attrName>style.visibility</p:attrName>
                                        </p:attrNameLst>
                                      </p:cBhvr>
                                      <p:to>
                                        <p:strVal val="visible"/>
                                      </p:to>
                                    </p:set>
                                    <p:animEffect transition="in" filter="wipe(down)">
                                      <p:cBhvr>
                                        <p:cTn id="37" dur="500"/>
                                        <p:tgtEl>
                                          <p:spTgt spid="5228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2283"/>
                                        </p:tgtEl>
                                        <p:attrNameLst>
                                          <p:attrName>style.visibility</p:attrName>
                                        </p:attrNameLst>
                                      </p:cBhvr>
                                      <p:to>
                                        <p:strVal val="visible"/>
                                      </p:to>
                                    </p:set>
                                    <p:animEffect transition="in" filter="wipe(down)">
                                      <p:cBhvr>
                                        <p:cTn id="40" dur="500"/>
                                        <p:tgtEl>
                                          <p:spTgt spid="5228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2284"/>
                                        </p:tgtEl>
                                        <p:attrNameLst>
                                          <p:attrName>style.visibility</p:attrName>
                                        </p:attrNameLst>
                                      </p:cBhvr>
                                      <p:to>
                                        <p:strVal val="visible"/>
                                      </p:to>
                                    </p:set>
                                    <p:animEffect transition="in" filter="wipe(down)">
                                      <p:cBhvr>
                                        <p:cTn id="43" dur="500"/>
                                        <p:tgtEl>
                                          <p:spTgt spid="5228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2286"/>
                                        </p:tgtEl>
                                        <p:attrNameLst>
                                          <p:attrName>style.visibility</p:attrName>
                                        </p:attrNameLst>
                                      </p:cBhvr>
                                      <p:to>
                                        <p:strVal val="visible"/>
                                      </p:to>
                                    </p:set>
                                    <p:animEffect transition="in" filter="wipe(down)">
                                      <p:cBhvr>
                                        <p:cTn id="46" dur="500"/>
                                        <p:tgtEl>
                                          <p:spTgt spid="522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2265"/>
                                        </p:tgtEl>
                                        <p:attrNameLst>
                                          <p:attrName>style.visibility</p:attrName>
                                        </p:attrNameLst>
                                      </p:cBhvr>
                                      <p:to>
                                        <p:strVal val="visible"/>
                                      </p:to>
                                    </p:set>
                                    <p:animEffect transition="in" filter="wipe(left)">
                                      <p:cBhvr>
                                        <p:cTn id="51" dur="500"/>
                                        <p:tgtEl>
                                          <p:spTgt spid="5226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2289"/>
                                        </p:tgtEl>
                                        <p:attrNameLst>
                                          <p:attrName>style.visibility</p:attrName>
                                        </p:attrNameLst>
                                      </p:cBhvr>
                                      <p:to>
                                        <p:strVal val="visible"/>
                                      </p:to>
                                    </p:set>
                                    <p:animEffect transition="in" filter="wipe(down)">
                                      <p:cBhvr>
                                        <p:cTn id="56" dur="500"/>
                                        <p:tgtEl>
                                          <p:spTgt spid="5228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52287"/>
                                        </p:tgtEl>
                                        <p:attrNameLst>
                                          <p:attrName>style.visibility</p:attrName>
                                        </p:attrNameLst>
                                      </p:cBhvr>
                                      <p:to>
                                        <p:strVal val="visible"/>
                                      </p:to>
                                    </p:set>
                                    <p:animEffect transition="in" filter="wipe(down)">
                                      <p:cBhvr>
                                        <p:cTn id="59" dur="500"/>
                                        <p:tgtEl>
                                          <p:spTgt spid="5228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288"/>
                                        </p:tgtEl>
                                        <p:attrNameLst>
                                          <p:attrName>style.visibility</p:attrName>
                                        </p:attrNameLst>
                                      </p:cBhvr>
                                      <p:to>
                                        <p:strVal val="visible"/>
                                      </p:to>
                                    </p:set>
                                    <p:animEffect transition="in" filter="wipe(down)">
                                      <p:cBhvr>
                                        <p:cTn id="62" dur="500"/>
                                        <p:tgtEl>
                                          <p:spTgt spid="52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83" grpId="0" animBg="1"/>
      <p:bldP spid="52284" grpId="0" animBg="1"/>
      <p:bldP spid="52285" grpId="0" animBg="1"/>
      <p:bldP spid="52286" grpId="0" animBg="1"/>
      <p:bldP spid="52287" grpId="0" animBg="1"/>
      <p:bldP spid="52288" grpId="0" animBg="1"/>
      <p:bldP spid="5228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11188" y="155733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pPr>
            <a:r>
              <a:rPr lang="zh-CN" sz="2400">
                <a:latin typeface="Times New Roman" pitchFamily="18" charset="0"/>
                <a:ea typeface="黑体" pitchFamily="49" charset="-122"/>
              </a:rPr>
              <a:t>连通性</a:t>
            </a:r>
          </a:p>
        </p:txBody>
      </p:sp>
      <p:sp>
        <p:nvSpPr>
          <p:cNvPr id="20483" name="Rectangle 3"/>
          <p:cNvSpPr>
            <a:spLocks noChangeArrowheads="1"/>
          </p:cNvSpPr>
          <p:nvPr/>
        </p:nvSpPr>
        <p:spPr bwMode="auto">
          <a:xfrm>
            <a:off x="811213" y="2286000"/>
            <a:ext cx="7794625"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eaLnBrk="0" hangingPunct="0">
              <a:lnSpc>
                <a:spcPct val="140000"/>
              </a:lnSpc>
              <a:spcBef>
                <a:spcPct val="55000"/>
              </a:spcBef>
              <a:buFont typeface="Arial" pitchFamily="34" charset="0"/>
              <a:buNone/>
            </a:pPr>
            <a:r>
              <a:rPr lang="zh-CN" sz="2000">
                <a:solidFill>
                  <a:schemeClr val="tx2"/>
                </a:solidFill>
                <a:latin typeface="Times New Roman" pitchFamily="18" charset="0"/>
              </a:rPr>
              <a:t>从具有坐标</a:t>
            </a:r>
            <a:r>
              <a:rPr lang="zh-CN" altLang="zh-CN" sz="2000">
                <a:solidFill>
                  <a:schemeClr val="tx2"/>
                </a:solidFill>
                <a:latin typeface="Times New Roman" pitchFamily="18" charset="0"/>
              </a:rPr>
              <a:t>(</a:t>
            </a:r>
            <a:r>
              <a:rPr lang="zh-CN" altLang="zh-CN" sz="2000" i="1">
                <a:solidFill>
                  <a:schemeClr val="tx2"/>
                </a:solidFill>
                <a:latin typeface="Times New Roman" pitchFamily="18" charset="0"/>
              </a:rPr>
              <a:t>x</a:t>
            </a:r>
            <a:r>
              <a:rPr lang="zh-CN" altLang="zh-CN" sz="2000">
                <a:solidFill>
                  <a:schemeClr val="tx2"/>
                </a:solidFill>
                <a:latin typeface="Times New Roman" pitchFamily="18" charset="0"/>
              </a:rPr>
              <a:t>, </a:t>
            </a:r>
            <a:r>
              <a:rPr lang="zh-CN" altLang="zh-CN" sz="2000" i="1">
                <a:solidFill>
                  <a:schemeClr val="tx2"/>
                </a:solidFill>
                <a:latin typeface="Times New Roman" pitchFamily="18" charset="0"/>
              </a:rPr>
              <a:t>y</a:t>
            </a:r>
            <a:r>
              <a:rPr lang="zh-CN" altLang="zh-CN" sz="2000">
                <a:solidFill>
                  <a:schemeClr val="tx2"/>
                </a:solidFill>
                <a:latin typeface="Times New Roman" pitchFamily="18" charset="0"/>
              </a:rPr>
              <a:t>)</a:t>
            </a:r>
            <a:r>
              <a:rPr lang="zh-CN" sz="2000">
                <a:solidFill>
                  <a:schemeClr val="tx2"/>
                </a:solidFill>
                <a:latin typeface="Times New Roman" pitchFamily="18" charset="0"/>
              </a:rPr>
              <a:t>的像素</a:t>
            </a:r>
            <a:r>
              <a:rPr lang="zh-CN" altLang="zh-CN" sz="2000" i="1">
                <a:solidFill>
                  <a:schemeClr val="tx2"/>
                </a:solidFill>
                <a:latin typeface="Times New Roman" pitchFamily="18" charset="0"/>
              </a:rPr>
              <a:t>p</a:t>
            </a:r>
            <a:r>
              <a:rPr lang="zh-CN" sz="2000">
                <a:solidFill>
                  <a:schemeClr val="tx2"/>
                </a:solidFill>
                <a:latin typeface="Times New Roman" pitchFamily="18" charset="0"/>
              </a:rPr>
              <a:t>到具有坐标</a:t>
            </a:r>
            <a:r>
              <a:rPr lang="zh-CN" altLang="zh-CN" sz="2000">
                <a:solidFill>
                  <a:schemeClr val="tx2"/>
                </a:solidFill>
                <a:latin typeface="Times New Roman" pitchFamily="18" charset="0"/>
              </a:rPr>
              <a:t>(</a:t>
            </a:r>
            <a:r>
              <a:rPr lang="zh-CN" altLang="zh-CN" sz="2000" i="1">
                <a:solidFill>
                  <a:schemeClr val="tx2"/>
                </a:solidFill>
                <a:latin typeface="Times New Roman" pitchFamily="18" charset="0"/>
              </a:rPr>
              <a:t>s</a:t>
            </a:r>
            <a:r>
              <a:rPr lang="zh-CN" altLang="zh-CN" sz="2000">
                <a:solidFill>
                  <a:schemeClr val="tx2"/>
                </a:solidFill>
                <a:latin typeface="Times New Roman" pitchFamily="18" charset="0"/>
              </a:rPr>
              <a:t>, </a:t>
            </a:r>
            <a:r>
              <a:rPr lang="zh-CN" altLang="zh-CN" sz="2000" i="1">
                <a:solidFill>
                  <a:schemeClr val="tx2"/>
                </a:solidFill>
                <a:latin typeface="Times New Roman" pitchFamily="18" charset="0"/>
              </a:rPr>
              <a:t>t</a:t>
            </a:r>
            <a:r>
              <a:rPr lang="zh-CN" altLang="zh-CN" sz="2000">
                <a:solidFill>
                  <a:schemeClr val="tx2"/>
                </a:solidFill>
                <a:latin typeface="Times New Roman" pitchFamily="18" charset="0"/>
              </a:rPr>
              <a:t>)</a:t>
            </a:r>
            <a:r>
              <a:rPr lang="zh-CN" sz="2000">
                <a:solidFill>
                  <a:schemeClr val="tx2"/>
                </a:solidFill>
                <a:latin typeface="Times New Roman" pitchFamily="18" charset="0"/>
              </a:rPr>
              <a:t>的像素</a:t>
            </a:r>
            <a:r>
              <a:rPr lang="zh-CN" altLang="zh-CN" sz="2000" i="1">
                <a:solidFill>
                  <a:schemeClr val="tx2"/>
                </a:solidFill>
                <a:latin typeface="Times New Roman" pitchFamily="18" charset="0"/>
              </a:rPr>
              <a:t>q</a:t>
            </a:r>
            <a:r>
              <a:rPr lang="zh-CN" sz="2000">
                <a:solidFill>
                  <a:schemeClr val="tx2"/>
                </a:solidFill>
                <a:latin typeface="Times New Roman" pitchFamily="18" charset="0"/>
              </a:rPr>
              <a:t>的通路（或曲线）是特定像素序列，其坐标为</a:t>
            </a:r>
          </a:p>
          <a:p>
            <a:pPr indent="266700" algn="ctr" eaLnBrk="0" hangingPunct="0">
              <a:lnSpc>
                <a:spcPct val="140000"/>
              </a:lnSpc>
              <a:spcBef>
                <a:spcPct val="55000"/>
              </a:spcBef>
              <a:buFont typeface="Arial" pitchFamily="34" charset="0"/>
              <a:buNone/>
            </a:pPr>
            <a:r>
              <a:rPr lang="zh-CN" altLang="zh-CN" sz="2000">
                <a:solidFill>
                  <a:schemeClr val="tx2"/>
                </a:solidFill>
                <a:latin typeface="Times New Roman" pitchFamily="18" charset="0"/>
              </a:rPr>
              <a:t>(</a:t>
            </a:r>
            <a:r>
              <a:rPr lang="zh-CN" altLang="zh-CN" sz="2000" i="1">
                <a:solidFill>
                  <a:schemeClr val="tx2"/>
                </a:solidFill>
                <a:latin typeface="Times New Roman" pitchFamily="18" charset="0"/>
              </a:rPr>
              <a:t>x</a:t>
            </a:r>
            <a:r>
              <a:rPr lang="zh-CN" altLang="zh-CN" sz="2000" baseline="-30000">
                <a:solidFill>
                  <a:schemeClr val="tx2"/>
                </a:solidFill>
                <a:latin typeface="Times New Roman" pitchFamily="18" charset="0"/>
              </a:rPr>
              <a:t>0</a:t>
            </a:r>
            <a:r>
              <a:rPr lang="zh-CN" altLang="zh-CN" sz="2000">
                <a:solidFill>
                  <a:schemeClr val="tx2"/>
                </a:solidFill>
                <a:latin typeface="Times New Roman" pitchFamily="18" charset="0"/>
              </a:rPr>
              <a:t>, </a:t>
            </a:r>
            <a:r>
              <a:rPr lang="zh-CN" altLang="zh-CN" sz="2000" i="1">
                <a:solidFill>
                  <a:schemeClr val="tx2"/>
                </a:solidFill>
                <a:latin typeface="Times New Roman" pitchFamily="18" charset="0"/>
              </a:rPr>
              <a:t>y</a:t>
            </a:r>
            <a:r>
              <a:rPr lang="zh-CN" altLang="zh-CN" sz="2000" baseline="-30000">
                <a:solidFill>
                  <a:schemeClr val="tx2"/>
                </a:solidFill>
                <a:latin typeface="Times New Roman" pitchFamily="18" charset="0"/>
              </a:rPr>
              <a:t>0</a:t>
            </a:r>
            <a:r>
              <a:rPr lang="zh-CN" altLang="zh-CN" sz="2000">
                <a:solidFill>
                  <a:schemeClr val="tx2"/>
                </a:solidFill>
                <a:latin typeface="Times New Roman" pitchFamily="18" charset="0"/>
              </a:rPr>
              <a:t>)</a:t>
            </a:r>
            <a:r>
              <a:rPr lang="zh-CN" sz="2000">
                <a:solidFill>
                  <a:schemeClr val="tx2"/>
                </a:solidFill>
                <a:latin typeface="Times New Roman" pitchFamily="18" charset="0"/>
              </a:rPr>
              <a:t>，</a:t>
            </a:r>
            <a:r>
              <a:rPr lang="zh-CN" altLang="zh-CN" sz="2000">
                <a:solidFill>
                  <a:schemeClr val="tx2"/>
                </a:solidFill>
                <a:latin typeface="Times New Roman" pitchFamily="18" charset="0"/>
              </a:rPr>
              <a:t>(</a:t>
            </a:r>
            <a:r>
              <a:rPr lang="zh-CN" altLang="zh-CN" sz="2000" i="1">
                <a:solidFill>
                  <a:schemeClr val="tx2"/>
                </a:solidFill>
                <a:latin typeface="Times New Roman" pitchFamily="18" charset="0"/>
              </a:rPr>
              <a:t>x</a:t>
            </a:r>
            <a:r>
              <a:rPr lang="zh-CN" altLang="zh-CN" sz="2000" baseline="-30000">
                <a:solidFill>
                  <a:schemeClr val="tx2"/>
                </a:solidFill>
                <a:latin typeface="Times New Roman" pitchFamily="18" charset="0"/>
              </a:rPr>
              <a:t>1</a:t>
            </a:r>
            <a:r>
              <a:rPr lang="zh-CN" altLang="zh-CN" sz="2000">
                <a:solidFill>
                  <a:schemeClr val="tx2"/>
                </a:solidFill>
                <a:latin typeface="Times New Roman" pitchFamily="18" charset="0"/>
              </a:rPr>
              <a:t>, </a:t>
            </a:r>
            <a:r>
              <a:rPr lang="zh-CN" altLang="zh-CN" sz="2000" i="1">
                <a:solidFill>
                  <a:schemeClr val="tx2"/>
                </a:solidFill>
                <a:latin typeface="Times New Roman" pitchFamily="18" charset="0"/>
              </a:rPr>
              <a:t>y</a:t>
            </a:r>
            <a:r>
              <a:rPr lang="zh-CN" altLang="zh-CN" sz="2000" baseline="-30000">
                <a:solidFill>
                  <a:schemeClr val="tx2"/>
                </a:solidFill>
                <a:latin typeface="Times New Roman" pitchFamily="18" charset="0"/>
              </a:rPr>
              <a:t>1</a:t>
            </a:r>
            <a:r>
              <a:rPr lang="zh-CN" altLang="zh-CN" sz="2000">
                <a:solidFill>
                  <a:schemeClr val="tx2"/>
                </a:solidFill>
                <a:latin typeface="Times New Roman" pitchFamily="18" charset="0"/>
              </a:rPr>
              <a:t>)</a:t>
            </a:r>
            <a:r>
              <a:rPr lang="zh-CN" sz="2000">
                <a:solidFill>
                  <a:schemeClr val="tx2"/>
                </a:solidFill>
                <a:latin typeface="Times New Roman" pitchFamily="18" charset="0"/>
              </a:rPr>
              <a:t>，</a:t>
            </a:r>
            <a:r>
              <a:rPr lang="zh-CN" sz="2000">
                <a:solidFill>
                  <a:schemeClr val="tx2"/>
                </a:solidFill>
                <a:latin typeface="Times New Roman" pitchFamily="18" charset="0"/>
                <a:sym typeface="Wingdings 2" pitchFamily="18" charset="2"/>
              </a:rPr>
              <a:t></a:t>
            </a:r>
            <a:r>
              <a:rPr lang="zh-CN" sz="2000">
                <a:solidFill>
                  <a:schemeClr val="tx2"/>
                </a:solidFill>
                <a:latin typeface="Times New Roman" pitchFamily="18" charset="0"/>
              </a:rPr>
              <a:t>，</a:t>
            </a:r>
            <a:r>
              <a:rPr lang="zh-CN" altLang="zh-CN" sz="2000">
                <a:solidFill>
                  <a:schemeClr val="tx2"/>
                </a:solidFill>
                <a:latin typeface="Times New Roman" pitchFamily="18" charset="0"/>
                <a:sym typeface="Wingdings 2" pitchFamily="18" charset="2"/>
              </a:rPr>
              <a:t>(</a:t>
            </a:r>
            <a:r>
              <a:rPr lang="zh-CN" altLang="zh-CN" sz="2000" i="1">
                <a:solidFill>
                  <a:schemeClr val="tx2"/>
                </a:solidFill>
                <a:latin typeface="Times New Roman" pitchFamily="18" charset="0"/>
                <a:sym typeface="Wingdings 2" pitchFamily="18" charset="2"/>
              </a:rPr>
              <a:t>x</a:t>
            </a:r>
            <a:r>
              <a:rPr lang="zh-CN" altLang="zh-CN" sz="2000" i="1" baseline="-30000">
                <a:solidFill>
                  <a:schemeClr val="tx2"/>
                </a:solidFill>
                <a:latin typeface="Times New Roman" pitchFamily="18" charset="0"/>
                <a:sym typeface="Wingdings 2" pitchFamily="18" charset="2"/>
              </a:rPr>
              <a:t>n</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i="1" baseline="-30000">
                <a:solidFill>
                  <a:schemeClr val="tx2"/>
                </a:solidFill>
                <a:latin typeface="Times New Roman" pitchFamily="18" charset="0"/>
                <a:sym typeface="Wingdings 2" pitchFamily="18" charset="2"/>
              </a:rPr>
              <a:t>n</a:t>
            </a:r>
            <a:r>
              <a:rPr lang="zh-CN" altLang="zh-CN" sz="2000">
                <a:solidFill>
                  <a:schemeClr val="tx2"/>
                </a:solidFill>
                <a:latin typeface="Times New Roman" pitchFamily="18" charset="0"/>
                <a:sym typeface="Wingdings 2" pitchFamily="18" charset="2"/>
              </a:rPr>
              <a:t>)</a:t>
            </a:r>
          </a:p>
          <a:p>
            <a:pPr indent="266700" eaLnBrk="0" hangingPunct="0">
              <a:lnSpc>
                <a:spcPct val="140000"/>
              </a:lnSpc>
              <a:spcBef>
                <a:spcPct val="55000"/>
              </a:spcBef>
              <a:buFont typeface="Arial" pitchFamily="34" charset="0"/>
              <a:buNone/>
            </a:pPr>
            <a:r>
              <a:rPr lang="zh-CN" sz="2000">
                <a:solidFill>
                  <a:schemeClr val="tx2"/>
                </a:solidFill>
                <a:latin typeface="Times New Roman" pitchFamily="18" charset="0"/>
                <a:sym typeface="Wingdings 2" pitchFamily="18" charset="2"/>
              </a:rPr>
              <a:t>这里，</a:t>
            </a:r>
            <a:r>
              <a:rPr lang="zh-CN" altLang="zh-CN" sz="2000">
                <a:solidFill>
                  <a:schemeClr val="tx2"/>
                </a:solidFill>
                <a:latin typeface="Times New Roman" pitchFamily="18" charset="0"/>
                <a:sym typeface="Wingdings 2" pitchFamily="18" charset="2"/>
              </a:rPr>
              <a:t>(</a:t>
            </a:r>
            <a:r>
              <a:rPr lang="zh-CN" altLang="zh-CN" sz="2000" i="1">
                <a:solidFill>
                  <a:schemeClr val="tx2"/>
                </a:solidFill>
                <a:latin typeface="Times New Roman" pitchFamily="18" charset="0"/>
                <a:sym typeface="Wingdings 2" pitchFamily="18" charset="2"/>
              </a:rPr>
              <a:t>x</a:t>
            </a:r>
            <a:r>
              <a:rPr lang="zh-CN" altLang="zh-CN" sz="2000" baseline="-30000">
                <a:solidFill>
                  <a:schemeClr val="tx2"/>
                </a:solidFill>
                <a:latin typeface="Times New Roman" pitchFamily="18" charset="0"/>
                <a:sym typeface="Wingdings 2" pitchFamily="18" charset="2"/>
              </a:rPr>
              <a:t>0</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baseline="-30000">
                <a:solidFill>
                  <a:schemeClr val="tx2"/>
                </a:solidFill>
                <a:latin typeface="Times New Roman" pitchFamily="18" charset="0"/>
                <a:sym typeface="Wingdings 2" pitchFamily="18" charset="2"/>
              </a:rPr>
              <a:t>0</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x</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a:solidFill>
                  <a:schemeClr val="tx2"/>
                </a:solidFill>
                <a:latin typeface="Times New Roman" pitchFamily="18" charset="0"/>
                <a:sym typeface="Wingdings 2" pitchFamily="18" charset="2"/>
              </a:rPr>
              <a:t>)</a:t>
            </a:r>
            <a:r>
              <a:rPr lang="zh-CN" sz="2000">
                <a:solidFill>
                  <a:schemeClr val="tx2"/>
                </a:solidFill>
                <a:latin typeface="Times New Roman" pitchFamily="18" charset="0"/>
                <a:sym typeface="Wingdings 2" pitchFamily="18" charset="2"/>
              </a:rPr>
              <a:t>，</a:t>
            </a:r>
            <a:r>
              <a:rPr lang="zh-CN" altLang="zh-CN" sz="2000">
                <a:solidFill>
                  <a:schemeClr val="tx2"/>
                </a:solidFill>
                <a:latin typeface="Times New Roman" pitchFamily="18" charset="0"/>
                <a:sym typeface="Wingdings 2" pitchFamily="18" charset="2"/>
              </a:rPr>
              <a:t>(</a:t>
            </a:r>
            <a:r>
              <a:rPr lang="zh-CN" altLang="zh-CN" sz="2000" i="1">
                <a:solidFill>
                  <a:schemeClr val="tx2"/>
                </a:solidFill>
                <a:latin typeface="Times New Roman" pitchFamily="18" charset="0"/>
                <a:sym typeface="Wingdings 2" pitchFamily="18" charset="2"/>
              </a:rPr>
              <a:t>x</a:t>
            </a:r>
            <a:r>
              <a:rPr lang="zh-CN" altLang="zh-CN" sz="2000" i="1" baseline="-30000">
                <a:solidFill>
                  <a:schemeClr val="tx2"/>
                </a:solidFill>
                <a:latin typeface="Times New Roman" pitchFamily="18" charset="0"/>
                <a:sym typeface="Wingdings 2" pitchFamily="18" charset="2"/>
              </a:rPr>
              <a:t>n</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i="1" baseline="-30000">
                <a:solidFill>
                  <a:schemeClr val="tx2"/>
                </a:solidFill>
                <a:latin typeface="Times New Roman" pitchFamily="18" charset="0"/>
                <a:sym typeface="Wingdings 2" pitchFamily="18" charset="2"/>
              </a:rPr>
              <a:t>n</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s</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t</a:t>
            </a:r>
            <a:r>
              <a:rPr lang="zh-CN" altLang="zh-CN" sz="2000">
                <a:solidFill>
                  <a:schemeClr val="tx2"/>
                </a:solidFill>
                <a:latin typeface="Times New Roman" pitchFamily="18" charset="0"/>
                <a:sym typeface="Wingdings 2" pitchFamily="18" charset="2"/>
              </a:rPr>
              <a:t>)</a:t>
            </a:r>
            <a:r>
              <a:rPr lang="zh-CN" sz="2000">
                <a:solidFill>
                  <a:schemeClr val="tx2"/>
                </a:solidFill>
                <a:latin typeface="Times New Roman" pitchFamily="18" charset="0"/>
                <a:sym typeface="Wingdings 2" pitchFamily="18" charset="2"/>
              </a:rPr>
              <a:t>，并且像素</a:t>
            </a:r>
            <a:r>
              <a:rPr lang="zh-CN" altLang="zh-CN" sz="2000">
                <a:solidFill>
                  <a:schemeClr val="tx2"/>
                </a:solidFill>
                <a:latin typeface="Times New Roman" pitchFamily="18" charset="0"/>
                <a:sym typeface="Wingdings 2" pitchFamily="18" charset="2"/>
              </a:rPr>
              <a:t>(</a:t>
            </a:r>
            <a:r>
              <a:rPr lang="zh-CN" altLang="zh-CN" sz="2000" i="1">
                <a:solidFill>
                  <a:schemeClr val="tx2"/>
                </a:solidFill>
                <a:latin typeface="Times New Roman" pitchFamily="18" charset="0"/>
                <a:sym typeface="Wingdings 2" pitchFamily="18" charset="2"/>
              </a:rPr>
              <a:t>x</a:t>
            </a:r>
            <a:r>
              <a:rPr lang="zh-CN" altLang="zh-CN" sz="2000" i="1" baseline="-30000">
                <a:solidFill>
                  <a:schemeClr val="tx2"/>
                </a:solidFill>
                <a:latin typeface="Times New Roman" pitchFamily="18" charset="0"/>
                <a:sym typeface="Wingdings 2" pitchFamily="18" charset="2"/>
              </a:rPr>
              <a:t>i</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i="1" baseline="-30000">
                <a:solidFill>
                  <a:schemeClr val="tx2"/>
                </a:solidFill>
                <a:latin typeface="Times New Roman" pitchFamily="18" charset="0"/>
                <a:sym typeface="Wingdings 2" pitchFamily="18" charset="2"/>
              </a:rPr>
              <a:t>j</a:t>
            </a:r>
            <a:r>
              <a:rPr lang="zh-CN" altLang="zh-CN" sz="2000">
                <a:solidFill>
                  <a:schemeClr val="tx2"/>
                </a:solidFill>
                <a:latin typeface="Times New Roman" pitchFamily="18" charset="0"/>
                <a:sym typeface="Wingdings 2" pitchFamily="18" charset="2"/>
              </a:rPr>
              <a:t>)</a:t>
            </a:r>
            <a:r>
              <a:rPr lang="zh-CN" sz="2000">
                <a:solidFill>
                  <a:schemeClr val="tx2"/>
                </a:solidFill>
                <a:latin typeface="Times New Roman" pitchFamily="18" charset="0"/>
                <a:sym typeface="Wingdings 2" pitchFamily="18" charset="2"/>
              </a:rPr>
              <a:t>和 </a:t>
            </a:r>
            <a:r>
              <a:rPr lang="zh-CN" altLang="zh-CN" sz="2000">
                <a:solidFill>
                  <a:schemeClr val="tx2"/>
                </a:solidFill>
                <a:latin typeface="Times New Roman" pitchFamily="18" charset="0"/>
                <a:sym typeface="Wingdings 2" pitchFamily="18" charset="2"/>
              </a:rPr>
              <a:t>(</a:t>
            </a:r>
            <a:r>
              <a:rPr lang="zh-CN" altLang="zh-CN" sz="2000" i="1">
                <a:solidFill>
                  <a:schemeClr val="tx2"/>
                </a:solidFill>
                <a:latin typeface="Times New Roman" pitchFamily="18" charset="0"/>
                <a:sym typeface="Wingdings 2" pitchFamily="18" charset="2"/>
              </a:rPr>
              <a:t>x</a:t>
            </a:r>
            <a:r>
              <a:rPr lang="zh-CN" altLang="zh-CN" sz="2000" i="1" baseline="-30000">
                <a:solidFill>
                  <a:schemeClr val="tx2"/>
                </a:solidFill>
                <a:latin typeface="Times New Roman" pitchFamily="18" charset="0"/>
                <a:sym typeface="Wingdings 2" pitchFamily="18" charset="2"/>
              </a:rPr>
              <a:t>i</a:t>
            </a:r>
            <a:r>
              <a:rPr lang="zh-CN" altLang="zh-CN" sz="2000" baseline="-30000">
                <a:solidFill>
                  <a:schemeClr val="tx2"/>
                </a:solidFill>
                <a:latin typeface="Times New Roman" pitchFamily="18" charset="0"/>
                <a:sym typeface="Wingdings 2" pitchFamily="18" charset="2"/>
              </a:rPr>
              <a:t>-1</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i="1" baseline="-30000">
                <a:solidFill>
                  <a:schemeClr val="tx2"/>
                </a:solidFill>
                <a:latin typeface="Times New Roman" pitchFamily="18" charset="0"/>
                <a:sym typeface="Wingdings 2" pitchFamily="18" charset="2"/>
              </a:rPr>
              <a:t>i</a:t>
            </a:r>
            <a:r>
              <a:rPr lang="zh-CN" altLang="zh-CN" sz="2000" baseline="-30000">
                <a:solidFill>
                  <a:schemeClr val="tx2"/>
                </a:solidFill>
                <a:latin typeface="Times New Roman" pitchFamily="18" charset="0"/>
                <a:sym typeface="Wingdings 2" pitchFamily="18" charset="2"/>
              </a:rPr>
              <a:t>-1</a:t>
            </a:r>
            <a:r>
              <a:rPr lang="zh-CN" altLang="zh-CN" sz="2000">
                <a:solidFill>
                  <a:schemeClr val="tx2"/>
                </a:solidFill>
                <a:latin typeface="Times New Roman" pitchFamily="18" charset="0"/>
                <a:sym typeface="Wingdings 2" pitchFamily="18" charset="2"/>
              </a:rPr>
              <a:t>)</a:t>
            </a:r>
            <a:r>
              <a:rPr lang="zh-CN" sz="2000">
                <a:solidFill>
                  <a:schemeClr val="tx2"/>
                </a:solidFill>
                <a:latin typeface="Times New Roman" pitchFamily="18" charset="0"/>
                <a:sym typeface="Wingdings 2" pitchFamily="18" charset="2"/>
              </a:rPr>
              <a:t>是连接的。在这种情况下，</a:t>
            </a:r>
            <a:r>
              <a:rPr lang="zh-CN" altLang="zh-CN" sz="2000" i="1">
                <a:solidFill>
                  <a:schemeClr val="tx2"/>
                </a:solidFill>
                <a:latin typeface="Times New Roman" pitchFamily="18" charset="0"/>
                <a:sym typeface="Wingdings 2" pitchFamily="18" charset="2"/>
              </a:rPr>
              <a:t>n</a:t>
            </a:r>
            <a:r>
              <a:rPr lang="zh-CN" sz="2000">
                <a:solidFill>
                  <a:schemeClr val="tx2"/>
                </a:solidFill>
                <a:latin typeface="Times New Roman" pitchFamily="18" charset="0"/>
                <a:sym typeface="Wingdings 2" pitchFamily="18" charset="2"/>
              </a:rPr>
              <a:t>是通路的长度。如果</a:t>
            </a:r>
            <a:r>
              <a:rPr lang="zh-CN" altLang="zh-CN" sz="2000">
                <a:solidFill>
                  <a:schemeClr val="tx2"/>
                </a:solidFill>
                <a:latin typeface="Times New Roman" pitchFamily="18" charset="0"/>
                <a:sym typeface="Wingdings 2" pitchFamily="18" charset="2"/>
              </a:rPr>
              <a:t>(</a:t>
            </a:r>
            <a:r>
              <a:rPr lang="zh-CN" altLang="zh-CN" sz="2000" i="1">
                <a:solidFill>
                  <a:schemeClr val="tx2"/>
                </a:solidFill>
                <a:latin typeface="Times New Roman" pitchFamily="18" charset="0"/>
                <a:sym typeface="Wingdings 2" pitchFamily="18" charset="2"/>
              </a:rPr>
              <a:t>x</a:t>
            </a:r>
            <a:r>
              <a:rPr lang="zh-CN" altLang="zh-CN" sz="2000" baseline="-30000">
                <a:solidFill>
                  <a:schemeClr val="tx2"/>
                </a:solidFill>
                <a:latin typeface="Times New Roman" pitchFamily="18" charset="0"/>
                <a:sym typeface="Wingdings 2" pitchFamily="18" charset="2"/>
              </a:rPr>
              <a:t>0</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baseline="-30000">
                <a:solidFill>
                  <a:schemeClr val="tx2"/>
                </a:solidFill>
                <a:latin typeface="Times New Roman" pitchFamily="18" charset="0"/>
                <a:sym typeface="Wingdings 2" pitchFamily="18" charset="2"/>
              </a:rPr>
              <a:t>0</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x</a:t>
            </a:r>
            <a:r>
              <a:rPr lang="zh-CN" altLang="zh-CN" sz="2000" i="1" baseline="-30000">
                <a:solidFill>
                  <a:schemeClr val="tx2"/>
                </a:solidFill>
                <a:latin typeface="Times New Roman" pitchFamily="18" charset="0"/>
                <a:sym typeface="Wingdings 2" pitchFamily="18" charset="2"/>
              </a:rPr>
              <a:t>n</a:t>
            </a:r>
            <a:r>
              <a:rPr lang="zh-CN" altLang="zh-CN" sz="2000">
                <a:solidFill>
                  <a:schemeClr val="tx2"/>
                </a:solidFill>
                <a:latin typeface="Times New Roman" pitchFamily="18" charset="0"/>
                <a:sym typeface="Wingdings 2" pitchFamily="18" charset="2"/>
              </a:rPr>
              <a:t>, </a:t>
            </a:r>
            <a:r>
              <a:rPr lang="zh-CN" altLang="zh-CN" sz="2000" i="1">
                <a:solidFill>
                  <a:schemeClr val="tx2"/>
                </a:solidFill>
                <a:latin typeface="Times New Roman" pitchFamily="18" charset="0"/>
                <a:sym typeface="Wingdings 2" pitchFamily="18" charset="2"/>
              </a:rPr>
              <a:t>y</a:t>
            </a:r>
            <a:r>
              <a:rPr lang="zh-CN" altLang="zh-CN" sz="2000" i="1" baseline="-30000">
                <a:solidFill>
                  <a:schemeClr val="tx2"/>
                </a:solidFill>
                <a:latin typeface="Times New Roman" pitchFamily="18" charset="0"/>
                <a:sym typeface="Wingdings 2" pitchFamily="18" charset="2"/>
              </a:rPr>
              <a:t>n</a:t>
            </a:r>
            <a:r>
              <a:rPr lang="zh-CN" altLang="zh-CN" sz="2000">
                <a:solidFill>
                  <a:schemeClr val="tx2"/>
                </a:solidFill>
                <a:latin typeface="Times New Roman" pitchFamily="18" charset="0"/>
                <a:sym typeface="Wingdings 2" pitchFamily="18" charset="2"/>
              </a:rPr>
              <a:t>)</a:t>
            </a:r>
            <a:r>
              <a:rPr lang="zh-CN" sz="2000">
                <a:solidFill>
                  <a:schemeClr val="tx2"/>
                </a:solidFill>
                <a:latin typeface="Times New Roman" pitchFamily="18" charset="0"/>
                <a:sym typeface="Wingdings 2" pitchFamily="18" charset="2"/>
              </a:rPr>
              <a:t>，则通路是闭合通路。</a:t>
            </a:r>
          </a:p>
          <a:p>
            <a:pPr indent="266700" eaLnBrk="0" hangingPunct="0">
              <a:lnSpc>
                <a:spcPct val="140000"/>
              </a:lnSpc>
              <a:spcBef>
                <a:spcPct val="55000"/>
              </a:spcBef>
              <a:buFont typeface="Arial" pitchFamily="34" charset="0"/>
              <a:buNone/>
            </a:pPr>
            <a:r>
              <a:rPr lang="zh-CN" sz="2000">
                <a:solidFill>
                  <a:schemeClr val="tx2"/>
                </a:solidFill>
                <a:latin typeface="Times New Roman" pitchFamily="18" charset="0"/>
                <a:sym typeface="Wingdings 2" pitchFamily="18" charset="2"/>
              </a:rPr>
              <a:t>可以依据所用的连接类型定义</a:t>
            </a:r>
            <a:r>
              <a:rPr lang="zh-CN" altLang="zh-CN" sz="2000">
                <a:solidFill>
                  <a:schemeClr val="tx2"/>
                </a:solidFill>
                <a:latin typeface="Times New Roman" pitchFamily="18" charset="0"/>
                <a:sym typeface="Wingdings 2" pitchFamily="18" charset="2"/>
              </a:rPr>
              <a:t>4</a:t>
            </a:r>
            <a:r>
              <a:rPr lang="zh-CN" sz="2000">
                <a:solidFill>
                  <a:schemeClr val="tx2"/>
                </a:solidFill>
                <a:latin typeface="Times New Roman" pitchFamily="18" charset="0"/>
                <a:sym typeface="Wingdings 2" pitchFamily="18" charset="2"/>
              </a:rPr>
              <a:t>，</a:t>
            </a:r>
            <a:r>
              <a:rPr lang="zh-CN" altLang="zh-CN" sz="2000">
                <a:solidFill>
                  <a:schemeClr val="tx2"/>
                </a:solidFill>
                <a:latin typeface="Times New Roman" pitchFamily="18" charset="0"/>
                <a:sym typeface="Wingdings 2" pitchFamily="18" charset="2"/>
              </a:rPr>
              <a:t>8</a:t>
            </a:r>
            <a:r>
              <a:rPr lang="zh-CN" sz="2000">
                <a:solidFill>
                  <a:schemeClr val="tx2"/>
                </a:solidFill>
                <a:latin typeface="Times New Roman" pitchFamily="18" charset="0"/>
                <a:sym typeface="Wingdings 2" pitchFamily="18" charset="2"/>
              </a:rPr>
              <a:t>或</a:t>
            </a:r>
            <a:r>
              <a:rPr lang="zh-CN" altLang="zh-CN" sz="2000" i="1">
                <a:solidFill>
                  <a:schemeClr val="tx2"/>
                </a:solidFill>
                <a:latin typeface="Times New Roman" pitchFamily="18" charset="0"/>
                <a:sym typeface="Wingdings 2" pitchFamily="18" charset="2"/>
              </a:rPr>
              <a:t>m</a:t>
            </a:r>
            <a:r>
              <a:rPr lang="zh-CN" sz="2000">
                <a:solidFill>
                  <a:schemeClr val="tx2"/>
                </a:solidFill>
                <a:latin typeface="Times New Roman" pitchFamily="18" charset="0"/>
                <a:sym typeface="Wingdings 2" pitchFamily="18" charset="2"/>
              </a:rPr>
              <a:t>通路。 </a:t>
            </a:r>
          </a:p>
        </p:txBody>
      </p:sp>
      <p:sp>
        <p:nvSpPr>
          <p:cNvPr id="20484" name="Rectangle 4"/>
          <p:cNvSpPr>
            <a:spLocks noChangeArrowheads="1"/>
          </p:cNvSpPr>
          <p:nvPr/>
        </p:nvSpPr>
        <p:spPr bwMode="auto">
          <a:xfrm>
            <a:off x="2195513" y="692150"/>
            <a:ext cx="4160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sz="3600" b="1"/>
              <a:t>象素间的基本关系</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11188" y="1412875"/>
            <a:ext cx="1103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pPr>
            <a:r>
              <a:rPr lang="zh-CN" sz="2000">
                <a:latin typeface="Times New Roman" pitchFamily="18" charset="0"/>
                <a:ea typeface="黑体" pitchFamily="49" charset="-122"/>
              </a:rPr>
              <a:t>距离</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292600"/>
            <a:ext cx="80105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2146300"/>
            <a:ext cx="6978650" cy="17145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Rectangle 5"/>
          <p:cNvSpPr>
            <a:spLocks noChangeArrowheads="1"/>
          </p:cNvSpPr>
          <p:nvPr/>
        </p:nvSpPr>
        <p:spPr bwMode="auto">
          <a:xfrm>
            <a:off x="2195513" y="692150"/>
            <a:ext cx="4160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sz="3600" b="1"/>
              <a:t>象素间的基本关系</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286625" y="1408113"/>
            <a:ext cx="1103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Times New Roman" pitchFamily="18" charset="0"/>
                <a:ea typeface="黑体" pitchFamily="49" charset="-122"/>
              </a:rPr>
              <a:t>距离</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2252663"/>
            <a:ext cx="7905750" cy="1428750"/>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263" y="3836988"/>
            <a:ext cx="2447925"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Rectangle 5"/>
          <p:cNvSpPr>
            <a:spLocks noChangeArrowheads="1"/>
          </p:cNvSpPr>
          <p:nvPr/>
        </p:nvSpPr>
        <p:spPr bwMode="auto">
          <a:xfrm>
            <a:off x="2195513" y="692150"/>
            <a:ext cx="4160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sz="3600" b="1"/>
              <a:t>象素间的基本关系</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7286625" y="1408113"/>
            <a:ext cx="1103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Times New Roman" pitchFamily="18" charset="0"/>
                <a:ea typeface="黑体" pitchFamily="49" charset="-122"/>
              </a:rPr>
              <a:t>距离</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2127250"/>
            <a:ext cx="7886700" cy="14668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717925"/>
            <a:ext cx="2071688"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5"/>
          <p:cNvSpPr>
            <a:spLocks noChangeArrowheads="1"/>
          </p:cNvSpPr>
          <p:nvPr/>
        </p:nvSpPr>
        <p:spPr bwMode="auto">
          <a:xfrm>
            <a:off x="2195513" y="692150"/>
            <a:ext cx="4160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sz="3600" b="1"/>
              <a:t>象素间的基本关系</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870200" y="3973513"/>
            <a:ext cx="917575"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sz="2400" b="1">
                <a:latin typeface="Times New Roman" pitchFamily="18" charset="0"/>
                <a:ea typeface="楷体_GB2312"/>
                <a:cs typeface="楷体_GB2312"/>
              </a:rPr>
              <a:t>图像</a:t>
            </a:r>
          </a:p>
        </p:txBody>
      </p:sp>
      <p:sp>
        <p:nvSpPr>
          <p:cNvPr id="4099" name="Text Box 3"/>
          <p:cNvSpPr txBox="1">
            <a:spLocks noChangeArrowheads="1"/>
          </p:cNvSpPr>
          <p:nvPr/>
        </p:nvSpPr>
        <p:spPr bwMode="auto">
          <a:xfrm>
            <a:off x="863600" y="3963988"/>
            <a:ext cx="1016000"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sz="2400" b="1">
                <a:latin typeface="Times New Roman" pitchFamily="18" charset="0"/>
                <a:ea typeface="楷体_GB2312"/>
                <a:cs typeface="楷体_GB2312"/>
              </a:rPr>
              <a:t>景物</a:t>
            </a:r>
          </a:p>
        </p:txBody>
      </p:sp>
      <p:sp>
        <p:nvSpPr>
          <p:cNvPr id="5124" name="Text Box 4"/>
          <p:cNvSpPr txBox="1">
            <a:spLocks noChangeArrowheads="1"/>
          </p:cNvSpPr>
          <p:nvPr/>
        </p:nvSpPr>
        <p:spPr bwMode="auto">
          <a:xfrm>
            <a:off x="2057400" y="3052763"/>
            <a:ext cx="760413" cy="1617662"/>
          </a:xfrm>
          <a:prstGeom prst="rect">
            <a:avLst/>
          </a:prstGeom>
          <a:solidFill>
            <a:srgbClr val="0000CC"/>
          </a:solidFill>
          <a:ln w="9525" cmpd="sng">
            <a:solidFill>
              <a:srgbClr val="000000"/>
            </a:solidFill>
            <a:miter lim="800000"/>
            <a:headEnd/>
            <a:tailEnd/>
          </a:ln>
          <a:effectLst>
            <a:outerShdw dist="107763" dir="13500000" algn="ctr" rotWithShape="0">
              <a:srgbClr val="808080"/>
            </a:outerShdw>
          </a:effectLst>
        </p:spPr>
        <p:txBody>
          <a:bodyPr/>
          <a:lstStyle/>
          <a:p>
            <a:pPr algn="ctr" eaLnBrk="0" hangingPunct="0">
              <a:buFont typeface="Arial" pitchFamily="34" charset="0"/>
              <a:buNone/>
              <a:defRPr/>
            </a:pPr>
            <a:r>
              <a:rPr lang="zh-CN" sz="2400" b="1">
                <a:solidFill>
                  <a:schemeClr val="bg1"/>
                </a:solidFill>
                <a:effectLst>
                  <a:outerShdw blurRad="38100" dist="38100" dir="2700000" algn="tl">
                    <a:srgbClr val="000000"/>
                  </a:outerShdw>
                </a:effectLst>
                <a:latin typeface="Times New Roman" pitchFamily="18" charset="0"/>
              </a:rPr>
              <a:t>成像系统</a:t>
            </a:r>
          </a:p>
          <a:p>
            <a:pPr algn="ctr" eaLnBrk="0" hangingPunct="0">
              <a:buFont typeface="Arial" pitchFamily="34" charset="0"/>
              <a:buNone/>
              <a:defRPr/>
            </a:pPr>
            <a:endParaRPr lang="zh-CN" altLang="zh-CN" sz="2400" b="1">
              <a:solidFill>
                <a:schemeClr val="bg1"/>
              </a:solidFill>
              <a:effectLst>
                <a:outerShdw blurRad="38100" dist="38100" dir="2700000" algn="tl">
                  <a:srgbClr val="000000"/>
                </a:outerShdw>
              </a:effectLst>
              <a:latin typeface="Times New Roman" pitchFamily="18" charset="0"/>
            </a:endParaRPr>
          </a:p>
        </p:txBody>
      </p:sp>
      <p:sp>
        <p:nvSpPr>
          <p:cNvPr id="4101" name="Text Box 5"/>
          <p:cNvSpPr txBox="1">
            <a:spLocks noChangeArrowheads="1"/>
          </p:cNvSpPr>
          <p:nvPr/>
        </p:nvSpPr>
        <p:spPr bwMode="auto">
          <a:xfrm>
            <a:off x="4787900" y="3914775"/>
            <a:ext cx="909638" cy="939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sz="2400" b="1">
                <a:latin typeface="Times New Roman" pitchFamily="18" charset="0"/>
                <a:ea typeface="楷体_GB2312"/>
                <a:cs typeface="楷体_GB2312"/>
              </a:rPr>
              <a:t>采样图像</a:t>
            </a:r>
          </a:p>
        </p:txBody>
      </p:sp>
      <p:sp>
        <p:nvSpPr>
          <p:cNvPr id="5126" name="Text Box 6"/>
          <p:cNvSpPr txBox="1">
            <a:spLocks noChangeArrowheads="1"/>
          </p:cNvSpPr>
          <p:nvPr/>
        </p:nvSpPr>
        <p:spPr bwMode="auto">
          <a:xfrm>
            <a:off x="4032250" y="2884488"/>
            <a:ext cx="695325" cy="1914525"/>
          </a:xfrm>
          <a:prstGeom prst="rect">
            <a:avLst/>
          </a:prstGeom>
          <a:solidFill>
            <a:srgbClr val="0000CC"/>
          </a:solidFill>
          <a:ln w="9525" cmpd="sng">
            <a:solidFill>
              <a:srgbClr val="000000"/>
            </a:solidFill>
            <a:miter lim="800000"/>
            <a:headEnd/>
            <a:tailEnd/>
          </a:ln>
          <a:effectLst>
            <a:outerShdw dist="107763" dir="13500000" algn="ctr" rotWithShape="0">
              <a:srgbClr val="808080"/>
            </a:outerShdw>
          </a:effectLst>
        </p:spPr>
        <p:txBody>
          <a:bodyPr/>
          <a:lstStyle/>
          <a:p>
            <a:pPr algn="ctr" eaLnBrk="0" hangingPunct="0">
              <a:spcBef>
                <a:spcPts val="775"/>
              </a:spcBef>
              <a:buFont typeface="Arial" pitchFamily="34" charset="0"/>
              <a:buNone/>
              <a:defRPr/>
            </a:pPr>
            <a:r>
              <a:rPr lang="zh-CN" sz="2400" b="1">
                <a:solidFill>
                  <a:schemeClr val="bg1"/>
                </a:solidFill>
                <a:effectLst>
                  <a:outerShdw blurRad="38100" dist="38100" dir="2700000" algn="tl">
                    <a:srgbClr val="000000"/>
                  </a:outerShdw>
                </a:effectLst>
                <a:latin typeface="Times New Roman" pitchFamily="18" charset="0"/>
              </a:rPr>
              <a:t>采样子系统</a:t>
            </a:r>
          </a:p>
        </p:txBody>
      </p:sp>
      <p:sp>
        <p:nvSpPr>
          <p:cNvPr id="4103" name="Text Box 7"/>
          <p:cNvSpPr txBox="1">
            <a:spLocks noChangeArrowheads="1"/>
          </p:cNvSpPr>
          <p:nvPr/>
        </p:nvSpPr>
        <p:spPr bwMode="auto">
          <a:xfrm>
            <a:off x="6732588" y="3905250"/>
            <a:ext cx="909637" cy="938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sz="2400" b="1">
                <a:latin typeface="Times New Roman" pitchFamily="18" charset="0"/>
                <a:ea typeface="楷体_GB2312"/>
                <a:cs typeface="楷体_GB2312"/>
              </a:rPr>
              <a:t>数字图像</a:t>
            </a:r>
          </a:p>
        </p:txBody>
      </p:sp>
      <p:sp>
        <p:nvSpPr>
          <p:cNvPr id="5128" name="Text Box 8"/>
          <p:cNvSpPr txBox="1">
            <a:spLocks noChangeArrowheads="1"/>
          </p:cNvSpPr>
          <p:nvPr/>
        </p:nvSpPr>
        <p:spPr bwMode="auto">
          <a:xfrm>
            <a:off x="5948363" y="3182938"/>
            <a:ext cx="681037" cy="1328737"/>
          </a:xfrm>
          <a:prstGeom prst="rect">
            <a:avLst/>
          </a:prstGeom>
          <a:solidFill>
            <a:srgbClr val="0000CC"/>
          </a:solidFill>
          <a:ln w="9525" cmpd="sng">
            <a:solidFill>
              <a:srgbClr val="000000"/>
            </a:solidFill>
            <a:miter lim="800000"/>
            <a:headEnd/>
            <a:tailEnd/>
          </a:ln>
          <a:effectLst>
            <a:outerShdw dist="107763" dir="13500000" algn="ctr" rotWithShape="0">
              <a:srgbClr val="808080"/>
            </a:outerShdw>
          </a:effectLst>
        </p:spPr>
        <p:txBody>
          <a:bodyPr/>
          <a:lstStyle/>
          <a:p>
            <a:pPr algn="ctr" eaLnBrk="0" hangingPunct="0">
              <a:spcBef>
                <a:spcPts val="775"/>
              </a:spcBef>
              <a:buFont typeface="Arial" pitchFamily="34" charset="0"/>
              <a:buNone/>
              <a:defRPr/>
            </a:pPr>
            <a:r>
              <a:rPr lang="zh-CN" sz="2400" b="1">
                <a:solidFill>
                  <a:schemeClr val="bg1"/>
                </a:solidFill>
                <a:effectLst>
                  <a:outerShdw blurRad="38100" dist="38100" dir="2700000" algn="tl">
                    <a:srgbClr val="000000"/>
                  </a:outerShdw>
                </a:effectLst>
                <a:latin typeface="Times New Roman" pitchFamily="18" charset="0"/>
              </a:rPr>
              <a:t>量化器</a:t>
            </a:r>
          </a:p>
        </p:txBody>
      </p:sp>
      <p:graphicFrame>
        <p:nvGraphicFramePr>
          <p:cNvPr id="4105" name="Object 9"/>
          <p:cNvGraphicFramePr>
            <a:graphicFrameLocks noChangeAspect="1"/>
          </p:cNvGraphicFramePr>
          <p:nvPr/>
        </p:nvGraphicFramePr>
        <p:xfrm>
          <a:off x="2909888" y="3238500"/>
          <a:ext cx="952500" cy="460375"/>
        </p:xfrm>
        <a:graphic>
          <a:graphicData uri="http://schemas.openxmlformats.org/presentationml/2006/ole">
            <mc:AlternateContent xmlns:mc="http://schemas.openxmlformats.org/markup-compatibility/2006">
              <mc:Choice xmlns:v="urn:schemas-microsoft-com:vml" Requires="v">
                <p:oleObj spid="_x0000_s4120" r:id="rId3" imgW="485763" imgH="204532" progId="Equation.3">
                  <p:embed/>
                </p:oleObj>
              </mc:Choice>
              <mc:Fallback>
                <p:oleObj r:id="rId3" imgW="485763" imgH="20453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88" y="3238500"/>
                        <a:ext cx="952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6" name="Object 10"/>
          <p:cNvGraphicFramePr>
            <a:graphicFrameLocks noChangeAspect="1"/>
          </p:cNvGraphicFramePr>
          <p:nvPr/>
        </p:nvGraphicFramePr>
        <p:xfrm>
          <a:off x="4821238" y="3167063"/>
          <a:ext cx="1057275" cy="547687"/>
        </p:xfrm>
        <a:graphic>
          <a:graphicData uri="http://schemas.openxmlformats.org/presentationml/2006/ole">
            <mc:AlternateContent xmlns:mc="http://schemas.openxmlformats.org/markup-compatibility/2006">
              <mc:Choice xmlns:v="urn:schemas-microsoft-com:vml" Requires="v">
                <p:oleObj spid="_x0000_s4121" r:id="rId5" imgW="522742" imgH="229496" progId="Equation.3">
                  <p:embed/>
                </p:oleObj>
              </mc:Choice>
              <mc:Fallback>
                <p:oleObj r:id="rId5" imgW="522742" imgH="22949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1238" y="3167063"/>
                        <a:ext cx="10572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7" name="Object 11"/>
          <p:cNvGraphicFramePr>
            <a:graphicFrameLocks noChangeAspect="1"/>
          </p:cNvGraphicFramePr>
          <p:nvPr/>
        </p:nvGraphicFramePr>
        <p:xfrm>
          <a:off x="6753225" y="3132138"/>
          <a:ext cx="1131888" cy="596900"/>
        </p:xfrm>
        <a:graphic>
          <a:graphicData uri="http://schemas.openxmlformats.org/presentationml/2006/ole">
            <mc:AlternateContent xmlns:mc="http://schemas.openxmlformats.org/markup-compatibility/2006">
              <mc:Choice xmlns:v="urn:schemas-microsoft-com:vml" Requires="v">
                <p:oleObj spid="_x0000_s4122" r:id="rId7" imgW="548242" imgH="229496" progId="Equation.3">
                  <p:embed/>
                </p:oleObj>
              </mc:Choice>
              <mc:Fallback>
                <p:oleObj r:id="rId7" imgW="548242" imgH="22949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225" y="3132138"/>
                        <a:ext cx="11318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8" name="Object 12"/>
          <p:cNvGraphicFramePr>
            <a:graphicFrameLocks noChangeAspect="1"/>
          </p:cNvGraphicFramePr>
          <p:nvPr/>
        </p:nvGraphicFramePr>
        <p:xfrm>
          <a:off x="817563" y="3201988"/>
          <a:ext cx="1090612" cy="481012"/>
        </p:xfrm>
        <a:graphic>
          <a:graphicData uri="http://schemas.openxmlformats.org/presentationml/2006/ole">
            <mc:AlternateContent xmlns:mc="http://schemas.openxmlformats.org/markup-compatibility/2006">
              <mc:Choice xmlns:v="urn:schemas-microsoft-com:vml" Requires="v">
                <p:oleObj spid="_x0000_s4123" r:id="rId9" imgW="473186" imgH="204621" progId="Equation.3">
                  <p:embed/>
                </p:oleObj>
              </mc:Choice>
              <mc:Fallback>
                <p:oleObj r:id="rId9" imgW="473186" imgH="20462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563" y="3201988"/>
                        <a:ext cx="1090612"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9" name="Rectangle 13"/>
          <p:cNvSpPr>
            <a:spLocks noChangeArrowheads="1"/>
          </p:cNvSpPr>
          <p:nvPr/>
        </p:nvSpPr>
        <p:spPr bwMode="auto">
          <a:xfrm>
            <a:off x="3103563" y="5480050"/>
            <a:ext cx="2757487" cy="39687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pPr>
            <a:r>
              <a:rPr lang="zh-CN" sz="2000" b="1">
                <a:latin typeface="宋体" pitchFamily="2" charset="-122"/>
              </a:rPr>
              <a:t>图</a:t>
            </a:r>
            <a:r>
              <a:rPr lang="zh-CN" altLang="zh-CN" sz="2000" b="1">
                <a:latin typeface="Tahoma" pitchFamily="34" charset="0"/>
              </a:rPr>
              <a:t>2.1 </a:t>
            </a:r>
            <a:r>
              <a:rPr lang="zh-CN" sz="2000" b="1">
                <a:latin typeface="宋体" pitchFamily="2" charset="-122"/>
              </a:rPr>
              <a:t>图像采集系统</a:t>
            </a:r>
            <a:r>
              <a:rPr lang="zh-CN" sz="2000" b="1">
                <a:latin typeface="Tahoma" pitchFamily="34" charset="0"/>
              </a:rPr>
              <a:t> </a:t>
            </a:r>
            <a:endParaRPr lang="zh-CN" sz="2000" b="1">
              <a:latin typeface="Times New Roman" pitchFamily="18" charset="0"/>
            </a:endParaRPr>
          </a:p>
        </p:txBody>
      </p:sp>
      <p:sp>
        <p:nvSpPr>
          <p:cNvPr id="4110" name="AutoShape 16"/>
          <p:cNvSpPr>
            <a:spLocks noChangeArrowheads="1"/>
          </p:cNvSpPr>
          <p:nvPr/>
        </p:nvSpPr>
        <p:spPr bwMode="auto">
          <a:xfrm>
            <a:off x="2816225" y="3692525"/>
            <a:ext cx="1147763" cy="333375"/>
          </a:xfrm>
          <a:prstGeom prst="rightArrow">
            <a:avLst>
              <a:gd name="adj1" fmla="val 50000"/>
              <a:gd name="adj2" fmla="val 860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 typeface="Arial" pitchFamily="34" charset="0"/>
              <a:buNone/>
            </a:pPr>
            <a:endParaRPr lang="zh-CN" altLang="en-US"/>
          </a:p>
        </p:txBody>
      </p:sp>
      <p:sp>
        <p:nvSpPr>
          <p:cNvPr id="4111" name="AutoShape 17"/>
          <p:cNvSpPr>
            <a:spLocks noChangeArrowheads="1"/>
          </p:cNvSpPr>
          <p:nvPr/>
        </p:nvSpPr>
        <p:spPr bwMode="auto">
          <a:xfrm>
            <a:off x="6626225" y="3670300"/>
            <a:ext cx="1147763" cy="333375"/>
          </a:xfrm>
          <a:prstGeom prst="rightArrow">
            <a:avLst>
              <a:gd name="adj1" fmla="val 50000"/>
              <a:gd name="adj2" fmla="val 860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 typeface="Arial" pitchFamily="34" charset="0"/>
              <a:buNone/>
            </a:pPr>
            <a:endParaRPr lang="zh-CN" altLang="en-US"/>
          </a:p>
        </p:txBody>
      </p:sp>
      <p:sp>
        <p:nvSpPr>
          <p:cNvPr id="4112" name="AutoShape 18"/>
          <p:cNvSpPr>
            <a:spLocks noChangeArrowheads="1"/>
          </p:cNvSpPr>
          <p:nvPr/>
        </p:nvSpPr>
        <p:spPr bwMode="auto">
          <a:xfrm>
            <a:off x="4718050" y="3678238"/>
            <a:ext cx="1147763" cy="333375"/>
          </a:xfrm>
          <a:prstGeom prst="rightArrow">
            <a:avLst>
              <a:gd name="adj1" fmla="val 50000"/>
              <a:gd name="adj2" fmla="val 860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 typeface="Arial" pitchFamily="34" charset="0"/>
              <a:buNone/>
            </a:pPr>
            <a:endParaRPr lang="zh-CN" altLang="en-US"/>
          </a:p>
        </p:txBody>
      </p:sp>
      <p:sp>
        <p:nvSpPr>
          <p:cNvPr id="4113" name="AutoShape 19"/>
          <p:cNvSpPr>
            <a:spLocks noChangeArrowheads="1"/>
          </p:cNvSpPr>
          <p:nvPr/>
        </p:nvSpPr>
        <p:spPr bwMode="auto">
          <a:xfrm>
            <a:off x="879475" y="3641725"/>
            <a:ext cx="1147763" cy="333375"/>
          </a:xfrm>
          <a:prstGeom prst="rightArrow">
            <a:avLst>
              <a:gd name="adj1" fmla="val 50000"/>
              <a:gd name="adj2" fmla="val 860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 typeface="Arial" pitchFamily="34" charset="0"/>
              <a:buNone/>
            </a:pPr>
            <a:endParaRPr lang="zh-CN" altLang="en-US"/>
          </a:p>
        </p:txBody>
      </p:sp>
      <p:sp>
        <p:nvSpPr>
          <p:cNvPr id="4114" name="Text Box 20"/>
          <p:cNvSpPr txBox="1">
            <a:spLocks noChangeArrowheads="1"/>
          </p:cNvSpPr>
          <p:nvPr/>
        </p:nvSpPr>
        <p:spPr bwMode="auto">
          <a:xfrm>
            <a:off x="250825" y="333375"/>
            <a:ext cx="4787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3200"/>
              <a:t>2.1 </a:t>
            </a:r>
            <a:r>
              <a:rPr lang="zh-CN" altLang="en-US" sz="3200"/>
              <a:t>图像数字化的2个过程</a:t>
            </a:r>
          </a:p>
        </p:txBody>
      </p:sp>
      <p:sp>
        <p:nvSpPr>
          <p:cNvPr id="4115" name="TextBox 1"/>
          <p:cNvSpPr txBox="1">
            <a:spLocks noChangeArrowheads="1"/>
          </p:cNvSpPr>
          <p:nvPr/>
        </p:nvSpPr>
        <p:spPr bwMode="auto">
          <a:xfrm>
            <a:off x="827088" y="1484313"/>
            <a:ext cx="736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图像的数字化需要经过</a:t>
            </a:r>
            <a:r>
              <a:rPr lang="zh-CN" altLang="en-US" sz="2800">
                <a:solidFill>
                  <a:srgbClr val="FF0000"/>
                </a:solidFill>
              </a:rPr>
              <a:t>采样</a:t>
            </a:r>
            <a:r>
              <a:rPr lang="zh-CN" altLang="en-US" sz="2800"/>
              <a:t>和</a:t>
            </a:r>
            <a:r>
              <a:rPr lang="zh-CN" altLang="en-US" sz="2800">
                <a:solidFill>
                  <a:srgbClr val="FF0000"/>
                </a:solidFill>
              </a:rPr>
              <a:t>量化</a:t>
            </a:r>
            <a:r>
              <a:rPr lang="zh-CN" altLang="en-US" sz="2800"/>
              <a:t>两个过程。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971550" y="781050"/>
            <a:ext cx="4119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200"/>
              <a:t>2.4 MATLAB</a:t>
            </a:r>
            <a:r>
              <a:rPr lang="zh-CN" altLang="en-US" sz="3200"/>
              <a:t>图像类型</a:t>
            </a:r>
          </a:p>
        </p:txBody>
      </p:sp>
      <p:sp>
        <p:nvSpPr>
          <p:cNvPr id="3" name="Text Box 4"/>
          <p:cNvSpPr txBox="1">
            <a:spLocks noChangeArrowheads="1"/>
          </p:cNvSpPr>
          <p:nvPr/>
        </p:nvSpPr>
        <p:spPr bwMode="auto">
          <a:xfrm>
            <a:off x="755650" y="1751013"/>
            <a:ext cx="79200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itchFamily="34" charset="0"/>
              <a:buNone/>
              <a:defRPr/>
            </a:pPr>
            <a:r>
              <a:rPr lang="zh-CN" altLang="en-US" sz="2400" dirty="0">
                <a:solidFill>
                  <a:schemeClr val="tx2"/>
                </a:solidFill>
                <a:effectLst>
                  <a:outerShdw blurRad="38100" dist="38100" dir="2700000" algn="tl">
                    <a:srgbClr val="C0C0C0"/>
                  </a:outerShdw>
                </a:effectLst>
              </a:rPr>
              <a:t>(1)</a:t>
            </a:r>
            <a:r>
              <a:rPr lang="zh-CN" altLang="en-US" sz="2400" dirty="0">
                <a:solidFill>
                  <a:schemeClr val="tx2"/>
                </a:solidFill>
                <a:effectLst>
                  <a:outerShdw blurRad="38100" dist="38100" dir="2700000" algn="tl">
                    <a:srgbClr val="C0C0C0"/>
                  </a:outerShdw>
                </a:effectLst>
              </a:rPr>
              <a:t>二值图像 </a:t>
            </a:r>
            <a:r>
              <a:rPr lang="zh-CN" altLang="en-US" sz="2400" dirty="0">
                <a:solidFill>
                  <a:schemeClr val="tx2"/>
                </a:solidFill>
                <a:effectLst>
                  <a:outerShdw blurRad="38100" dist="38100" dir="2700000" algn="tl">
                    <a:srgbClr val="C0C0C0"/>
                  </a:outerShdw>
                </a:effectLst>
              </a:rPr>
              <a:t>(如：circles.</a:t>
            </a:r>
            <a:r>
              <a:rPr lang="en-US" altLang="zh-CN" sz="2400" dirty="0" err="1">
                <a:solidFill>
                  <a:schemeClr val="tx2"/>
                </a:solidFill>
                <a:effectLst>
                  <a:outerShdw blurRad="38100" dist="38100" dir="2700000" algn="tl">
                    <a:srgbClr val="C0C0C0"/>
                  </a:outerShdw>
                </a:effectLst>
              </a:rPr>
              <a:t>png</a:t>
            </a:r>
            <a:r>
              <a:rPr lang="zh-CN" altLang="en-US" sz="2400" dirty="0">
                <a:solidFill>
                  <a:schemeClr val="tx2"/>
                </a:solidFill>
                <a:effectLst>
                  <a:outerShdw blurRad="38100" dist="38100" dir="2700000" algn="tl">
                    <a:srgbClr val="C0C0C0"/>
                  </a:outerShdw>
                </a:effectLst>
              </a:rPr>
              <a:t>，text.png)</a:t>
            </a:r>
          </a:p>
          <a:p>
            <a:pPr>
              <a:lnSpc>
                <a:spcPct val="120000"/>
              </a:lnSpc>
              <a:spcBef>
                <a:spcPct val="35000"/>
              </a:spcBef>
              <a:buFont typeface="Arial" pitchFamily="34" charset="0"/>
              <a:buNone/>
              <a:defRPr/>
            </a:pPr>
            <a:r>
              <a:rPr lang="zh-CN" altLang="en-US" sz="2400" dirty="0"/>
              <a:t>    在</a:t>
            </a:r>
            <a:r>
              <a:rPr lang="zh-CN" altLang="en-US" sz="2400" dirty="0"/>
              <a:t>一幅</a:t>
            </a:r>
            <a:r>
              <a:rPr lang="zh-CN" altLang="en-US" sz="2400" dirty="0"/>
              <a:t>二值图像</a:t>
            </a:r>
            <a:r>
              <a:rPr lang="zh-CN" altLang="en-US" sz="2400" dirty="0"/>
              <a:t>中，每一个</a:t>
            </a:r>
            <a:r>
              <a:rPr lang="zh-CN" altLang="en-US" sz="2400" dirty="0"/>
              <a:t>像素以</a:t>
            </a:r>
            <a:r>
              <a:rPr lang="en-US" altLang="zh-CN" sz="2400" dirty="0"/>
              <a:t>0</a:t>
            </a:r>
            <a:r>
              <a:rPr lang="zh-CN" altLang="en-US" sz="2400" dirty="0"/>
              <a:t>和</a:t>
            </a:r>
            <a:r>
              <a:rPr lang="en-US" altLang="zh-CN" sz="2400" dirty="0"/>
              <a:t>1</a:t>
            </a:r>
            <a:r>
              <a:rPr lang="zh-CN" altLang="en-US" sz="2400" dirty="0"/>
              <a:t>分别表示黑和白。二值图像</a:t>
            </a:r>
            <a:r>
              <a:rPr lang="zh-CN" altLang="en-US" sz="2400" dirty="0"/>
              <a:t>使用uint8或双精度类型的数组来存储。</a:t>
            </a:r>
          </a:p>
        </p:txBody>
      </p:sp>
      <p:sp>
        <p:nvSpPr>
          <p:cNvPr id="4" name="矩形 3"/>
          <p:cNvSpPr/>
          <p:nvPr/>
        </p:nvSpPr>
        <p:spPr>
          <a:xfrm>
            <a:off x="579817" y="4149079"/>
            <a:ext cx="8135938" cy="1822743"/>
          </a:xfrm>
          <a:prstGeom prst="rect">
            <a:avLst/>
          </a:prstGeom>
        </p:spPr>
        <p:txBody>
          <a:bodyPr>
            <a:spAutoFit/>
          </a:bodyPr>
          <a:lstStyle/>
          <a:p>
            <a:pPr indent="266700" algn="just" eaLnBrk="0" hangingPunct="0">
              <a:lnSpc>
                <a:spcPct val="120000"/>
              </a:lnSpc>
              <a:spcBef>
                <a:spcPct val="30000"/>
              </a:spcBef>
              <a:buFont typeface="Arial" pitchFamily="34" charset="0"/>
              <a:buNone/>
              <a:defRPr/>
            </a:pPr>
            <a:r>
              <a:rPr lang="zh-CN" altLang="en-US" sz="2400" dirty="0" smtClean="0">
                <a:latin typeface="Times New Roman" pitchFamily="18" charset="0"/>
                <a:sym typeface="Symbol" pitchFamily="18" charset="2"/>
              </a:rPr>
              <a:t>灰度</a:t>
            </a:r>
            <a:r>
              <a:rPr lang="zh-CN" altLang="en-US" sz="2400" dirty="0">
                <a:latin typeface="Times New Roman" pitchFamily="18" charset="0"/>
                <a:sym typeface="Symbol" pitchFamily="18" charset="2"/>
              </a:rPr>
              <a:t>图像由一</a:t>
            </a:r>
            <a:r>
              <a:rPr lang="zh-CN" altLang="en-US" sz="2400" dirty="0">
                <a:latin typeface="Times New Roman" pitchFamily="18" charset="0"/>
                <a:sym typeface="Symbol" pitchFamily="18" charset="2"/>
              </a:rPr>
              <a:t>个数据</a:t>
            </a:r>
            <a:r>
              <a:rPr lang="zh-CN" altLang="en-US" sz="2400" dirty="0">
                <a:latin typeface="Times New Roman" pitchFamily="18" charset="0"/>
                <a:sym typeface="Symbol" pitchFamily="18" charset="2"/>
              </a:rPr>
              <a:t>矩阵表示。</a:t>
            </a:r>
            <a:r>
              <a:rPr lang="zh-CN" altLang="en-US" sz="2400" dirty="0">
                <a:latin typeface="Times New Roman" pitchFamily="18" charset="0"/>
                <a:sym typeface="Symbol" pitchFamily="18" charset="2"/>
              </a:rPr>
              <a:t>该矩阵中</a:t>
            </a:r>
            <a:r>
              <a:rPr lang="zh-CN" altLang="en-US" sz="2400" dirty="0">
                <a:latin typeface="Times New Roman" pitchFamily="18" charset="0"/>
                <a:sym typeface="Symbol" pitchFamily="18" charset="2"/>
              </a:rPr>
              <a:t>的</a:t>
            </a:r>
            <a:r>
              <a:rPr lang="zh-CN" altLang="en-US" sz="2400" dirty="0">
                <a:latin typeface="Times New Roman" pitchFamily="18" charset="0"/>
                <a:sym typeface="Symbol" pitchFamily="18" charset="2"/>
              </a:rPr>
              <a:t>每一个元素对应于图像的一个像素点</a:t>
            </a:r>
            <a:r>
              <a:rPr lang="zh-CN" altLang="en-US" sz="2400" dirty="0">
                <a:latin typeface="Times New Roman" pitchFamily="18" charset="0"/>
                <a:sym typeface="Symbol" pitchFamily="18" charset="2"/>
              </a:rPr>
              <a:t>，每个元素是一</a:t>
            </a:r>
            <a:r>
              <a:rPr lang="zh-CN" altLang="en-US" sz="2400" dirty="0">
                <a:latin typeface="Times New Roman" pitchFamily="18" charset="0"/>
                <a:sym typeface="Symbol" pitchFamily="18" charset="2"/>
              </a:rPr>
              <a:t>个unit8、unit16或双精度类型</a:t>
            </a:r>
            <a:r>
              <a:rPr lang="zh-CN" altLang="en-US" sz="2400" dirty="0">
                <a:latin typeface="Times New Roman" pitchFamily="18" charset="0"/>
                <a:sym typeface="Symbol" pitchFamily="18" charset="2"/>
              </a:rPr>
              <a:t>的数，通常</a:t>
            </a:r>
            <a:r>
              <a:rPr lang="zh-CN" altLang="en-US" sz="2400" dirty="0">
                <a:latin typeface="Times New Roman" pitchFamily="18" charset="0"/>
                <a:sym typeface="Symbol" pitchFamily="18" charset="2"/>
              </a:rPr>
              <a:t>0代表黑色，1、255或65535</a:t>
            </a:r>
            <a:r>
              <a:rPr lang="zh-CN" altLang="en-US" sz="2400" dirty="0">
                <a:latin typeface="Times New Roman" pitchFamily="18" charset="0"/>
                <a:sym typeface="Symbol" pitchFamily="18" charset="2"/>
              </a:rPr>
              <a:t>（双精度、</a:t>
            </a:r>
            <a:r>
              <a:rPr lang="en-US" altLang="zh-CN" sz="2400" dirty="0">
                <a:latin typeface="Times New Roman" pitchFamily="18" charset="0"/>
                <a:sym typeface="Symbol" pitchFamily="18" charset="2"/>
              </a:rPr>
              <a:t>uint8</a:t>
            </a:r>
            <a:r>
              <a:rPr lang="zh-CN" altLang="en-US" sz="2400" dirty="0">
                <a:latin typeface="Times New Roman" pitchFamily="18" charset="0"/>
                <a:sym typeface="Symbol" pitchFamily="18" charset="2"/>
              </a:rPr>
              <a:t>、</a:t>
            </a:r>
            <a:r>
              <a:rPr lang="en-US" altLang="zh-CN" sz="2400" dirty="0">
                <a:latin typeface="Times New Roman" pitchFamily="18" charset="0"/>
                <a:sym typeface="Symbol" pitchFamily="18" charset="2"/>
              </a:rPr>
              <a:t>uint16</a:t>
            </a:r>
            <a:r>
              <a:rPr lang="zh-CN" altLang="en-US" sz="2400" dirty="0">
                <a:latin typeface="Times New Roman" pitchFamily="18" charset="0"/>
                <a:sym typeface="Symbol" pitchFamily="18" charset="2"/>
              </a:rPr>
              <a:t>）</a:t>
            </a:r>
            <a:r>
              <a:rPr lang="zh-CN" altLang="en-US" sz="2400" dirty="0">
                <a:latin typeface="Times New Roman" pitchFamily="18" charset="0"/>
                <a:sym typeface="Symbol" pitchFamily="18" charset="2"/>
              </a:rPr>
              <a:t>代表白色。</a:t>
            </a:r>
          </a:p>
        </p:txBody>
      </p:sp>
      <p:sp>
        <p:nvSpPr>
          <p:cNvPr id="2" name="矩形 1"/>
          <p:cNvSpPr/>
          <p:nvPr/>
        </p:nvSpPr>
        <p:spPr>
          <a:xfrm>
            <a:off x="554360" y="3469533"/>
            <a:ext cx="6105872" cy="535531"/>
          </a:xfrm>
          <a:prstGeom prst="rect">
            <a:avLst/>
          </a:prstGeom>
        </p:spPr>
        <p:txBody>
          <a:bodyPr wrap="square">
            <a:spAutoFit/>
          </a:bodyPr>
          <a:lstStyle/>
          <a:p>
            <a:pPr lvl="0" indent="266700" eaLnBrk="0" hangingPunct="0">
              <a:lnSpc>
                <a:spcPct val="120000"/>
              </a:lnSpc>
              <a:spcBef>
                <a:spcPct val="30000"/>
              </a:spcBef>
              <a:defRPr/>
            </a:pPr>
            <a:r>
              <a:rPr lang="zh-CN" altLang="en-US" sz="2400" dirty="0">
                <a:solidFill>
                  <a:srgbClr val="000000"/>
                </a:solidFill>
                <a:effectLst>
                  <a:outerShdw blurRad="38100" dist="38100" dir="2700000" algn="tl">
                    <a:srgbClr val="C0C0C0"/>
                  </a:outerShdw>
                </a:effectLst>
                <a:latin typeface="Times New Roman" pitchFamily="18" charset="0"/>
                <a:ea typeface="黑体" pitchFamily="49" charset="-122"/>
                <a:sym typeface="Symbol" pitchFamily="18" charset="2"/>
              </a:rPr>
              <a:t>(</a:t>
            </a:r>
            <a:r>
              <a:rPr lang="en-US" altLang="zh-CN" sz="2400" dirty="0">
                <a:solidFill>
                  <a:srgbClr val="000000"/>
                </a:solidFill>
                <a:effectLst>
                  <a:outerShdw blurRad="38100" dist="38100" dir="2700000" algn="tl">
                    <a:srgbClr val="C0C0C0"/>
                  </a:outerShdw>
                </a:effectLst>
                <a:latin typeface="Times New Roman" pitchFamily="18" charset="0"/>
                <a:ea typeface="黑体" pitchFamily="49" charset="-122"/>
                <a:sym typeface="Symbol" pitchFamily="18" charset="2"/>
              </a:rPr>
              <a:t>2</a:t>
            </a:r>
            <a:r>
              <a:rPr lang="zh-CN" altLang="en-US" sz="2400" dirty="0">
                <a:solidFill>
                  <a:srgbClr val="000000"/>
                </a:solidFill>
                <a:effectLst>
                  <a:outerShdw blurRad="38100" dist="38100" dir="2700000" algn="tl">
                    <a:srgbClr val="C0C0C0"/>
                  </a:outerShdw>
                </a:effectLst>
                <a:latin typeface="Times New Roman" pitchFamily="18" charset="0"/>
                <a:ea typeface="黑体" pitchFamily="49" charset="-122"/>
                <a:sym typeface="Symbol" pitchFamily="18" charset="2"/>
              </a:rPr>
              <a:t>)灰度图像  (如：camaraman.tif，</a:t>
            </a:r>
            <a:r>
              <a:rPr lang="en-US" altLang="zh-CN" sz="2400" dirty="0" err="1">
                <a:solidFill>
                  <a:srgbClr val="000000"/>
                </a:solidFill>
                <a:effectLst>
                  <a:outerShdw blurRad="38100" dist="38100" dir="2700000" algn="tl">
                    <a:srgbClr val="C0C0C0"/>
                  </a:outerShdw>
                </a:effectLst>
                <a:latin typeface="Times New Roman" pitchFamily="18" charset="0"/>
                <a:ea typeface="黑体" pitchFamily="49" charset="-122"/>
                <a:sym typeface="Symbol" pitchFamily="18" charset="2"/>
              </a:rPr>
              <a:t>moon.tif</a:t>
            </a:r>
            <a:r>
              <a:rPr lang="zh-CN" altLang="en-US" sz="2400" dirty="0">
                <a:solidFill>
                  <a:srgbClr val="000000"/>
                </a:solidFill>
                <a:effectLst>
                  <a:outerShdw blurRad="38100" dist="38100" dir="2700000" algn="tl">
                    <a:srgbClr val="C0C0C0"/>
                  </a:outerShdw>
                </a:effectLst>
                <a:latin typeface="Times New Roman" pitchFamily="18" charset="0"/>
                <a:ea typeface="黑体" pitchFamily="49" charset="-122"/>
                <a:sym typeface="Symbol" pitchFamily="18" charset="2"/>
              </a:rPr>
              <a:t>)</a:t>
            </a:r>
            <a:endParaRPr lang="zh-CN" altLang="en-US" sz="2400" dirty="0">
              <a:solidFill>
                <a:srgbClr val="000000"/>
              </a:solidFill>
              <a:effectLst>
                <a:outerShdw blurRad="38100" dist="38100" dir="2700000" algn="tl">
                  <a:srgbClr val="C0C0C0"/>
                </a:outerShdw>
              </a:effectLst>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4213" y="1341438"/>
            <a:ext cx="8135937"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eaLnBrk="0" hangingPunct="0">
              <a:lnSpc>
                <a:spcPct val="140000"/>
              </a:lnSpc>
              <a:buFont typeface="Arial" pitchFamily="34" charset="0"/>
              <a:buNone/>
              <a:defRPr/>
            </a:pP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a:t>
            </a:r>
            <a:r>
              <a:rPr lang="en-US" altLang="zh-CN"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3</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RGB图像   ( 如：greens.jpg，</a:t>
            </a:r>
            <a:r>
              <a:rPr lang="en-US" altLang="zh-CN"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onion.png, </a:t>
            </a:r>
            <a:r>
              <a:rPr lang="en-US" altLang="zh-CN"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  yellowlily.jpg</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a:t>
            </a:r>
          </a:p>
          <a:p>
            <a:pPr indent="266700" algn="just">
              <a:lnSpc>
                <a:spcPct val="140000"/>
              </a:lnSpc>
              <a:spcBef>
                <a:spcPct val="25000"/>
              </a:spcBef>
              <a:buFont typeface="Arial" pitchFamily="34" charset="0"/>
              <a:buNone/>
              <a:defRPr/>
            </a:pPr>
            <a:r>
              <a:rPr lang="zh-CN" altLang="en-US" sz="2400" dirty="0">
                <a:latin typeface="Times New Roman" pitchFamily="18" charset="0"/>
                <a:sym typeface="Symbol" pitchFamily="18" charset="2"/>
              </a:rPr>
              <a:t>RGB图像又称为真彩图像，它是利用R、G、B三个分量表示一个像素的颜色，R、G、B分别代表红、绿、蓝三种不同的基本颜色，通过三基色可以合成出任意颜色</a:t>
            </a:r>
            <a:r>
              <a:rPr lang="zh-CN" altLang="en-US" sz="2400" dirty="0">
                <a:latin typeface="Times New Roman" pitchFamily="18" charset="0"/>
                <a:sym typeface="Symbol" pitchFamily="18" charset="2"/>
              </a:rPr>
              <a:t>。每一种颜色用一个矩阵表示，所以</a:t>
            </a:r>
            <a:r>
              <a:rPr lang="zh-CN" altLang="en-US" sz="2400" dirty="0">
                <a:latin typeface="Times New Roman" pitchFamily="18" charset="0"/>
                <a:sym typeface="Symbol" pitchFamily="18" charset="2"/>
              </a:rPr>
              <a:t>对一个尺寸为</a:t>
            </a:r>
            <a:r>
              <a:rPr lang="zh-CN" altLang="en-US" sz="2400" i="1" dirty="0">
                <a:latin typeface="Times New Roman" pitchFamily="18" charset="0"/>
                <a:sym typeface="Symbol" pitchFamily="18" charset="2"/>
              </a:rPr>
              <a:t>M</a:t>
            </a:r>
            <a:r>
              <a:rPr lang="zh-CN" altLang="en-US" sz="2400" dirty="0">
                <a:latin typeface="Times New Roman" pitchFamily="18" charset="0"/>
                <a:sym typeface="Symbol" pitchFamily="18" charset="2"/>
              </a:rPr>
              <a:t></a:t>
            </a:r>
            <a:r>
              <a:rPr lang="zh-CN" altLang="en-US" sz="2400" i="1" dirty="0">
                <a:latin typeface="Times New Roman" pitchFamily="18" charset="0"/>
              </a:rPr>
              <a:t>N</a:t>
            </a:r>
            <a:r>
              <a:rPr lang="zh-CN" altLang="en-US" sz="2400" dirty="0">
                <a:latin typeface="Times New Roman" pitchFamily="18" charset="0"/>
                <a:sym typeface="Symbol" pitchFamily="18" charset="2"/>
              </a:rPr>
              <a:t>的真彩图像来说</a:t>
            </a:r>
            <a:r>
              <a:rPr lang="zh-CN" altLang="en-US" sz="2400" dirty="0">
                <a:latin typeface="Times New Roman" pitchFamily="18" charset="0"/>
                <a:sym typeface="Symbol" pitchFamily="18" charset="2"/>
              </a:rPr>
              <a:t>，其数据为</a:t>
            </a:r>
            <a:r>
              <a:rPr lang="zh-CN" altLang="en-US" sz="2400" dirty="0">
                <a:latin typeface="Times New Roman" pitchFamily="18" charset="0"/>
                <a:sym typeface="Symbol" pitchFamily="18" charset="2"/>
              </a:rPr>
              <a:t>一个</a:t>
            </a:r>
            <a:r>
              <a:rPr lang="zh-CN" altLang="en-US" sz="2400" i="1" dirty="0">
                <a:latin typeface="Times New Roman" pitchFamily="18" charset="0"/>
                <a:sym typeface="Symbol" pitchFamily="18" charset="2"/>
              </a:rPr>
              <a:t>M</a:t>
            </a:r>
            <a:r>
              <a:rPr lang="zh-CN" altLang="en-US" sz="2400" dirty="0">
                <a:latin typeface="Times New Roman" pitchFamily="18" charset="0"/>
                <a:sym typeface="Symbol" pitchFamily="18" charset="2"/>
              </a:rPr>
              <a:t></a:t>
            </a:r>
            <a:r>
              <a:rPr lang="zh-CN" altLang="en-US" sz="2400" i="1" dirty="0">
                <a:latin typeface="Times New Roman" pitchFamily="18" charset="0"/>
              </a:rPr>
              <a:t>N </a:t>
            </a:r>
            <a:r>
              <a:rPr lang="zh-CN" altLang="en-US" sz="2400" dirty="0">
                <a:latin typeface="Times New Roman" pitchFamily="18" charset="0"/>
                <a:sym typeface="Symbol" pitchFamily="18" charset="2"/>
              </a:rPr>
              <a:t></a:t>
            </a:r>
            <a:r>
              <a:rPr lang="zh-CN" altLang="en-US" sz="2400" dirty="0">
                <a:latin typeface="Times New Roman" pitchFamily="18" charset="0"/>
              </a:rPr>
              <a:t>3</a:t>
            </a:r>
            <a:r>
              <a:rPr lang="zh-CN" altLang="en-US" sz="2400" dirty="0">
                <a:latin typeface="Times New Roman" pitchFamily="18" charset="0"/>
                <a:sym typeface="Symbol" pitchFamily="18" charset="2"/>
              </a:rPr>
              <a:t>的</a:t>
            </a:r>
            <a:r>
              <a:rPr lang="en-US" altLang="zh-CN" sz="2400" dirty="0">
                <a:latin typeface="Times New Roman" pitchFamily="18" charset="0"/>
                <a:sym typeface="Symbol" pitchFamily="18" charset="2"/>
              </a:rPr>
              <a:t>3</a:t>
            </a:r>
            <a:r>
              <a:rPr lang="zh-CN" altLang="en-US" sz="2400" dirty="0">
                <a:latin typeface="Times New Roman" pitchFamily="18" charset="0"/>
                <a:sym typeface="Symbol" pitchFamily="18" charset="2"/>
              </a:rPr>
              <a:t>维数组。如</a:t>
            </a:r>
            <a:r>
              <a:rPr lang="zh-CN" altLang="en-US" sz="2400" dirty="0">
                <a:latin typeface="Times New Roman" pitchFamily="18" charset="0"/>
                <a:sym typeface="Symbol" pitchFamily="18" charset="2"/>
              </a:rPr>
              <a:t>坐标(16, 36)处的红、绿、蓝颜色值分别保存在元素(16, 36, 1)、(16, 36, 2)和(16, 36, 3)中。</a:t>
            </a:r>
          </a:p>
          <a:p>
            <a:pPr indent="266700" eaLnBrk="0" hangingPunct="0">
              <a:buFont typeface="Arial" pitchFamily="34" charset="0"/>
              <a:buNone/>
              <a:defRPr/>
            </a:pPr>
            <a:endParaRPr lang="zh-CN" altLang="en-US" sz="2400" dirty="0">
              <a:latin typeface="Times New Roman" pitchFamily="18" charset="0"/>
              <a:sym typeface="Symbol" pitchFamily="18" charset="2"/>
            </a:endParaRPr>
          </a:p>
        </p:txBody>
      </p:sp>
      <p:sp>
        <p:nvSpPr>
          <p:cNvPr id="25603" name="Rectangle 3"/>
          <p:cNvSpPr>
            <a:spLocks noChangeArrowheads="1"/>
          </p:cNvSpPr>
          <p:nvPr/>
        </p:nvSpPr>
        <p:spPr bwMode="auto">
          <a:xfrm>
            <a:off x="2844800" y="549275"/>
            <a:ext cx="39592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2800"/>
              <a:t>MATLAB</a:t>
            </a:r>
            <a:r>
              <a:rPr lang="zh-CN" sz="2800"/>
              <a:t>图像类型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wipe(up)">
                                      <p:cBhvr>
                                        <p:cTn id="7" dur="500"/>
                                        <p:tgtEl>
                                          <p:spTgt spid="501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0178">
                                            <p:txEl>
                                              <p:pRg st="1" end="1"/>
                                            </p:txEl>
                                          </p:spTgt>
                                        </p:tgtEl>
                                        <p:attrNameLst>
                                          <p:attrName>style.visibility</p:attrName>
                                        </p:attrNameLst>
                                      </p:cBhvr>
                                      <p:to>
                                        <p:strVal val="visible"/>
                                      </p:to>
                                    </p:set>
                                    <p:animEffect transition="in" filter="wipe(up)">
                                      <p:cBhvr>
                                        <p:cTn id="12" dur="500"/>
                                        <p:tgtEl>
                                          <p:spTgt spid="501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55663" y="1341438"/>
            <a:ext cx="7445375" cy="497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eaLnBrk="0" hangingPunct="0">
              <a:buFont typeface="Arial" pitchFamily="34" charset="0"/>
              <a:buNone/>
              <a:defRPr/>
            </a:pP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rPr>
              <a:t>(</a:t>
            </a:r>
            <a:r>
              <a:rPr lang="en-US" altLang="zh-CN" sz="2400" dirty="0">
                <a:solidFill>
                  <a:schemeClr val="tx2"/>
                </a:solidFill>
                <a:effectLst>
                  <a:outerShdw blurRad="38100" dist="38100" dir="2700000" algn="tl">
                    <a:srgbClr val="C0C0C0"/>
                  </a:outerShdw>
                </a:effectLst>
                <a:latin typeface="Times New Roman" pitchFamily="18" charset="0"/>
                <a:ea typeface="黑体" pitchFamily="49" charset="-122"/>
              </a:rPr>
              <a:t>4</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rPr>
              <a:t>)</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rPr>
              <a:t>索引图像  (如matlab工具箱中的 trees.tif，</a:t>
            </a:r>
            <a:r>
              <a:rPr lang="en-US" altLang="zh-CN" sz="2400" dirty="0" err="1">
                <a:solidFill>
                  <a:schemeClr val="tx2"/>
                </a:solidFill>
                <a:effectLst>
                  <a:outerShdw blurRad="38100" dist="38100" dir="2700000" algn="tl">
                    <a:srgbClr val="C0C0C0"/>
                  </a:outerShdw>
                </a:effectLst>
                <a:latin typeface="Times New Roman" pitchFamily="18" charset="0"/>
                <a:ea typeface="黑体" pitchFamily="49" charset="-122"/>
              </a:rPr>
              <a:t>forest.tif</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rPr>
              <a:t>)</a:t>
            </a:r>
            <a:endParaRPr lang="zh-CN" altLang="en-US" sz="2400" dirty="0">
              <a:solidFill>
                <a:schemeClr val="tx2"/>
              </a:solidFill>
              <a:effectLst>
                <a:outerShdw blurRad="38100" dist="38100" dir="2700000" algn="tl">
                  <a:srgbClr val="C0C0C0"/>
                </a:outerShdw>
              </a:effectLst>
              <a:latin typeface="Times New Roman" pitchFamily="18" charset="0"/>
            </a:endParaRPr>
          </a:p>
          <a:p>
            <a:pPr indent="266700" algn="just" eaLnBrk="0" hangingPunct="0">
              <a:lnSpc>
                <a:spcPct val="120000"/>
              </a:lnSpc>
              <a:spcBef>
                <a:spcPct val="35000"/>
              </a:spcBef>
              <a:buFont typeface="Arial" pitchFamily="34" charset="0"/>
              <a:buNone/>
              <a:defRPr/>
            </a:pPr>
            <a:r>
              <a:rPr lang="zh-CN" altLang="en-US" sz="2400" dirty="0">
                <a:latin typeface="Times New Roman" pitchFamily="18" charset="0"/>
              </a:rPr>
              <a:t>索引图像是一种把像素直接作为RGB调色板下标的图像。在MATLAB中，索引图像包含一个数据矩阵X和一个颜色映射（调色板）矩阵map。数据矩阵可以是unit8、unit16或双精度类型的。颜色映射矩阵map是一个</a:t>
            </a:r>
            <a:r>
              <a:rPr lang="zh-CN" altLang="en-US" sz="2400" i="1" dirty="0">
                <a:latin typeface="Times New Roman" pitchFamily="18" charset="0"/>
              </a:rPr>
              <a:t>m</a:t>
            </a:r>
            <a:r>
              <a:rPr lang="zh-CN" altLang="en-US" sz="2400" dirty="0">
                <a:latin typeface="Times New Roman" pitchFamily="18" charset="0"/>
                <a:sym typeface="Symbol" pitchFamily="18" charset="2"/>
              </a:rPr>
              <a:t></a:t>
            </a:r>
            <a:r>
              <a:rPr lang="zh-CN" altLang="en-US" sz="2400" dirty="0">
                <a:latin typeface="Times New Roman" pitchFamily="18" charset="0"/>
              </a:rPr>
              <a:t>3</a:t>
            </a:r>
            <a:r>
              <a:rPr lang="zh-CN" altLang="en-US" sz="2400" dirty="0">
                <a:latin typeface="Times New Roman" pitchFamily="18" charset="0"/>
                <a:sym typeface="Symbol" pitchFamily="18" charset="2"/>
              </a:rPr>
              <a:t>的数据阵列，其中每个元素的值均为[0,1]之间的双精度浮点型数据，map矩阵中的每一行分别表示红色、绿色和蓝色的颜色值。索引图像可把像素的值直接映射为调色板数值，每个像素的颜色通过使用X的像素值作为map的下标来获得，如值1指向map的第一行，值2指向第二行，以此类推。</a:t>
            </a:r>
          </a:p>
        </p:txBody>
      </p:sp>
      <p:sp>
        <p:nvSpPr>
          <p:cNvPr id="26627" name="Rectangle 3"/>
          <p:cNvSpPr>
            <a:spLocks noChangeArrowheads="1"/>
          </p:cNvSpPr>
          <p:nvPr/>
        </p:nvSpPr>
        <p:spPr bwMode="auto">
          <a:xfrm>
            <a:off x="2844800" y="549275"/>
            <a:ext cx="39592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2800"/>
              <a:t>MATLAB</a:t>
            </a:r>
            <a:r>
              <a:rPr lang="zh-CN" sz="2800"/>
              <a:t>图像类型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wipe(up)">
                                      <p:cBhvr>
                                        <p:cTn id="7" dur="500"/>
                                        <p:tgtEl>
                                          <p:spTgt spid="48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wipe(up)">
                                      <p:cBhvr>
                                        <p:cTn id="12" dur="500"/>
                                        <p:tgtEl>
                                          <p:spTgt spid="48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827088" y="1628775"/>
            <a:ext cx="7735887"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eaLnBrk="0" hangingPunct="0">
              <a:lnSpc>
                <a:spcPct val="120000"/>
              </a:lnSpc>
              <a:spcBef>
                <a:spcPct val="30000"/>
              </a:spcBef>
              <a:buFont typeface="Arial" pitchFamily="34" charset="0"/>
              <a:buNone/>
              <a:defRPr/>
            </a:pP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a:t>
            </a:r>
            <a:r>
              <a:rPr lang="zh-CN" altLang="en-US" sz="2400" dirty="0">
                <a:solidFill>
                  <a:schemeClr val="tx2"/>
                </a:solidFill>
                <a:effectLst>
                  <a:outerShdw blurRad="38100" dist="38100" dir="2700000" algn="tl">
                    <a:srgbClr val="C0C0C0"/>
                  </a:outerShdw>
                </a:effectLst>
                <a:latin typeface="Times New Roman" pitchFamily="18" charset="0"/>
                <a:ea typeface="黑体" pitchFamily="49" charset="-122"/>
                <a:sym typeface="Symbol" pitchFamily="18" charset="2"/>
              </a:rPr>
              <a:t>4)多帧图像</a:t>
            </a:r>
            <a:endParaRPr lang="zh-CN" altLang="en-US" sz="2400" dirty="0">
              <a:solidFill>
                <a:schemeClr val="tx2"/>
              </a:solidFill>
              <a:effectLst>
                <a:outerShdw blurRad="38100" dist="38100" dir="2700000" algn="tl">
                  <a:srgbClr val="C0C0C0"/>
                </a:outerShdw>
              </a:effectLst>
              <a:latin typeface="Times New Roman" pitchFamily="18" charset="0"/>
              <a:sym typeface="Symbol" pitchFamily="18" charset="2"/>
            </a:endParaRPr>
          </a:p>
          <a:p>
            <a:pPr indent="266700" algn="just" eaLnBrk="0" hangingPunct="0">
              <a:lnSpc>
                <a:spcPct val="120000"/>
              </a:lnSpc>
              <a:spcBef>
                <a:spcPct val="30000"/>
              </a:spcBef>
              <a:buFont typeface="Arial" pitchFamily="34" charset="0"/>
              <a:buNone/>
              <a:defRPr/>
            </a:pPr>
            <a:r>
              <a:rPr lang="zh-CN" altLang="en-US" sz="2400" dirty="0">
                <a:latin typeface="Times New Roman" pitchFamily="18" charset="0"/>
                <a:sym typeface="Symbol" pitchFamily="18" charset="2"/>
              </a:rPr>
              <a:t>多帧图像是一种包含多幅图像或帧的图像文件，又称为多页图像或图像序列，主要用于需要对时间或场景上相关图像集合进行操作的场合。例如，磁谐振图像切片或电影帧等。在MATLAB中，它是一个四维数组，其中第四维用来指定帧的序号。</a:t>
            </a:r>
          </a:p>
        </p:txBody>
      </p:sp>
      <p:sp>
        <p:nvSpPr>
          <p:cNvPr id="49155" name="Text Box 3"/>
          <p:cNvSpPr txBox="1">
            <a:spLocks noChangeArrowheads="1"/>
          </p:cNvSpPr>
          <p:nvPr/>
        </p:nvSpPr>
        <p:spPr bwMode="auto">
          <a:xfrm>
            <a:off x="6242050" y="5370513"/>
            <a:ext cx="1738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zh-CN">
                <a:latin typeface="Times New Roman" pitchFamily="18" charset="0"/>
              </a:rPr>
              <a:t>load mri</a:t>
            </a:r>
          </a:p>
          <a:p>
            <a:pPr eaLnBrk="1" hangingPunct="1">
              <a:buFont typeface="Arial" pitchFamily="34" charset="0"/>
              <a:buNone/>
            </a:pPr>
            <a:r>
              <a:rPr lang="zh-CN" altLang="zh-CN">
                <a:latin typeface="Times New Roman" pitchFamily="18" charset="0"/>
              </a:rPr>
              <a:t>montage(D,map)</a:t>
            </a:r>
          </a:p>
        </p:txBody>
      </p:sp>
      <p:sp>
        <p:nvSpPr>
          <p:cNvPr id="27652" name="Rectangle 4"/>
          <p:cNvSpPr>
            <a:spLocks noChangeArrowheads="1"/>
          </p:cNvSpPr>
          <p:nvPr/>
        </p:nvSpPr>
        <p:spPr bwMode="auto">
          <a:xfrm>
            <a:off x="2844800" y="549275"/>
            <a:ext cx="39592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2800"/>
              <a:t>MATLAB</a:t>
            </a:r>
            <a:r>
              <a:rPr lang="zh-CN" sz="2800"/>
              <a:t>图像类型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up)">
                                      <p:cBhvr>
                                        <p:cTn id="7" dur="500"/>
                                        <p:tgtEl>
                                          <p:spTgt spid="49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wipe(up)">
                                      <p:cBhvr>
                                        <p:cTn id="12" dur="500"/>
                                        <p:tgtEl>
                                          <p:spTgt spid="49154">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9155"/>
                                        </p:tgtEl>
                                        <p:attrNameLst>
                                          <p:attrName>style.visibility</p:attrName>
                                        </p:attrNameLst>
                                      </p:cBhvr>
                                      <p:to>
                                        <p:strVal val="visible"/>
                                      </p:to>
                                    </p:set>
                                    <p:animEffect transition="in" filter="wipe(up)">
                                      <p:cBhvr>
                                        <p:cTn id="16"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Text Box 5"/>
          <p:cNvSpPr txBox="1">
            <a:spLocks noChangeArrowheads="1"/>
          </p:cNvSpPr>
          <p:nvPr/>
        </p:nvSpPr>
        <p:spPr bwMode="auto">
          <a:xfrm>
            <a:off x="539750" y="722313"/>
            <a:ext cx="8208963" cy="5486400"/>
          </a:xfrm>
          <a:prstGeom prst="rect">
            <a:avLst/>
          </a:prstGeom>
          <a:noFill/>
          <a:ln w="9525" cap="sq">
            <a:solidFill>
              <a:schemeClr val="accent1"/>
            </a:solidFill>
            <a:miter lim="800000"/>
            <a:headEnd/>
            <a:tailEnd/>
          </a:ln>
          <a:effectLst/>
        </p:spPr>
        <p:txBody>
          <a:bodyPr>
            <a:spAutoFit/>
          </a:bodyPr>
          <a:lstStyle/>
          <a:p>
            <a:pPr>
              <a:lnSpc>
                <a:spcPct val="140000"/>
              </a:lnSpc>
              <a:defRPr/>
            </a:pPr>
            <a:endParaRPr lang="en-US" altLang="zh-CN" sz="1400" b="1" dirty="0">
              <a:solidFill>
                <a:schemeClr val="hlink"/>
              </a:solidFill>
            </a:endParaRPr>
          </a:p>
          <a:p>
            <a:pPr>
              <a:lnSpc>
                <a:spcPct val="140000"/>
              </a:lnSpc>
              <a:defRPr/>
            </a:pPr>
            <a:r>
              <a:rPr lang="en-US" altLang="zh-CN" sz="2800" b="1" dirty="0">
                <a:solidFill>
                  <a:schemeClr val="hlink"/>
                </a:solidFill>
              </a:rPr>
              <a:t>   </a:t>
            </a:r>
            <a:r>
              <a:rPr lang="en-US" altLang="zh-CN" sz="2800" b="1" dirty="0">
                <a:solidFill>
                  <a:schemeClr val="hlink"/>
                </a:solidFill>
                <a:latin typeface="黑体" pitchFamily="2" charset="-122"/>
                <a:ea typeface="黑体" pitchFamily="2" charset="-122"/>
              </a:rPr>
              <a:t>◆</a:t>
            </a:r>
            <a:r>
              <a:rPr lang="zh-CN" altLang="en-US" sz="2800" b="1" dirty="0">
                <a:latin typeface="黑体" pitchFamily="2" charset="-122"/>
                <a:ea typeface="黑体" pitchFamily="2" charset="-122"/>
              </a:rPr>
              <a:t> </a:t>
            </a:r>
            <a:r>
              <a:rPr lang="en-US" altLang="zh-CN" sz="2800" b="1" dirty="0">
                <a:latin typeface="黑体" pitchFamily="2" charset="-122"/>
                <a:ea typeface="黑体" pitchFamily="2" charset="-122"/>
              </a:rPr>
              <a:t>BMP</a:t>
            </a:r>
            <a:r>
              <a:rPr lang="zh-CN" altLang="en-US" sz="2800" b="1" dirty="0">
                <a:latin typeface="黑体" pitchFamily="2" charset="-122"/>
                <a:ea typeface="黑体" pitchFamily="2" charset="-122"/>
              </a:rPr>
              <a:t>文件（</a:t>
            </a:r>
            <a:r>
              <a:rPr lang="en-US" altLang="zh-CN" sz="2800" b="1" dirty="0">
                <a:latin typeface="黑体" pitchFamily="2" charset="-122"/>
                <a:ea typeface="黑体" pitchFamily="2" charset="-122"/>
              </a:rPr>
              <a:t>Bitmap File</a:t>
            </a:r>
            <a:r>
              <a:rPr lang="zh-CN" altLang="en-US" sz="2800" b="1" dirty="0">
                <a:latin typeface="黑体" pitchFamily="2" charset="-122"/>
                <a:ea typeface="黑体" pitchFamily="2" charset="-122"/>
              </a:rPr>
              <a:t>）</a:t>
            </a:r>
            <a:r>
              <a:rPr lang="zh-CN" altLang="en-US" sz="2800" b="1" dirty="0" smtClean="0">
                <a:latin typeface="黑体" pitchFamily="2" charset="-122"/>
                <a:ea typeface="黑体" pitchFamily="2" charset="-122"/>
              </a:rPr>
              <a:t>是</a:t>
            </a:r>
            <a:r>
              <a:rPr lang="en-US" altLang="zh-CN" sz="2800" b="1" dirty="0" smtClean="0">
                <a:latin typeface="黑体" pitchFamily="2" charset="-122"/>
                <a:ea typeface="黑体" pitchFamily="2" charset="-122"/>
              </a:rPr>
              <a:t>Windows</a:t>
            </a:r>
            <a:r>
              <a:rPr lang="zh-CN" altLang="en-US" sz="2800" b="1" dirty="0">
                <a:latin typeface="黑体" pitchFamily="2" charset="-122"/>
                <a:ea typeface="黑体" pitchFamily="2" charset="-122"/>
              </a:rPr>
              <a:t>采用</a:t>
            </a:r>
            <a:r>
              <a:rPr lang="zh-CN" altLang="en-US" sz="2800" b="1" dirty="0" smtClean="0">
                <a:latin typeface="黑体" pitchFamily="2" charset="-122"/>
                <a:ea typeface="黑体" pitchFamily="2" charset="-122"/>
              </a:rPr>
              <a:t>的</a:t>
            </a:r>
            <a:r>
              <a:rPr lang="zh-CN" altLang="en-US" sz="2800" b="1" dirty="0">
                <a:latin typeface="黑体" pitchFamily="2" charset="-122"/>
                <a:ea typeface="黑体" pitchFamily="2" charset="-122"/>
              </a:rPr>
              <a:t>一种</a:t>
            </a:r>
            <a:r>
              <a:rPr lang="zh-CN" altLang="en-US" sz="2800" b="1" dirty="0" smtClean="0">
                <a:latin typeface="黑体" pitchFamily="2" charset="-122"/>
                <a:ea typeface="黑体" pitchFamily="2" charset="-122"/>
              </a:rPr>
              <a:t>点</a:t>
            </a:r>
            <a:r>
              <a:rPr lang="zh-CN" altLang="en-US" sz="2800" b="1" dirty="0">
                <a:latin typeface="黑体" pitchFamily="2" charset="-122"/>
                <a:ea typeface="黑体" pitchFamily="2" charset="-122"/>
              </a:rPr>
              <a:t>阵式图像文件格式。</a:t>
            </a:r>
          </a:p>
          <a:p>
            <a:pPr>
              <a:lnSpc>
                <a:spcPct val="140000"/>
              </a:lnSpc>
              <a:defRPr/>
            </a:pPr>
            <a:r>
              <a:rPr lang="en-US" altLang="zh-CN" b="1" dirty="0">
                <a:solidFill>
                  <a:schemeClr val="hlink"/>
                </a:solidFill>
              </a:rPr>
              <a:t>   </a:t>
            </a:r>
            <a:r>
              <a:rPr lang="en-US" altLang="zh-CN" sz="2800" b="1" dirty="0">
                <a:solidFill>
                  <a:schemeClr val="hlink"/>
                </a:solidFill>
              </a:rPr>
              <a:t>◆</a:t>
            </a:r>
            <a:r>
              <a:rPr lang="en-US" altLang="zh-CN" sz="2800" b="1" dirty="0">
                <a:latin typeface="黑体" pitchFamily="2" charset="-122"/>
                <a:ea typeface="黑体" pitchFamily="2" charset="-122"/>
              </a:rPr>
              <a:t> BMP</a:t>
            </a:r>
            <a:r>
              <a:rPr lang="zh-CN" altLang="en-US" sz="2800" b="1" dirty="0">
                <a:latin typeface="黑体" pitchFamily="2" charset="-122"/>
                <a:ea typeface="黑体" pitchFamily="2" charset="-122"/>
              </a:rPr>
              <a:t>图像文件主要由：</a:t>
            </a:r>
          </a:p>
          <a:p>
            <a:pPr>
              <a:lnSpc>
                <a:spcPct val="140000"/>
              </a:lnSpc>
              <a:defRPr/>
            </a:pPr>
            <a:r>
              <a:rPr lang="zh-CN" altLang="en-US" sz="2800" b="1" dirty="0">
                <a:latin typeface="黑体" pitchFamily="2" charset="-122"/>
                <a:ea typeface="黑体" pitchFamily="2" charset="-122"/>
              </a:rPr>
              <a:t>       </a:t>
            </a:r>
            <a:r>
              <a:rPr lang="zh-CN" altLang="en-US" sz="2800" b="1" dirty="0">
                <a:solidFill>
                  <a:srgbClr val="003399"/>
                </a:solidFill>
                <a:effectLst>
                  <a:outerShdw blurRad="38100" dist="38100" dir="2700000" algn="tl">
                    <a:srgbClr val="C0C0C0"/>
                  </a:outerShdw>
                </a:effectLst>
                <a:latin typeface="黑体" pitchFamily="2" charset="-122"/>
                <a:ea typeface="黑体" pitchFamily="2" charset="-122"/>
              </a:rPr>
              <a:t>位图文件头</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Bitmap File Header</a:t>
            </a:r>
            <a:r>
              <a:rPr lang="zh-CN" altLang="en-US" sz="2800" b="1" dirty="0">
                <a:latin typeface="黑体" pitchFamily="2" charset="-122"/>
                <a:ea typeface="黑体" pitchFamily="2" charset="-122"/>
              </a:rPr>
              <a:t>）</a:t>
            </a:r>
          </a:p>
          <a:p>
            <a:pPr>
              <a:lnSpc>
                <a:spcPct val="140000"/>
              </a:lnSpc>
              <a:defRPr/>
            </a:pPr>
            <a:r>
              <a:rPr lang="zh-CN" altLang="en-US" sz="2800" b="1" dirty="0">
                <a:solidFill>
                  <a:srgbClr val="003399"/>
                </a:solidFill>
                <a:effectLst>
                  <a:outerShdw blurRad="38100" dist="38100" dir="2700000" algn="tl">
                    <a:srgbClr val="C0C0C0"/>
                  </a:outerShdw>
                </a:effectLst>
                <a:latin typeface="黑体" pitchFamily="2" charset="-122"/>
                <a:ea typeface="黑体" pitchFamily="2" charset="-122"/>
              </a:rPr>
              <a:t>       位图信息头</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Bitmap Information Header</a:t>
            </a:r>
            <a:r>
              <a:rPr lang="zh-CN" altLang="en-US" sz="2800" b="1" dirty="0">
                <a:latin typeface="黑体" pitchFamily="2" charset="-122"/>
                <a:ea typeface="黑体" pitchFamily="2" charset="-122"/>
              </a:rPr>
              <a:t>）</a:t>
            </a:r>
          </a:p>
          <a:p>
            <a:pPr>
              <a:lnSpc>
                <a:spcPct val="140000"/>
              </a:lnSpc>
              <a:defRPr/>
            </a:pPr>
            <a:r>
              <a:rPr lang="zh-CN" altLang="en-US" sz="2800" b="1" dirty="0">
                <a:solidFill>
                  <a:srgbClr val="003399"/>
                </a:solidFill>
                <a:effectLst>
                  <a:outerShdw blurRad="38100" dist="38100" dir="2700000" algn="tl">
                    <a:srgbClr val="C0C0C0"/>
                  </a:outerShdw>
                </a:effectLst>
                <a:latin typeface="黑体" pitchFamily="2" charset="-122"/>
                <a:ea typeface="黑体" pitchFamily="2" charset="-122"/>
              </a:rPr>
              <a:t>       位图调色板</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Bitmap Palette</a:t>
            </a:r>
            <a:r>
              <a:rPr lang="zh-CN" altLang="en-US" sz="2800" b="1" dirty="0">
                <a:latin typeface="黑体" pitchFamily="2" charset="-122"/>
                <a:ea typeface="黑体" pitchFamily="2" charset="-122"/>
              </a:rPr>
              <a:t>）</a:t>
            </a:r>
          </a:p>
          <a:p>
            <a:pPr>
              <a:lnSpc>
                <a:spcPct val="140000"/>
              </a:lnSpc>
              <a:defRPr/>
            </a:pPr>
            <a:r>
              <a:rPr lang="zh-CN" altLang="en-US" sz="2800" b="1" dirty="0">
                <a:solidFill>
                  <a:srgbClr val="003399"/>
                </a:solidFill>
                <a:effectLst>
                  <a:outerShdw blurRad="38100" dist="38100" dir="2700000" algn="tl">
                    <a:srgbClr val="C0C0C0"/>
                  </a:outerShdw>
                </a:effectLst>
                <a:latin typeface="黑体" pitchFamily="2" charset="-122"/>
                <a:ea typeface="黑体" pitchFamily="2" charset="-122"/>
              </a:rPr>
              <a:t>       位图数据</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Bitmap Data</a:t>
            </a:r>
            <a:r>
              <a:rPr lang="zh-CN" altLang="en-US" sz="2800" b="1" dirty="0">
                <a:latin typeface="黑体" pitchFamily="2" charset="-122"/>
                <a:ea typeface="黑体" pitchFamily="2" charset="-122"/>
              </a:rPr>
              <a:t>）</a:t>
            </a:r>
          </a:p>
          <a:p>
            <a:pPr>
              <a:lnSpc>
                <a:spcPct val="140000"/>
              </a:lnSpc>
              <a:defRPr/>
            </a:pPr>
            <a:r>
              <a:rPr lang="zh-CN" altLang="en-US" sz="2800" b="1" dirty="0">
                <a:latin typeface="黑体" pitchFamily="2" charset="-122"/>
                <a:ea typeface="黑体" pitchFamily="2" charset="-122"/>
              </a:rPr>
              <a:t>    四部分组成。</a:t>
            </a:r>
            <a:r>
              <a:rPr lang="zh-CN" altLang="en-US" sz="2800" dirty="0">
                <a:latin typeface="黑体" pitchFamily="2" charset="-122"/>
                <a:ea typeface="黑体" pitchFamily="2" charset="-122"/>
              </a:rPr>
              <a:t> </a:t>
            </a:r>
          </a:p>
          <a:p>
            <a:pPr>
              <a:lnSpc>
                <a:spcPct val="140000"/>
              </a:lnSpc>
              <a:defRPr/>
            </a:pPr>
            <a:endParaRPr lang="en-US" altLang="zh-CN" sz="1400" dirty="0">
              <a:latin typeface="黑体" pitchFamily="2" charset="-122"/>
              <a:ea typeface="黑体" pitchFamily="2" charset="-122"/>
            </a:endParaRPr>
          </a:p>
        </p:txBody>
      </p:sp>
      <p:sp>
        <p:nvSpPr>
          <p:cNvPr id="2" name="TextBox 1"/>
          <p:cNvSpPr txBox="1"/>
          <p:nvPr/>
        </p:nvSpPr>
        <p:spPr>
          <a:xfrm>
            <a:off x="827584" y="422151"/>
            <a:ext cx="2339102" cy="523220"/>
          </a:xfrm>
          <a:prstGeom prst="rect">
            <a:avLst/>
          </a:prstGeom>
          <a:solidFill>
            <a:schemeClr val="bg1"/>
          </a:solidFill>
        </p:spPr>
        <p:txBody>
          <a:bodyPr wrap="none" rtlCol="0">
            <a:spAutoFit/>
          </a:bodyPr>
          <a:lstStyle/>
          <a:p>
            <a:r>
              <a:rPr lang="zh-CN" altLang="en-US" sz="2800" dirty="0" smtClean="0"/>
              <a:t>位图文件格式</a:t>
            </a:r>
            <a:endParaRPr lang="zh-CN" alt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943" name="Group 111"/>
          <p:cNvGraphicFramePr>
            <a:graphicFrameLocks noGrp="1"/>
          </p:cNvGraphicFramePr>
          <p:nvPr/>
        </p:nvGraphicFramePr>
        <p:xfrm>
          <a:off x="452438" y="1182688"/>
          <a:ext cx="8353425" cy="4862512"/>
        </p:xfrm>
        <a:graphic>
          <a:graphicData uri="http://schemas.openxmlformats.org/drawingml/2006/table">
            <a:tbl>
              <a:tblPr/>
              <a:tblGrid>
                <a:gridCol w="1655762"/>
                <a:gridCol w="2520950"/>
                <a:gridCol w="4176713"/>
              </a:tblGrid>
              <a:tr h="7010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2"/>
                          </a:solidFill>
                          <a:effectLst>
                            <a:outerShdw blurRad="38100" dist="38100" dir="2700000" algn="tl">
                              <a:srgbClr val="C0C0C0"/>
                            </a:outerShdw>
                          </a:effectLst>
                          <a:latin typeface="黑体" pitchFamily="2" charset="-122"/>
                          <a:ea typeface="黑体" pitchFamily="2" charset="-122"/>
                        </a:rPr>
                        <a:t>位图文件的组成部分</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2"/>
                          </a:solidFill>
                          <a:effectLst>
                            <a:outerShdw blurRad="38100" dist="38100" dir="2700000" algn="tl">
                              <a:srgbClr val="C0C0C0"/>
                            </a:outerShdw>
                          </a:effectLst>
                          <a:latin typeface="黑体" pitchFamily="2" charset="-122"/>
                          <a:ea typeface="黑体" pitchFamily="2" charset="-122"/>
                        </a:rPr>
                        <a:t>各部分的标识名称</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2"/>
                          </a:solidFill>
                          <a:effectLst>
                            <a:outerShdw blurRad="38100" dist="38100" dir="2700000" algn="tl">
                              <a:srgbClr val="C0C0C0"/>
                            </a:outerShdw>
                          </a:effectLst>
                          <a:latin typeface="黑体" pitchFamily="2" charset="-122"/>
                          <a:ea typeface="黑体" pitchFamily="2" charset="-122"/>
                        </a:rPr>
                        <a:t>各部分的作用与用途</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74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黑体" pitchFamily="2" charset="-122"/>
                          <a:ea typeface="黑体" pitchFamily="2" charset="-122"/>
                        </a:rPr>
                        <a:t>位图文件头</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黑体" pitchFamily="2" charset="-122"/>
                          <a:ea typeface="黑体" pitchFamily="2" charset="-122"/>
                        </a:rPr>
                        <a:t>BITMAPFILEHEADER</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1" lang="zh-CN" altLang="en-US" sz="2100" b="0" i="0" u="none" strike="noStrike" cap="none" normalizeH="0" baseline="0" smtClean="0">
                          <a:ln>
                            <a:noFill/>
                          </a:ln>
                          <a:solidFill>
                            <a:schemeClr val="tx1"/>
                          </a:solidFill>
                          <a:effectLst/>
                          <a:latin typeface="黑体" pitchFamily="2" charset="-122"/>
                          <a:ea typeface="黑体" pitchFamily="2" charset="-122"/>
                        </a:rPr>
                        <a:t>说明文件的类型和位图数据的起始位置等，共</a:t>
                      </a:r>
                      <a:r>
                        <a:rPr kumimoji="1" lang="en-US" altLang="zh-CN" sz="2100" b="0" i="0" u="none" strike="noStrike" cap="none" normalizeH="0" baseline="0" smtClean="0">
                          <a:ln>
                            <a:noFill/>
                          </a:ln>
                          <a:solidFill>
                            <a:schemeClr val="tx1"/>
                          </a:solidFill>
                          <a:effectLst/>
                          <a:latin typeface="黑体" pitchFamily="2" charset="-122"/>
                          <a:ea typeface="黑体" pitchFamily="2" charset="-122"/>
                        </a:rPr>
                        <a:t>14</a:t>
                      </a:r>
                      <a:r>
                        <a:rPr kumimoji="1" lang="zh-CN" altLang="en-US" sz="2100" b="0" i="0" u="none" strike="noStrike" cap="none" normalizeH="0" baseline="0" smtClean="0">
                          <a:ln>
                            <a:noFill/>
                          </a:ln>
                          <a:solidFill>
                            <a:schemeClr val="tx1"/>
                          </a:solidFill>
                          <a:effectLst/>
                          <a:latin typeface="黑体" pitchFamily="2" charset="-122"/>
                          <a:ea typeface="黑体" pitchFamily="2" charset="-122"/>
                        </a:rPr>
                        <a:t>个字节。</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732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黑体" pitchFamily="2" charset="-122"/>
                          <a:ea typeface="黑体" pitchFamily="2" charset="-122"/>
                        </a:rPr>
                        <a:t>位图信息头</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黑体" pitchFamily="2" charset="-122"/>
                          <a:ea typeface="黑体" pitchFamily="2" charset="-122"/>
                        </a:rPr>
                        <a:t>BITMAPINFORMATION</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1" lang="zh-CN" altLang="en-US" sz="2100" b="0" i="0" u="none" strike="noStrike" cap="none" normalizeH="0" baseline="0" smtClean="0">
                          <a:ln>
                            <a:noFill/>
                          </a:ln>
                          <a:solidFill>
                            <a:schemeClr val="tx1"/>
                          </a:solidFill>
                          <a:effectLst/>
                          <a:latin typeface="黑体" pitchFamily="2" charset="-122"/>
                          <a:ea typeface="黑体" pitchFamily="2" charset="-122"/>
                        </a:rPr>
                        <a:t>说明位图文件的大小、位图的高度和宽度、位图的颜色格式和压缩类型等信息。共</a:t>
                      </a:r>
                      <a:r>
                        <a:rPr kumimoji="1" lang="en-US" altLang="zh-CN" sz="2100" b="0" i="0" u="none" strike="noStrike" cap="none" normalizeH="0" baseline="0" smtClean="0">
                          <a:ln>
                            <a:noFill/>
                          </a:ln>
                          <a:solidFill>
                            <a:schemeClr val="tx1"/>
                          </a:solidFill>
                          <a:effectLst/>
                          <a:latin typeface="黑体" pitchFamily="2" charset="-122"/>
                          <a:ea typeface="黑体" pitchFamily="2" charset="-122"/>
                        </a:rPr>
                        <a:t>40</a:t>
                      </a:r>
                      <a:r>
                        <a:rPr kumimoji="1" lang="zh-CN" altLang="en-US" sz="2100" b="0" i="0" u="none" strike="noStrike" cap="none" normalizeH="0" baseline="0" smtClean="0">
                          <a:ln>
                            <a:noFill/>
                          </a:ln>
                          <a:solidFill>
                            <a:schemeClr val="tx1"/>
                          </a:solidFill>
                          <a:effectLst/>
                          <a:latin typeface="黑体" pitchFamily="2" charset="-122"/>
                          <a:ea typeface="黑体" pitchFamily="2" charset="-122"/>
                        </a:rPr>
                        <a:t>个字节。</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3097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黑体" pitchFamily="2" charset="-122"/>
                          <a:ea typeface="黑体" pitchFamily="2" charset="-122"/>
                        </a:rPr>
                        <a:t>位图调色板</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黑体" pitchFamily="2" charset="-122"/>
                          <a:ea typeface="黑体" pitchFamily="2" charset="-122"/>
                        </a:rPr>
                        <a:t>RGBQUAD</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1" lang="zh-CN" altLang="en-US" sz="2100" b="0" i="0" u="none" strike="noStrike" cap="none" normalizeH="0" baseline="0" smtClean="0">
                          <a:ln>
                            <a:noFill/>
                          </a:ln>
                          <a:solidFill>
                            <a:schemeClr val="tx1"/>
                          </a:solidFill>
                          <a:effectLst/>
                          <a:latin typeface="黑体" pitchFamily="2" charset="-122"/>
                          <a:ea typeface="黑体" pitchFamily="2" charset="-122"/>
                        </a:rPr>
                        <a:t>由位图的颜色格式字段所确定的调色板数组，数组中的每个元素是一个</a:t>
                      </a:r>
                      <a:r>
                        <a:rPr kumimoji="1" lang="en-US" altLang="zh-CN" sz="2100" b="0" i="0" u="none" strike="noStrike" cap="none" normalizeH="0" baseline="0" smtClean="0">
                          <a:ln>
                            <a:noFill/>
                          </a:ln>
                          <a:solidFill>
                            <a:schemeClr val="tx1"/>
                          </a:solidFill>
                          <a:effectLst/>
                          <a:latin typeface="黑体" pitchFamily="2" charset="-122"/>
                          <a:ea typeface="黑体" pitchFamily="2" charset="-122"/>
                        </a:rPr>
                        <a:t>RGBQUAD</a:t>
                      </a:r>
                      <a:r>
                        <a:rPr kumimoji="1" lang="zh-CN" altLang="en-US" sz="2100" b="0" i="0" u="none" strike="noStrike" cap="none" normalizeH="0" baseline="0" smtClean="0">
                          <a:ln>
                            <a:noFill/>
                          </a:ln>
                          <a:solidFill>
                            <a:schemeClr val="tx1"/>
                          </a:solidFill>
                          <a:effectLst/>
                          <a:latin typeface="黑体" pitchFamily="2" charset="-122"/>
                          <a:ea typeface="黑体" pitchFamily="2" charset="-122"/>
                        </a:rPr>
                        <a:t>结构，占</a:t>
                      </a:r>
                      <a:r>
                        <a:rPr kumimoji="1" lang="en-US" altLang="zh-CN" sz="2100" b="0" i="0" u="none" strike="noStrike" cap="none" normalizeH="0" baseline="0" smtClean="0">
                          <a:ln>
                            <a:noFill/>
                          </a:ln>
                          <a:solidFill>
                            <a:schemeClr val="tx1"/>
                          </a:solidFill>
                          <a:effectLst/>
                          <a:latin typeface="黑体" pitchFamily="2" charset="-122"/>
                          <a:ea typeface="黑体" pitchFamily="2" charset="-122"/>
                        </a:rPr>
                        <a:t>4</a:t>
                      </a:r>
                      <a:r>
                        <a:rPr kumimoji="1" lang="zh-CN" altLang="en-US" sz="2100" b="0" i="0" u="none" strike="noStrike" cap="none" normalizeH="0" baseline="0" smtClean="0">
                          <a:ln>
                            <a:noFill/>
                          </a:ln>
                          <a:solidFill>
                            <a:schemeClr val="tx1"/>
                          </a:solidFill>
                          <a:effectLst/>
                          <a:latin typeface="黑体" pitchFamily="2" charset="-122"/>
                          <a:ea typeface="黑体" pitchFamily="2" charset="-122"/>
                        </a:rPr>
                        <a:t>个字节。</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036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黑体" pitchFamily="2" charset="-122"/>
                          <a:ea typeface="黑体" pitchFamily="2" charset="-122"/>
                        </a:rPr>
                        <a:t>位图数据</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黑体" pitchFamily="2" charset="-122"/>
                          <a:ea typeface="黑体" pitchFamily="2" charset="-122"/>
                        </a:rPr>
                        <a:t>BYTE</a:t>
                      </a:r>
                    </a:p>
                  </a:txBody>
                  <a:tcPr marT="45724" marB="45724"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1" lang="zh-CN" altLang="en-US" sz="2100" b="0" i="0" u="none" strike="noStrike" cap="none" normalizeH="0" baseline="0" smtClean="0">
                          <a:ln>
                            <a:noFill/>
                          </a:ln>
                          <a:solidFill>
                            <a:schemeClr val="tx1"/>
                          </a:solidFill>
                          <a:effectLst/>
                          <a:latin typeface="黑体" pitchFamily="2" charset="-122"/>
                          <a:ea typeface="黑体" pitchFamily="2" charset="-122"/>
                        </a:rPr>
                        <a:t>位图数据，位图的压缩格式确定了该数据阵列是压缩数据或是非压缩数据。</a:t>
                      </a:r>
                    </a:p>
                  </a:txBody>
                  <a:tcPr marT="45724" marB="4572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248939" name="Rectangle 107"/>
          <p:cNvSpPr>
            <a:spLocks noChangeArrowheads="1"/>
          </p:cNvSpPr>
          <p:nvPr/>
        </p:nvSpPr>
        <p:spPr bwMode="auto">
          <a:xfrm>
            <a:off x="3203848" y="620688"/>
            <a:ext cx="2901756" cy="461665"/>
          </a:xfrm>
          <a:prstGeom prst="rect">
            <a:avLst/>
          </a:prstGeom>
          <a:solidFill>
            <a:schemeClr val="bg1"/>
          </a:solidFill>
          <a:ln w="9525">
            <a:noFill/>
            <a:miter lim="800000"/>
            <a:headEnd/>
            <a:tailEnd/>
          </a:ln>
          <a:effectLst/>
        </p:spPr>
        <p:txBody>
          <a:bodyPr wrap="none" anchor="ctr">
            <a:spAutoFit/>
          </a:bodyPr>
          <a:lstStyle/>
          <a:p>
            <a:pPr>
              <a:defRPr/>
            </a:pPr>
            <a:r>
              <a:rPr lang="en-US" altLang="zh-CN" sz="2400" b="1" dirty="0" smtClean="0">
                <a:effectLst>
                  <a:outerShdw blurRad="38100" dist="38100" dir="2700000" algn="tl">
                    <a:srgbClr val="C0C0C0"/>
                  </a:outerShdw>
                </a:effectLst>
                <a:latin typeface="黑体" pitchFamily="2" charset="-122"/>
                <a:ea typeface="黑体" pitchFamily="2" charset="-122"/>
              </a:rPr>
              <a:t>BMP</a:t>
            </a:r>
            <a:r>
              <a:rPr lang="zh-CN" altLang="en-US" sz="2400" b="1" dirty="0">
                <a:effectLst>
                  <a:outerShdw blurRad="38100" dist="38100" dir="2700000" algn="tl">
                    <a:srgbClr val="C0C0C0"/>
                  </a:outerShdw>
                </a:effectLst>
                <a:latin typeface="黑体" pitchFamily="2" charset="-122"/>
                <a:ea typeface="黑体" pitchFamily="2" charset="-122"/>
              </a:rPr>
              <a:t>位图文件的组成</a:t>
            </a:r>
            <a:r>
              <a:rPr lang="zh-CN" altLang="en-US" sz="2400"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Box 4"/>
          <p:cNvSpPr txBox="1">
            <a:spLocks noChangeArrowheads="1"/>
          </p:cNvSpPr>
          <p:nvPr/>
        </p:nvSpPr>
        <p:spPr bwMode="auto">
          <a:xfrm>
            <a:off x="1033463" y="115888"/>
            <a:ext cx="6346825" cy="595312"/>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一、位图文件头</a:t>
            </a:r>
          </a:p>
        </p:txBody>
      </p:sp>
      <p:sp>
        <p:nvSpPr>
          <p:cNvPr id="30723" name="Text Box 8"/>
          <p:cNvSpPr txBox="1">
            <a:spLocks noChangeArrowheads="1"/>
          </p:cNvSpPr>
          <p:nvPr/>
        </p:nvSpPr>
        <p:spPr bwMode="auto">
          <a:xfrm>
            <a:off x="250825" y="973138"/>
            <a:ext cx="8748713" cy="517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kumimoji="1" lang="en-US" altLang="zh-CN" sz="2800" b="1">
                <a:solidFill>
                  <a:schemeClr val="hlink"/>
                </a:solidFill>
                <a:latin typeface="Tahoma" pitchFamily="34" charset="0"/>
              </a:rPr>
              <a:t> </a:t>
            </a:r>
            <a:r>
              <a:rPr kumimoji="1" lang="en-US" altLang="zh-CN" sz="2800" b="1">
                <a:solidFill>
                  <a:schemeClr val="hlink"/>
                </a:solidFill>
                <a:latin typeface="黑体" pitchFamily="49" charset="-122"/>
                <a:ea typeface="黑体" pitchFamily="49" charset="-122"/>
              </a:rPr>
              <a:t>◆</a:t>
            </a:r>
            <a:r>
              <a:rPr kumimoji="1" lang="zh-CN" altLang="en-US" sz="2800" b="1">
                <a:latin typeface="黑体" pitchFamily="49" charset="-122"/>
                <a:ea typeface="黑体" pitchFamily="49" charset="-122"/>
              </a:rPr>
              <a:t>位图文件头</a:t>
            </a:r>
            <a:r>
              <a:rPr kumimoji="1" lang="en-US" altLang="zh-CN" sz="2800" b="1">
                <a:latin typeface="黑体" pitchFamily="49" charset="-122"/>
                <a:ea typeface="黑体" pitchFamily="49" charset="-122"/>
              </a:rPr>
              <a:t>BITMAPFILEHEADER</a:t>
            </a:r>
            <a:r>
              <a:rPr kumimoji="1" lang="zh-CN" altLang="en-US" sz="2800" b="1">
                <a:latin typeface="黑体" pitchFamily="49" charset="-122"/>
                <a:ea typeface="黑体" pitchFamily="49" charset="-122"/>
              </a:rPr>
              <a:t>可定义为如下的结构</a:t>
            </a:r>
            <a:r>
              <a:rPr kumimoji="1" lang="en-US" altLang="zh-CN" sz="2800" b="1">
                <a:latin typeface="黑体" pitchFamily="49" charset="-122"/>
                <a:ea typeface="黑体" pitchFamily="49" charset="-122"/>
              </a:rPr>
              <a:t>:</a:t>
            </a:r>
            <a:endParaRPr kumimoji="1" lang="zh-CN" altLang="en-US" sz="2800" b="1">
              <a:latin typeface="黑体" pitchFamily="49" charset="-122"/>
              <a:ea typeface="黑体" pitchFamily="49" charset="-122"/>
            </a:endParaRPr>
          </a:p>
          <a:p>
            <a:pPr eaLnBrk="1" hangingPunct="1">
              <a:lnSpc>
                <a:spcPct val="150000"/>
              </a:lnSpc>
            </a:pPr>
            <a:r>
              <a:rPr kumimoji="1" lang="en-US" altLang="zh-CN" sz="2800" b="1">
                <a:latin typeface="Tahoma" pitchFamily="34" charset="0"/>
              </a:rPr>
              <a:t>typedef struct{</a:t>
            </a:r>
          </a:p>
          <a:p>
            <a:pPr eaLnBrk="1" hangingPunct="1">
              <a:lnSpc>
                <a:spcPct val="150000"/>
              </a:lnSpc>
            </a:pPr>
            <a:r>
              <a:rPr kumimoji="1" lang="en-US" altLang="zh-CN" sz="2800" b="1">
                <a:latin typeface="Tahoma" pitchFamily="34" charset="0"/>
              </a:rPr>
              <a:t>              WORD    bfType</a:t>
            </a:r>
            <a:r>
              <a:rPr kumimoji="1" lang="zh-CN" altLang="en-US" sz="2800" b="1">
                <a:latin typeface="Tahoma" pitchFamily="34" charset="0"/>
              </a:rPr>
              <a:t>；           文件类型</a:t>
            </a:r>
            <a:endParaRPr kumimoji="1" lang="en-US" altLang="zh-CN" sz="2800" b="1">
              <a:latin typeface="Tahoma" pitchFamily="34" charset="0"/>
            </a:endParaRPr>
          </a:p>
          <a:p>
            <a:pPr eaLnBrk="1" hangingPunct="1">
              <a:lnSpc>
                <a:spcPct val="150000"/>
              </a:lnSpc>
            </a:pPr>
            <a:r>
              <a:rPr kumimoji="1" lang="zh-CN" altLang="en-US" sz="2800" b="1">
                <a:latin typeface="Tahoma" pitchFamily="34" charset="0"/>
              </a:rPr>
              <a:t>              </a:t>
            </a:r>
            <a:r>
              <a:rPr kumimoji="1" lang="en-US" altLang="zh-CN" sz="2800" b="1">
                <a:latin typeface="Tahoma" pitchFamily="34" charset="0"/>
              </a:rPr>
              <a:t>DWORD   bfSize</a:t>
            </a:r>
            <a:r>
              <a:rPr kumimoji="1" lang="zh-CN" altLang="en-US" sz="2800" b="1">
                <a:latin typeface="Tahoma" pitchFamily="34" charset="0"/>
              </a:rPr>
              <a:t>；           文件大小</a:t>
            </a:r>
            <a:endParaRPr kumimoji="1" lang="en-US" altLang="zh-CN" sz="2800" b="1">
              <a:latin typeface="Tahoma" pitchFamily="34" charset="0"/>
            </a:endParaRPr>
          </a:p>
          <a:p>
            <a:pPr eaLnBrk="1" hangingPunct="1">
              <a:lnSpc>
                <a:spcPct val="150000"/>
              </a:lnSpc>
            </a:pPr>
            <a:r>
              <a:rPr kumimoji="1" lang="zh-CN" altLang="en-US" sz="2800" b="1">
                <a:latin typeface="Tahoma" pitchFamily="34" charset="0"/>
              </a:rPr>
              <a:t>              </a:t>
            </a:r>
            <a:r>
              <a:rPr kumimoji="1" lang="en-US" altLang="zh-CN" sz="2800" b="1">
                <a:latin typeface="Tahoma" pitchFamily="34" charset="0"/>
              </a:rPr>
              <a:t>WORD    bfReserved1</a:t>
            </a:r>
            <a:r>
              <a:rPr kumimoji="1" lang="zh-CN" altLang="en-US" sz="2800" b="1">
                <a:latin typeface="Tahoma" pitchFamily="34" charset="0"/>
              </a:rPr>
              <a:t>； 保留字</a:t>
            </a:r>
            <a:r>
              <a:rPr kumimoji="1" lang="en-US" altLang="zh-CN" sz="2800" b="1">
                <a:latin typeface="Tahoma" pitchFamily="34" charset="0"/>
              </a:rPr>
              <a:t>1</a:t>
            </a:r>
            <a:r>
              <a:rPr kumimoji="1" lang="zh-CN" altLang="en-US" sz="2800" b="1">
                <a:latin typeface="Tahoma" pitchFamily="34" charset="0"/>
              </a:rPr>
              <a:t>，约定</a:t>
            </a:r>
            <a:r>
              <a:rPr kumimoji="1" lang="en-US" altLang="zh-CN" sz="2800" b="1">
                <a:latin typeface="Tahoma" pitchFamily="34" charset="0"/>
              </a:rPr>
              <a:t>0</a:t>
            </a:r>
          </a:p>
          <a:p>
            <a:pPr eaLnBrk="1" hangingPunct="1">
              <a:lnSpc>
                <a:spcPct val="150000"/>
              </a:lnSpc>
            </a:pPr>
            <a:r>
              <a:rPr kumimoji="1" lang="zh-CN" altLang="en-US" sz="2800" b="1">
                <a:latin typeface="Tahoma" pitchFamily="34" charset="0"/>
              </a:rPr>
              <a:t>              </a:t>
            </a:r>
            <a:r>
              <a:rPr kumimoji="1" lang="en-US" altLang="zh-CN" sz="2800" b="1">
                <a:latin typeface="Tahoma" pitchFamily="34" charset="0"/>
              </a:rPr>
              <a:t>WORD    bfReserved2</a:t>
            </a:r>
            <a:r>
              <a:rPr kumimoji="1" lang="zh-CN" altLang="en-US" sz="2800" b="1">
                <a:latin typeface="Tahoma" pitchFamily="34" charset="0"/>
              </a:rPr>
              <a:t>； 保留字</a:t>
            </a:r>
            <a:r>
              <a:rPr kumimoji="1" lang="en-US" altLang="zh-CN" sz="2800" b="1">
                <a:latin typeface="Tahoma" pitchFamily="34" charset="0"/>
              </a:rPr>
              <a:t>2</a:t>
            </a:r>
            <a:r>
              <a:rPr kumimoji="1" lang="zh-CN" altLang="en-US" sz="2800" b="1">
                <a:latin typeface="Tahoma" pitchFamily="34" charset="0"/>
              </a:rPr>
              <a:t>，约定</a:t>
            </a:r>
            <a:r>
              <a:rPr kumimoji="1" lang="en-US" altLang="zh-CN" sz="2800" b="1">
                <a:latin typeface="Tahoma" pitchFamily="34" charset="0"/>
              </a:rPr>
              <a:t>0</a:t>
            </a:r>
          </a:p>
          <a:p>
            <a:pPr eaLnBrk="1" hangingPunct="1">
              <a:lnSpc>
                <a:spcPct val="150000"/>
              </a:lnSpc>
            </a:pPr>
            <a:r>
              <a:rPr kumimoji="1" lang="zh-CN" altLang="en-US" sz="2800" b="1">
                <a:latin typeface="Tahoma" pitchFamily="34" charset="0"/>
              </a:rPr>
              <a:t>              </a:t>
            </a:r>
            <a:r>
              <a:rPr kumimoji="1" lang="en-US" altLang="zh-CN" sz="2800" b="1">
                <a:latin typeface="Tahoma" pitchFamily="34" charset="0"/>
              </a:rPr>
              <a:t>DWORD   bfoffBits</a:t>
            </a:r>
            <a:r>
              <a:rPr kumimoji="1" lang="zh-CN" altLang="en-US" sz="2800" b="1">
                <a:latin typeface="Tahoma" pitchFamily="34" charset="0"/>
              </a:rPr>
              <a:t>；       位图阵列偏移量</a:t>
            </a:r>
          </a:p>
          <a:p>
            <a:pPr eaLnBrk="1" hangingPunct="1">
              <a:lnSpc>
                <a:spcPct val="150000"/>
              </a:lnSpc>
            </a:pPr>
            <a:r>
              <a:rPr kumimoji="1" lang="zh-CN" altLang="en-US" sz="2800" b="1">
                <a:latin typeface="Tahoma" pitchFamily="34" charset="0"/>
              </a:rPr>
              <a:t>            </a:t>
            </a:r>
            <a:r>
              <a:rPr kumimoji="1" lang="en-US" altLang="zh-CN" sz="2800" b="1">
                <a:latin typeface="Tahoma" pitchFamily="34" charset="0"/>
              </a:rPr>
              <a:t>}BITMAPFILEHEADER</a:t>
            </a:r>
            <a:r>
              <a:rPr kumimoji="1" lang="zh-CN" altLang="en-US" sz="2800" b="1">
                <a:latin typeface="Tahoma" pitchFamily="34" charset="0"/>
              </a:rPr>
              <a:t>；</a:t>
            </a:r>
            <a:r>
              <a:rPr kumimoji="1" lang="zh-CN" altLang="en-US" sz="2800">
                <a:latin typeface="Tahoma" pitchFamily="34" charset="0"/>
              </a:rPr>
              <a:t> </a:t>
            </a:r>
            <a:endParaRPr kumimoji="1" lang="en-US" altLang="zh-CN" sz="2800">
              <a:latin typeface="Tahom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250825" y="979488"/>
            <a:ext cx="8748713"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pPr>
            <a:r>
              <a:rPr kumimoji="1" lang="en-US" altLang="zh-CN" sz="2800" b="1">
                <a:solidFill>
                  <a:schemeClr val="hlink"/>
                </a:solidFill>
                <a:latin typeface="Tahoma" pitchFamily="34" charset="0"/>
              </a:rPr>
              <a:t>     </a:t>
            </a:r>
            <a:r>
              <a:rPr kumimoji="1" lang="zh-CN" altLang="en-US" sz="2600" b="1">
                <a:latin typeface="黑体" pitchFamily="49" charset="-122"/>
                <a:ea typeface="黑体" pitchFamily="49" charset="-122"/>
              </a:rPr>
              <a:t>图</a:t>
            </a:r>
            <a:r>
              <a:rPr kumimoji="1" lang="en-US" altLang="zh-CN" sz="2600" b="1">
                <a:latin typeface="黑体" pitchFamily="49" charset="-122"/>
                <a:ea typeface="黑体" pitchFamily="49" charset="-122"/>
              </a:rPr>
              <a:t>2.21</a:t>
            </a:r>
            <a:r>
              <a:rPr kumimoji="1" lang="zh-CN" altLang="en-US" sz="2600" b="1">
                <a:latin typeface="黑体" pitchFamily="49" charset="-122"/>
                <a:ea typeface="黑体" pitchFamily="49" charset="-122"/>
              </a:rPr>
              <a:t>给出了</a:t>
            </a:r>
            <a:r>
              <a:rPr kumimoji="1" lang="en-US" altLang="zh-CN" sz="2600" b="1">
                <a:latin typeface="黑体" pitchFamily="49" charset="-122"/>
                <a:ea typeface="黑体" pitchFamily="49" charset="-122"/>
              </a:rPr>
              <a:t>256×256</a:t>
            </a:r>
            <a:r>
              <a:rPr kumimoji="1" lang="zh-CN" altLang="en-US" sz="2600" b="1">
                <a:latin typeface="黑体" pitchFamily="49" charset="-122"/>
                <a:ea typeface="黑体" pitchFamily="49" charset="-122"/>
              </a:rPr>
              <a:t>的</a:t>
            </a:r>
            <a:r>
              <a:rPr kumimoji="1" lang="en-US" altLang="zh-CN" sz="2600" b="1">
                <a:latin typeface="黑体" pitchFamily="49" charset="-122"/>
                <a:ea typeface="黑体" pitchFamily="49" charset="-122"/>
              </a:rPr>
              <a:t>256</a:t>
            </a:r>
            <a:r>
              <a:rPr kumimoji="1" lang="zh-CN" altLang="en-US" sz="2600" b="1">
                <a:latin typeface="黑体" pitchFamily="49" charset="-122"/>
                <a:ea typeface="黑体" pitchFamily="49" charset="-122"/>
              </a:rPr>
              <a:t>灰度级</a:t>
            </a:r>
            <a:r>
              <a:rPr kumimoji="1" lang="en-US" altLang="zh-CN" sz="2600" b="1">
                <a:latin typeface="黑体" pitchFamily="49" charset="-122"/>
                <a:ea typeface="黑体" pitchFamily="49" charset="-122"/>
              </a:rPr>
              <a:t>lena</a:t>
            </a:r>
            <a:r>
              <a:rPr kumimoji="1" lang="zh-CN" altLang="en-US" sz="2600" b="1">
                <a:latin typeface="黑体" pitchFamily="49" charset="-122"/>
                <a:ea typeface="黑体" pitchFamily="49" charset="-122"/>
              </a:rPr>
              <a:t>图像的位图文件头中</a:t>
            </a:r>
            <a:r>
              <a:rPr kumimoji="1" lang="en-US" altLang="zh-CN" sz="2600" b="1">
                <a:latin typeface="黑体" pitchFamily="49" charset="-122"/>
                <a:ea typeface="黑体" pitchFamily="49" charset="-122"/>
              </a:rPr>
              <a:t>14</a:t>
            </a:r>
            <a:r>
              <a:rPr kumimoji="1" lang="zh-CN" altLang="en-US" sz="2600" b="1">
                <a:latin typeface="黑体" pitchFamily="49" charset="-122"/>
                <a:ea typeface="黑体" pitchFamily="49" charset="-122"/>
              </a:rPr>
              <a:t>个字节的排列情况及含义。</a:t>
            </a:r>
          </a:p>
          <a:p>
            <a:pPr eaLnBrk="1" hangingPunct="1">
              <a:lnSpc>
                <a:spcPct val="140000"/>
              </a:lnSpc>
            </a:pPr>
            <a:r>
              <a:rPr kumimoji="1" lang="zh-CN" altLang="en-US" sz="2600" b="1">
                <a:latin typeface="黑体" pitchFamily="49" charset="-122"/>
                <a:ea typeface="黑体" pitchFamily="49" charset="-122"/>
              </a:rPr>
              <a:t>    </a:t>
            </a:r>
            <a:r>
              <a:rPr kumimoji="1" lang="zh-CN" altLang="en-US" sz="2600" b="1">
                <a:solidFill>
                  <a:srgbClr val="660033"/>
                </a:solidFill>
                <a:latin typeface="黑体" pitchFamily="49" charset="-122"/>
                <a:ea typeface="黑体" pitchFamily="49" charset="-122"/>
              </a:rPr>
              <a:t>其中：</a:t>
            </a:r>
            <a:r>
              <a:rPr kumimoji="1" lang="en-US" altLang="zh-CN" sz="2600" b="1">
                <a:latin typeface="黑体" pitchFamily="49" charset="-122"/>
                <a:ea typeface="黑体" pitchFamily="49" charset="-122"/>
              </a:rPr>
              <a:t>⑴ 2</a:t>
            </a:r>
            <a:r>
              <a:rPr kumimoji="1" lang="zh-CN" altLang="en-US" sz="2600" b="1">
                <a:latin typeface="黑体" pitchFamily="49" charset="-122"/>
                <a:ea typeface="黑体" pitchFamily="49" charset="-122"/>
              </a:rPr>
              <a:t>个字节构成</a:t>
            </a:r>
            <a:r>
              <a:rPr kumimoji="1" lang="en-US" altLang="zh-CN" sz="2600" b="1">
                <a:latin typeface="黑体" pitchFamily="49" charset="-122"/>
                <a:ea typeface="黑体" pitchFamily="49" charset="-122"/>
              </a:rPr>
              <a:t>1</a:t>
            </a:r>
            <a:r>
              <a:rPr kumimoji="1" lang="zh-CN" altLang="en-US" sz="2600" b="1">
                <a:latin typeface="黑体" pitchFamily="49" charset="-122"/>
                <a:ea typeface="黑体" pitchFamily="49" charset="-122"/>
              </a:rPr>
              <a:t>个字。每个字的前一个字节是低位字节，后一个字节高位字节。</a:t>
            </a:r>
            <a:endParaRPr kumimoji="1" lang="en-US" altLang="zh-CN" sz="2600" b="1">
              <a:latin typeface="黑体" pitchFamily="49" charset="-122"/>
              <a:ea typeface="黑体" pitchFamily="49" charset="-122"/>
            </a:endParaRPr>
          </a:p>
        </p:txBody>
      </p:sp>
      <p:sp>
        <p:nvSpPr>
          <p:cNvPr id="31747" name="Rectangle 7"/>
          <p:cNvSpPr>
            <a:spLocks noChangeArrowheads="1"/>
          </p:cNvSpPr>
          <p:nvPr/>
        </p:nvSpPr>
        <p:spPr bwMode="auto">
          <a:xfrm>
            <a:off x="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1748" name="Object 6"/>
          <p:cNvGraphicFramePr>
            <a:graphicFrameLocks noChangeAspect="1"/>
          </p:cNvGraphicFramePr>
          <p:nvPr/>
        </p:nvGraphicFramePr>
        <p:xfrm>
          <a:off x="611188" y="3643313"/>
          <a:ext cx="8064500" cy="2449512"/>
        </p:xfrm>
        <a:graphic>
          <a:graphicData uri="http://schemas.openxmlformats.org/presentationml/2006/ole">
            <mc:AlternateContent xmlns:mc="http://schemas.openxmlformats.org/markup-compatibility/2006">
              <mc:Choice xmlns:v="urn:schemas-microsoft-com:vml" Requires="v">
                <p:oleObj spid="_x0000_s31752" r:id="rId3" imgW="4567428" imgH="861603" progId="Visio.Drawing.11">
                  <p:embed/>
                </p:oleObj>
              </mc:Choice>
              <mc:Fallback>
                <p:oleObj r:id="rId3" imgW="4567428" imgH="86160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643313"/>
                        <a:ext cx="80645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8" name="Text Box 8"/>
          <p:cNvSpPr txBox="1">
            <a:spLocks noChangeArrowheads="1"/>
          </p:cNvSpPr>
          <p:nvPr/>
        </p:nvSpPr>
        <p:spPr bwMode="auto">
          <a:xfrm>
            <a:off x="1033463" y="115888"/>
            <a:ext cx="6346825" cy="595312"/>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一、位图文件头</a:t>
            </a:r>
          </a:p>
        </p:txBody>
      </p:sp>
      <p:sp>
        <p:nvSpPr>
          <p:cNvPr id="31750" name="Rectangle 9"/>
          <p:cNvSpPr>
            <a:spLocks noChangeArrowheads="1"/>
          </p:cNvSpPr>
          <p:nvPr/>
        </p:nvSpPr>
        <p:spPr bwMode="auto">
          <a:xfrm>
            <a:off x="1206500" y="6138863"/>
            <a:ext cx="6605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华文行楷" pitchFamily="2" charset="-122"/>
                <a:ea typeface="华文行楷" pitchFamily="2" charset="-122"/>
              </a:rPr>
              <a:t>图</a:t>
            </a:r>
            <a:r>
              <a:rPr lang="en-US" altLang="zh-CN" b="1">
                <a:latin typeface="华文行楷" pitchFamily="2" charset="-122"/>
                <a:ea typeface="华文行楷" pitchFamily="2" charset="-122"/>
              </a:rPr>
              <a:t>2.21   </a:t>
            </a:r>
            <a:r>
              <a:rPr lang="en-US" altLang="zh-CN" b="1">
                <a:latin typeface="华文宋体" pitchFamily="2" charset="-122"/>
                <a:ea typeface="华文宋体" pitchFamily="2" charset="-122"/>
              </a:rPr>
              <a:t>lena.bmp</a:t>
            </a:r>
            <a:r>
              <a:rPr lang="en-US" altLang="zh-CN" b="1">
                <a:latin typeface="华文行楷" pitchFamily="2" charset="-122"/>
                <a:ea typeface="华文行楷" pitchFamily="2" charset="-122"/>
              </a:rPr>
              <a:t>256</a:t>
            </a:r>
            <a:r>
              <a:rPr lang="zh-CN" altLang="en-US" b="1">
                <a:latin typeface="华文行楷" pitchFamily="2" charset="-122"/>
                <a:ea typeface="华文行楷" pitchFamily="2" charset="-122"/>
              </a:rPr>
              <a:t>灰度级图像的位图文件头数据</a:t>
            </a:r>
            <a:endParaRPr lang="en-US" altLang="zh-CN" b="1">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5"/>
          <p:cNvSpPr txBox="1">
            <a:spLocks noChangeArrowheads="1"/>
          </p:cNvSpPr>
          <p:nvPr/>
        </p:nvSpPr>
        <p:spPr bwMode="auto">
          <a:xfrm>
            <a:off x="250825" y="979488"/>
            <a:ext cx="8748713"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pPr>
            <a:r>
              <a:rPr kumimoji="1" lang="en-US" altLang="zh-CN" sz="2800" b="1">
                <a:solidFill>
                  <a:schemeClr val="hlink"/>
                </a:solidFill>
                <a:latin typeface="Tahoma" pitchFamily="34" charset="0"/>
              </a:rPr>
              <a:t>     </a:t>
            </a:r>
            <a:r>
              <a:rPr kumimoji="1" lang="zh-CN" altLang="en-US" sz="2600" b="1">
                <a:latin typeface="黑体" pitchFamily="49" charset="-122"/>
                <a:ea typeface="黑体" pitchFamily="49" charset="-122"/>
              </a:rPr>
              <a:t>图</a:t>
            </a:r>
            <a:r>
              <a:rPr kumimoji="1" lang="en-US" altLang="zh-CN" sz="2600" b="1">
                <a:latin typeface="黑体" pitchFamily="49" charset="-122"/>
                <a:ea typeface="黑体" pitchFamily="49" charset="-122"/>
              </a:rPr>
              <a:t>2.21</a:t>
            </a:r>
            <a:r>
              <a:rPr kumimoji="1" lang="zh-CN" altLang="en-US" sz="2600" b="1">
                <a:latin typeface="黑体" pitchFamily="49" charset="-122"/>
                <a:ea typeface="黑体" pitchFamily="49" charset="-122"/>
              </a:rPr>
              <a:t>给出了大小为</a:t>
            </a:r>
            <a:r>
              <a:rPr kumimoji="1" lang="en-US" altLang="zh-CN" sz="2600" b="1">
                <a:latin typeface="黑体" pitchFamily="49" charset="-122"/>
                <a:ea typeface="黑体" pitchFamily="49" charset="-122"/>
              </a:rPr>
              <a:t>256×256</a:t>
            </a:r>
            <a:r>
              <a:rPr kumimoji="1" lang="zh-CN" altLang="en-US" sz="2600" b="1">
                <a:latin typeface="黑体" pitchFamily="49" charset="-122"/>
                <a:ea typeface="黑体" pitchFamily="49" charset="-122"/>
              </a:rPr>
              <a:t>的</a:t>
            </a:r>
            <a:r>
              <a:rPr kumimoji="1" lang="en-US" altLang="zh-CN" sz="2600" b="1">
                <a:latin typeface="黑体" pitchFamily="49" charset="-122"/>
                <a:ea typeface="黑体" pitchFamily="49" charset="-122"/>
              </a:rPr>
              <a:t>256</a:t>
            </a:r>
            <a:r>
              <a:rPr kumimoji="1" lang="zh-CN" altLang="en-US" sz="2600" b="1">
                <a:latin typeface="黑体" pitchFamily="49" charset="-122"/>
                <a:ea typeface="黑体" pitchFamily="49" charset="-122"/>
              </a:rPr>
              <a:t>灰度级</a:t>
            </a:r>
            <a:r>
              <a:rPr kumimoji="1" lang="en-US" altLang="zh-CN" sz="2600" b="1">
                <a:latin typeface="黑体" pitchFamily="49" charset="-122"/>
                <a:ea typeface="黑体" pitchFamily="49" charset="-122"/>
              </a:rPr>
              <a:t>lena</a:t>
            </a:r>
            <a:r>
              <a:rPr kumimoji="1" lang="zh-CN" altLang="en-US" sz="2600" b="1">
                <a:latin typeface="黑体" pitchFamily="49" charset="-122"/>
                <a:ea typeface="黑体" pitchFamily="49" charset="-122"/>
              </a:rPr>
              <a:t>图像的位图文件头中</a:t>
            </a:r>
            <a:r>
              <a:rPr kumimoji="1" lang="en-US" altLang="zh-CN" sz="2600" b="1">
                <a:latin typeface="黑体" pitchFamily="49" charset="-122"/>
                <a:ea typeface="黑体" pitchFamily="49" charset="-122"/>
              </a:rPr>
              <a:t>14</a:t>
            </a:r>
            <a:r>
              <a:rPr kumimoji="1" lang="zh-CN" altLang="en-US" sz="2600" b="1">
                <a:latin typeface="黑体" pitchFamily="49" charset="-122"/>
                <a:ea typeface="黑体" pitchFamily="49" charset="-122"/>
              </a:rPr>
              <a:t>个字节的排列情况及含义。</a:t>
            </a:r>
          </a:p>
          <a:p>
            <a:pPr eaLnBrk="1" hangingPunct="1">
              <a:lnSpc>
                <a:spcPct val="140000"/>
              </a:lnSpc>
            </a:pPr>
            <a:r>
              <a:rPr kumimoji="1" lang="zh-CN" altLang="en-US" sz="2600" b="1">
                <a:latin typeface="黑体" pitchFamily="49" charset="-122"/>
                <a:ea typeface="黑体" pitchFamily="49" charset="-122"/>
              </a:rPr>
              <a:t>    </a:t>
            </a:r>
            <a:r>
              <a:rPr kumimoji="1" lang="zh-CN" altLang="en-US" sz="2600" b="1">
                <a:solidFill>
                  <a:srgbClr val="660033"/>
                </a:solidFill>
                <a:latin typeface="黑体" pitchFamily="49" charset="-122"/>
                <a:ea typeface="黑体" pitchFamily="49" charset="-122"/>
              </a:rPr>
              <a:t>其中：</a:t>
            </a:r>
            <a:r>
              <a:rPr kumimoji="1" lang="en-US" altLang="zh-CN" sz="2600" b="1">
                <a:latin typeface="黑体" pitchFamily="49" charset="-122"/>
                <a:ea typeface="黑体" pitchFamily="49" charset="-122"/>
              </a:rPr>
              <a:t>⑵</a:t>
            </a:r>
            <a:r>
              <a:rPr kumimoji="1" lang="en-US" altLang="zh-CN" sz="2600">
                <a:latin typeface="黑体" pitchFamily="49" charset="-122"/>
                <a:ea typeface="黑体" pitchFamily="49" charset="-122"/>
              </a:rPr>
              <a:t> </a:t>
            </a:r>
            <a:r>
              <a:rPr kumimoji="1" lang="en-US" altLang="zh-CN" sz="2600" b="1">
                <a:latin typeface="黑体" pitchFamily="49" charset="-122"/>
                <a:ea typeface="黑体" pitchFamily="49" charset="-122"/>
              </a:rPr>
              <a:t>4</a:t>
            </a:r>
            <a:r>
              <a:rPr kumimoji="1" lang="zh-CN" altLang="en-US" sz="2600" b="1">
                <a:latin typeface="黑体" pitchFamily="49" charset="-122"/>
                <a:ea typeface="黑体" pitchFamily="49" charset="-122"/>
              </a:rPr>
              <a:t>个字节的是</a:t>
            </a:r>
            <a:r>
              <a:rPr kumimoji="1" lang="en-US" altLang="zh-CN" sz="2600" b="1">
                <a:latin typeface="黑体" pitchFamily="49" charset="-122"/>
                <a:ea typeface="黑体" pitchFamily="49" charset="-122"/>
              </a:rPr>
              <a:t>32</a:t>
            </a:r>
            <a:r>
              <a:rPr kumimoji="1" lang="zh-CN" altLang="en-US" sz="2600" b="1">
                <a:latin typeface="黑体" pitchFamily="49" charset="-122"/>
                <a:ea typeface="黑体" pitchFamily="49" charset="-122"/>
              </a:rPr>
              <a:t>位的双字。每个双字的前一个字是该双字的低</a:t>
            </a:r>
            <a:r>
              <a:rPr kumimoji="1" lang="en-US" altLang="zh-CN" sz="2600" b="1">
                <a:latin typeface="黑体" pitchFamily="49" charset="-122"/>
                <a:ea typeface="黑体" pitchFamily="49" charset="-122"/>
              </a:rPr>
              <a:t>16</a:t>
            </a:r>
            <a:r>
              <a:rPr kumimoji="1" lang="zh-CN" altLang="en-US" sz="2600" b="1">
                <a:latin typeface="黑体" pitchFamily="49" charset="-122"/>
                <a:ea typeface="黑体" pitchFamily="49" charset="-122"/>
              </a:rPr>
              <a:t>位，后一个字是该字的高</a:t>
            </a:r>
            <a:r>
              <a:rPr kumimoji="1" lang="en-US" altLang="zh-CN" sz="2600" b="1">
                <a:latin typeface="黑体" pitchFamily="49" charset="-122"/>
                <a:ea typeface="黑体" pitchFamily="49" charset="-122"/>
              </a:rPr>
              <a:t>16</a:t>
            </a:r>
            <a:r>
              <a:rPr kumimoji="1" lang="zh-CN" altLang="en-US" sz="2600" b="1">
                <a:latin typeface="黑体" pitchFamily="49" charset="-122"/>
                <a:ea typeface="黑体" pitchFamily="49" charset="-122"/>
              </a:rPr>
              <a:t>位。</a:t>
            </a:r>
            <a:endParaRPr kumimoji="1" lang="en-US" altLang="zh-CN" sz="2600">
              <a:latin typeface="黑体" pitchFamily="49" charset="-122"/>
              <a:ea typeface="黑体" pitchFamily="49" charset="-122"/>
            </a:endParaRPr>
          </a:p>
        </p:txBody>
      </p:sp>
      <p:graphicFrame>
        <p:nvGraphicFramePr>
          <p:cNvPr id="32771" name="Object 6"/>
          <p:cNvGraphicFramePr>
            <a:graphicFrameLocks noChangeAspect="1"/>
          </p:cNvGraphicFramePr>
          <p:nvPr/>
        </p:nvGraphicFramePr>
        <p:xfrm>
          <a:off x="611188" y="3643313"/>
          <a:ext cx="8064500" cy="2449512"/>
        </p:xfrm>
        <a:graphic>
          <a:graphicData uri="http://schemas.openxmlformats.org/presentationml/2006/ole">
            <mc:AlternateContent xmlns:mc="http://schemas.openxmlformats.org/markup-compatibility/2006">
              <mc:Choice xmlns:v="urn:schemas-microsoft-com:vml" Requires="v">
                <p:oleObj spid="_x0000_s32775" r:id="rId3" imgW="4567428" imgH="861603" progId="Visio.Drawing.11">
                  <p:embed/>
                </p:oleObj>
              </mc:Choice>
              <mc:Fallback>
                <p:oleObj r:id="rId3" imgW="4567428" imgH="86160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643313"/>
                        <a:ext cx="80645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51" name="Text Box 7"/>
          <p:cNvSpPr txBox="1">
            <a:spLocks noChangeArrowheads="1"/>
          </p:cNvSpPr>
          <p:nvPr/>
        </p:nvSpPr>
        <p:spPr bwMode="auto">
          <a:xfrm>
            <a:off x="1033463" y="115888"/>
            <a:ext cx="6346825" cy="595312"/>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一、位图文件头</a:t>
            </a:r>
          </a:p>
        </p:txBody>
      </p:sp>
      <p:sp>
        <p:nvSpPr>
          <p:cNvPr id="32773" name="Rectangle 8"/>
          <p:cNvSpPr>
            <a:spLocks noChangeArrowheads="1"/>
          </p:cNvSpPr>
          <p:nvPr/>
        </p:nvSpPr>
        <p:spPr bwMode="auto">
          <a:xfrm>
            <a:off x="1206500" y="6138863"/>
            <a:ext cx="6605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华文行楷" pitchFamily="2" charset="-122"/>
                <a:ea typeface="华文行楷" pitchFamily="2" charset="-122"/>
              </a:rPr>
              <a:t>图</a:t>
            </a:r>
            <a:r>
              <a:rPr lang="en-US" altLang="zh-CN" b="1">
                <a:latin typeface="华文行楷" pitchFamily="2" charset="-122"/>
                <a:ea typeface="华文行楷" pitchFamily="2" charset="-122"/>
              </a:rPr>
              <a:t>2.21   </a:t>
            </a:r>
            <a:r>
              <a:rPr lang="en-US" altLang="zh-CN" b="1">
                <a:latin typeface="华文宋体" pitchFamily="2" charset="-122"/>
                <a:ea typeface="华文宋体" pitchFamily="2" charset="-122"/>
              </a:rPr>
              <a:t>lena.bmp</a:t>
            </a:r>
            <a:r>
              <a:rPr lang="en-US" altLang="zh-CN" b="1">
                <a:latin typeface="华文行楷" pitchFamily="2" charset="-122"/>
                <a:ea typeface="华文行楷" pitchFamily="2" charset="-122"/>
              </a:rPr>
              <a:t>256</a:t>
            </a:r>
            <a:r>
              <a:rPr lang="zh-CN" altLang="en-US" b="1">
                <a:latin typeface="华文行楷" pitchFamily="2" charset="-122"/>
                <a:ea typeface="华文行楷" pitchFamily="2" charset="-122"/>
              </a:rPr>
              <a:t>灰度级图像的位图文件头数据</a:t>
            </a:r>
            <a:endParaRPr lang="en-US" altLang="zh-CN" b="1">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250825" y="982663"/>
            <a:ext cx="8748713"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kumimoji="1" lang="en-US" altLang="zh-CN" sz="2800" b="1">
                <a:solidFill>
                  <a:schemeClr val="hlink"/>
                </a:solidFill>
                <a:latin typeface="Tahoma" pitchFamily="34" charset="0"/>
              </a:rPr>
              <a:t>     </a:t>
            </a:r>
            <a:r>
              <a:rPr kumimoji="1" lang="zh-CN" altLang="en-US" sz="2600" b="1">
                <a:latin typeface="黑体" pitchFamily="49" charset="-122"/>
                <a:ea typeface="黑体" pitchFamily="49" charset="-122"/>
              </a:rPr>
              <a:t>图</a:t>
            </a:r>
            <a:r>
              <a:rPr kumimoji="1" lang="en-US" altLang="zh-CN" sz="2600" b="1">
                <a:latin typeface="黑体" pitchFamily="49" charset="-122"/>
                <a:ea typeface="黑体" pitchFamily="49" charset="-122"/>
              </a:rPr>
              <a:t>2.21</a:t>
            </a:r>
            <a:r>
              <a:rPr kumimoji="1" lang="zh-CN" altLang="en-US" sz="2600" b="1">
                <a:latin typeface="黑体" pitchFamily="49" charset="-122"/>
                <a:ea typeface="黑体" pitchFamily="49" charset="-122"/>
              </a:rPr>
              <a:t>给出了大小为</a:t>
            </a:r>
            <a:r>
              <a:rPr kumimoji="1" lang="en-US" altLang="zh-CN" sz="2600" b="1">
                <a:latin typeface="黑体" pitchFamily="49" charset="-122"/>
                <a:ea typeface="黑体" pitchFamily="49" charset="-122"/>
              </a:rPr>
              <a:t>256×256</a:t>
            </a:r>
            <a:r>
              <a:rPr kumimoji="1" lang="zh-CN" altLang="en-US" sz="2600" b="1">
                <a:latin typeface="黑体" pitchFamily="49" charset="-122"/>
                <a:ea typeface="黑体" pitchFamily="49" charset="-122"/>
              </a:rPr>
              <a:t>的</a:t>
            </a:r>
            <a:r>
              <a:rPr kumimoji="1" lang="en-US" altLang="zh-CN" sz="2600" b="1">
                <a:latin typeface="黑体" pitchFamily="49" charset="-122"/>
                <a:ea typeface="黑体" pitchFamily="49" charset="-122"/>
              </a:rPr>
              <a:t>256</a:t>
            </a:r>
            <a:r>
              <a:rPr kumimoji="1" lang="zh-CN" altLang="en-US" sz="2600" b="1">
                <a:latin typeface="黑体" pitchFamily="49" charset="-122"/>
                <a:ea typeface="黑体" pitchFamily="49" charset="-122"/>
              </a:rPr>
              <a:t>灰度级</a:t>
            </a:r>
            <a:r>
              <a:rPr kumimoji="1" lang="en-US" altLang="zh-CN" sz="2600" b="1">
                <a:latin typeface="黑体" pitchFamily="49" charset="-122"/>
                <a:ea typeface="黑体" pitchFamily="49" charset="-122"/>
              </a:rPr>
              <a:t>lena</a:t>
            </a:r>
            <a:r>
              <a:rPr kumimoji="1" lang="zh-CN" altLang="en-US" sz="2600" b="1">
                <a:latin typeface="黑体" pitchFamily="49" charset="-122"/>
                <a:ea typeface="黑体" pitchFamily="49" charset="-122"/>
              </a:rPr>
              <a:t>图像的位图文件头中</a:t>
            </a:r>
            <a:r>
              <a:rPr kumimoji="1" lang="en-US" altLang="zh-CN" sz="2600" b="1">
                <a:latin typeface="黑体" pitchFamily="49" charset="-122"/>
                <a:ea typeface="黑体" pitchFamily="49" charset="-122"/>
              </a:rPr>
              <a:t>14</a:t>
            </a:r>
            <a:r>
              <a:rPr kumimoji="1" lang="zh-CN" altLang="en-US" sz="2600" b="1">
                <a:latin typeface="黑体" pitchFamily="49" charset="-122"/>
                <a:ea typeface="黑体" pitchFamily="49" charset="-122"/>
              </a:rPr>
              <a:t>个字节的排列情况及含义。</a:t>
            </a:r>
          </a:p>
          <a:p>
            <a:pPr eaLnBrk="1" hangingPunct="1">
              <a:lnSpc>
                <a:spcPct val="125000"/>
              </a:lnSpc>
            </a:pPr>
            <a:r>
              <a:rPr kumimoji="1" lang="zh-CN" altLang="en-US" sz="2600" b="1">
                <a:latin typeface="黑体" pitchFamily="49" charset="-122"/>
                <a:ea typeface="黑体" pitchFamily="49" charset="-122"/>
              </a:rPr>
              <a:t>    </a:t>
            </a:r>
            <a:r>
              <a:rPr kumimoji="1" lang="zh-CN" altLang="en-US" sz="2600" b="1">
                <a:solidFill>
                  <a:srgbClr val="660033"/>
                </a:solidFill>
                <a:latin typeface="黑体" pitchFamily="49" charset="-122"/>
                <a:ea typeface="黑体" pitchFamily="49" charset="-122"/>
              </a:rPr>
              <a:t>其中：</a:t>
            </a:r>
            <a:r>
              <a:rPr kumimoji="1" lang="en-US" altLang="zh-CN" sz="2600" b="1">
                <a:latin typeface="黑体" pitchFamily="49" charset="-122"/>
                <a:ea typeface="黑体" pitchFamily="49" charset="-122"/>
              </a:rPr>
              <a:t>⑵</a:t>
            </a:r>
            <a:r>
              <a:rPr kumimoji="1" lang="en-US" altLang="zh-CN" sz="2600">
                <a:latin typeface="黑体" pitchFamily="49" charset="-122"/>
                <a:ea typeface="黑体" pitchFamily="49" charset="-122"/>
              </a:rPr>
              <a:t> </a:t>
            </a:r>
            <a:r>
              <a:rPr kumimoji="1" lang="en-US" altLang="zh-CN" sz="2600" b="1">
                <a:latin typeface="黑体" pitchFamily="49" charset="-122"/>
                <a:ea typeface="黑体" pitchFamily="49" charset="-122"/>
              </a:rPr>
              <a:t>4</a:t>
            </a:r>
            <a:r>
              <a:rPr kumimoji="1" lang="zh-CN" altLang="en-US" sz="2600" b="1">
                <a:latin typeface="黑体" pitchFamily="49" charset="-122"/>
                <a:ea typeface="黑体" pitchFamily="49" charset="-122"/>
              </a:rPr>
              <a:t>个字节的是</a:t>
            </a:r>
            <a:r>
              <a:rPr kumimoji="1" lang="en-US" altLang="zh-CN" sz="2600" b="1">
                <a:latin typeface="黑体" pitchFamily="49" charset="-122"/>
                <a:ea typeface="黑体" pitchFamily="49" charset="-122"/>
              </a:rPr>
              <a:t>32</a:t>
            </a:r>
            <a:r>
              <a:rPr kumimoji="1" lang="zh-CN" altLang="en-US" sz="2600" b="1">
                <a:latin typeface="黑体" pitchFamily="49" charset="-122"/>
                <a:ea typeface="黑体" pitchFamily="49" charset="-122"/>
              </a:rPr>
              <a:t>位的双字。每个双字的前一个字是该双字的低</a:t>
            </a:r>
            <a:r>
              <a:rPr kumimoji="1" lang="en-US" altLang="zh-CN" sz="2600" b="1">
                <a:latin typeface="黑体" pitchFamily="49" charset="-122"/>
                <a:ea typeface="黑体" pitchFamily="49" charset="-122"/>
              </a:rPr>
              <a:t>16</a:t>
            </a:r>
            <a:r>
              <a:rPr kumimoji="1" lang="zh-CN" altLang="en-US" sz="2600" b="1">
                <a:latin typeface="黑体" pitchFamily="49" charset="-122"/>
                <a:ea typeface="黑体" pitchFamily="49" charset="-122"/>
              </a:rPr>
              <a:t>位，后一个字是该字的高</a:t>
            </a:r>
            <a:r>
              <a:rPr kumimoji="1" lang="en-US" altLang="zh-CN" sz="2600" b="1">
                <a:latin typeface="黑体" pitchFamily="49" charset="-122"/>
                <a:ea typeface="黑体" pitchFamily="49" charset="-122"/>
              </a:rPr>
              <a:t>16</a:t>
            </a:r>
            <a:r>
              <a:rPr kumimoji="1" lang="zh-CN" altLang="en-US" sz="2600" b="1">
                <a:latin typeface="黑体" pitchFamily="49" charset="-122"/>
                <a:ea typeface="黑体" pitchFamily="49" charset="-122"/>
              </a:rPr>
              <a:t>位。</a:t>
            </a:r>
          </a:p>
          <a:p>
            <a:pPr eaLnBrk="1" hangingPunct="1">
              <a:lnSpc>
                <a:spcPct val="125000"/>
              </a:lnSpc>
            </a:pPr>
            <a:r>
              <a:rPr kumimoji="1" lang="zh-CN" altLang="en-US" sz="2600" b="1">
                <a:latin typeface="黑体" pitchFamily="49" charset="-122"/>
                <a:ea typeface="黑体" pitchFamily="49" charset="-122"/>
              </a:rPr>
              <a:t>    </a:t>
            </a:r>
            <a:r>
              <a:rPr kumimoji="1" lang="zh-CN" altLang="en-US" sz="2600" b="1">
                <a:solidFill>
                  <a:schemeClr val="hlink"/>
                </a:solidFill>
                <a:latin typeface="黑体" pitchFamily="49" charset="-122"/>
                <a:ea typeface="黑体" pitchFamily="49" charset="-122"/>
              </a:rPr>
              <a:t>比如，</a:t>
            </a:r>
            <a:r>
              <a:rPr kumimoji="1" lang="zh-CN" altLang="en-US" sz="2600" b="1">
                <a:solidFill>
                  <a:srgbClr val="006666"/>
                </a:solidFill>
                <a:latin typeface="黑体" pitchFamily="49" charset="-122"/>
                <a:ea typeface="黑体" pitchFamily="49" charset="-122"/>
              </a:rPr>
              <a:t>对于双字</a:t>
            </a:r>
            <a:r>
              <a:rPr kumimoji="1" lang="en-US" altLang="zh-CN" sz="2600" b="1">
                <a:solidFill>
                  <a:srgbClr val="006666"/>
                </a:solidFill>
                <a:latin typeface="黑体" pitchFamily="49" charset="-122"/>
                <a:ea typeface="黑体" pitchFamily="49" charset="-122"/>
              </a:rPr>
              <a:t>36 04 01 00</a:t>
            </a:r>
            <a:r>
              <a:rPr kumimoji="1" lang="zh-CN" altLang="en-US" sz="2600" b="1">
                <a:solidFill>
                  <a:srgbClr val="006666"/>
                </a:solidFill>
                <a:latin typeface="黑体" pitchFamily="49" charset="-122"/>
                <a:ea typeface="黑体" pitchFamily="49" charset="-122"/>
              </a:rPr>
              <a:t>来说，</a:t>
            </a:r>
            <a:r>
              <a:rPr kumimoji="1" lang="en-US" altLang="zh-CN" sz="2600" b="1">
                <a:solidFill>
                  <a:srgbClr val="006666"/>
                </a:solidFill>
                <a:latin typeface="黑体" pitchFamily="49" charset="-122"/>
                <a:ea typeface="黑体" pitchFamily="49" charset="-122"/>
              </a:rPr>
              <a:t>4</a:t>
            </a:r>
            <a:r>
              <a:rPr kumimoji="1" lang="zh-CN" altLang="en-US" sz="2600" b="1">
                <a:solidFill>
                  <a:srgbClr val="006666"/>
                </a:solidFill>
                <a:latin typeface="黑体" pitchFamily="49" charset="-122"/>
                <a:ea typeface="黑体" pitchFamily="49" charset="-122"/>
              </a:rPr>
              <a:t>个字节从高到低依次为</a:t>
            </a:r>
            <a:r>
              <a:rPr kumimoji="1" lang="en-US" altLang="zh-CN" sz="2600" b="1">
                <a:solidFill>
                  <a:srgbClr val="006666"/>
                </a:solidFill>
                <a:latin typeface="黑体" pitchFamily="49" charset="-122"/>
                <a:ea typeface="黑体" pitchFamily="49" charset="-122"/>
              </a:rPr>
              <a:t>00 01 04 36</a:t>
            </a:r>
            <a:r>
              <a:rPr kumimoji="1" lang="zh-CN" altLang="en-US" sz="2600" b="1">
                <a:solidFill>
                  <a:srgbClr val="006666"/>
                </a:solidFill>
                <a:latin typeface="黑体" pitchFamily="49" charset="-122"/>
                <a:ea typeface="黑体" pitchFamily="49" charset="-122"/>
              </a:rPr>
              <a:t>，其十进制值应为：</a:t>
            </a:r>
            <a:r>
              <a:rPr kumimoji="1" lang="zh-CN" altLang="en-US" sz="2600">
                <a:solidFill>
                  <a:srgbClr val="006666"/>
                </a:solidFill>
                <a:latin typeface="黑体" pitchFamily="49" charset="-122"/>
                <a:ea typeface="黑体" pitchFamily="49" charset="-122"/>
              </a:rPr>
              <a:t> </a:t>
            </a:r>
            <a:endParaRPr kumimoji="1" lang="en-US" altLang="zh-CN" sz="2600">
              <a:solidFill>
                <a:srgbClr val="006666"/>
              </a:solidFill>
              <a:latin typeface="黑体" pitchFamily="49" charset="-122"/>
              <a:ea typeface="黑体" pitchFamily="49" charset="-122"/>
            </a:endParaRPr>
          </a:p>
        </p:txBody>
      </p:sp>
      <p:sp>
        <p:nvSpPr>
          <p:cNvPr id="33795" name="Rectangle 7"/>
          <p:cNvSpPr>
            <a:spLocks noChangeArrowheads="1"/>
          </p:cNvSpPr>
          <p:nvPr/>
        </p:nvSpPr>
        <p:spPr bwMode="auto">
          <a:xfrm>
            <a:off x="0" y="3475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3796" name="Object 6"/>
          <p:cNvGraphicFramePr>
            <a:graphicFrameLocks noChangeAspect="1"/>
          </p:cNvGraphicFramePr>
          <p:nvPr/>
        </p:nvGraphicFramePr>
        <p:xfrm>
          <a:off x="539750" y="4079875"/>
          <a:ext cx="6119813" cy="576263"/>
        </p:xfrm>
        <a:graphic>
          <a:graphicData uri="http://schemas.openxmlformats.org/presentationml/2006/ole">
            <mc:AlternateContent xmlns:mc="http://schemas.openxmlformats.org/markup-compatibility/2006">
              <mc:Choice xmlns:v="urn:schemas-microsoft-com:vml" Requires="v">
                <p:oleObj spid="_x0000_s33802" name="公式" r:id="rId3" imgW="2070100" imgH="203200" progId="Equation.3">
                  <p:embed/>
                </p:oleObj>
              </mc:Choice>
              <mc:Fallback>
                <p:oleObj name="公式" r:id="rId3" imgW="20701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79875"/>
                        <a:ext cx="61198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8"/>
          <p:cNvSpPr>
            <a:spLocks noChangeArrowheads="1"/>
          </p:cNvSpPr>
          <p:nvPr/>
        </p:nvSpPr>
        <p:spPr bwMode="auto">
          <a:xfrm>
            <a:off x="6737350" y="4106863"/>
            <a:ext cx="1597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3000"/>
              <a:t>=66614</a:t>
            </a:r>
            <a:r>
              <a:rPr lang="en-US" altLang="zh-CN"/>
              <a:t> </a:t>
            </a:r>
          </a:p>
        </p:txBody>
      </p:sp>
      <p:graphicFrame>
        <p:nvGraphicFramePr>
          <p:cNvPr id="33798" name="Object 9"/>
          <p:cNvGraphicFramePr>
            <a:graphicFrameLocks noChangeAspect="1"/>
          </p:cNvGraphicFramePr>
          <p:nvPr/>
        </p:nvGraphicFramePr>
        <p:xfrm>
          <a:off x="611188" y="4756150"/>
          <a:ext cx="8064500" cy="2016125"/>
        </p:xfrm>
        <a:graphic>
          <a:graphicData uri="http://schemas.openxmlformats.org/presentationml/2006/ole">
            <mc:AlternateContent xmlns:mc="http://schemas.openxmlformats.org/markup-compatibility/2006">
              <mc:Choice xmlns:v="urn:schemas-microsoft-com:vml" Requires="v">
                <p:oleObj spid="_x0000_s33803" r:id="rId5" imgW="4567428" imgH="861603" progId="Visio.Drawing.11">
                  <p:embed/>
                </p:oleObj>
              </mc:Choice>
              <mc:Fallback>
                <p:oleObj r:id="rId5" imgW="4567428" imgH="861603"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56150"/>
                        <a:ext cx="80645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378" name="Text Box 10"/>
          <p:cNvSpPr txBox="1">
            <a:spLocks noChangeArrowheads="1"/>
          </p:cNvSpPr>
          <p:nvPr/>
        </p:nvSpPr>
        <p:spPr bwMode="auto">
          <a:xfrm>
            <a:off x="1033463" y="115888"/>
            <a:ext cx="6346825" cy="595312"/>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一、位图文件头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endParaRPr lang="zh-CN" altLang="en-US" smtClean="0"/>
          </a:p>
        </p:txBody>
      </p:sp>
      <p:sp>
        <p:nvSpPr>
          <p:cNvPr id="5123" name="内容占位符 2"/>
          <p:cNvSpPr>
            <a:spLocks noGrp="1"/>
          </p:cNvSpPr>
          <p:nvPr>
            <p:ph idx="1"/>
          </p:nvPr>
        </p:nvSpPr>
        <p:spPr/>
        <p:txBody>
          <a:bodyPr/>
          <a:lstStyle/>
          <a:p>
            <a:endParaRPr lang="zh-CN" altLang="en-US" smtClean="0"/>
          </a:p>
        </p:txBody>
      </p:sp>
      <p:graphicFrame>
        <p:nvGraphicFramePr>
          <p:cNvPr id="4" name="对象 3"/>
          <p:cNvGraphicFramePr>
            <a:graphicFrameLocks noChangeAspect="1"/>
          </p:cNvGraphicFramePr>
          <p:nvPr/>
        </p:nvGraphicFramePr>
        <p:xfrm>
          <a:off x="395288" y="1031875"/>
          <a:ext cx="8331200" cy="4918075"/>
        </p:xfrm>
        <a:graphic>
          <a:graphicData uri="http://schemas.openxmlformats.org/presentationml/2006/ole">
            <mc:AlternateContent xmlns:mc="http://schemas.openxmlformats.org/markup-compatibility/2006">
              <mc:Choice xmlns:v="urn:schemas-microsoft-com:vml" Requires="v">
                <p:oleObj spid="_x0000_s5126" r:id="rId3" imgW="33325714" imgH="19670204" progId="">
                  <p:embed/>
                </p:oleObj>
              </mc:Choice>
              <mc:Fallback>
                <p:oleObj r:id="rId3" imgW="33325714" imgH="19670204" progId="">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31875"/>
                        <a:ext cx="83312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Text Box 4"/>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二、位图信息头</a:t>
            </a:r>
          </a:p>
        </p:txBody>
      </p:sp>
      <p:sp>
        <p:nvSpPr>
          <p:cNvPr id="34819" name="Text Box 8"/>
          <p:cNvSpPr txBox="1">
            <a:spLocks noChangeArrowheads="1"/>
          </p:cNvSpPr>
          <p:nvPr/>
        </p:nvSpPr>
        <p:spPr bwMode="auto">
          <a:xfrm>
            <a:off x="250825" y="966788"/>
            <a:ext cx="874871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700" b="1">
                <a:solidFill>
                  <a:schemeClr val="hlink"/>
                </a:solidFill>
                <a:latin typeface="黑体" pitchFamily="49" charset="-122"/>
                <a:ea typeface="黑体" pitchFamily="49" charset="-122"/>
              </a:rPr>
              <a:t> ◆</a:t>
            </a:r>
            <a:r>
              <a:rPr kumimoji="1" lang="zh-CN" altLang="en-US" sz="2700" b="1">
                <a:latin typeface="黑体" pitchFamily="49" charset="-122"/>
                <a:ea typeface="黑体" pitchFamily="49" charset="-122"/>
              </a:rPr>
              <a:t>位图信息头</a:t>
            </a:r>
            <a:r>
              <a:rPr kumimoji="1" lang="en-US" altLang="zh-CN" sz="2700" b="1">
                <a:latin typeface="黑体" pitchFamily="49" charset="-122"/>
                <a:ea typeface="黑体" pitchFamily="49" charset="-122"/>
              </a:rPr>
              <a:t>BITMAPINFORMATION</a:t>
            </a:r>
            <a:r>
              <a:rPr kumimoji="1" lang="zh-CN" altLang="en-US" sz="2700" b="1">
                <a:latin typeface="黑体" pitchFamily="49" charset="-122"/>
                <a:ea typeface="黑体" pitchFamily="49" charset="-122"/>
              </a:rPr>
              <a:t>可定义为如下的结构</a:t>
            </a:r>
            <a:r>
              <a:rPr kumimoji="1" lang="zh-CN" altLang="en-US" sz="2000" b="1">
                <a:latin typeface="黑体" pitchFamily="49" charset="-122"/>
                <a:ea typeface="黑体" pitchFamily="49" charset="-122"/>
              </a:rPr>
              <a:t>：</a:t>
            </a:r>
          </a:p>
          <a:p>
            <a:pPr eaLnBrk="1" hangingPunct="1">
              <a:lnSpc>
                <a:spcPct val="110000"/>
              </a:lnSpc>
            </a:pPr>
            <a:r>
              <a:rPr kumimoji="1" lang="en-US" altLang="zh-CN" sz="2400" b="1">
                <a:latin typeface="Tahoma" pitchFamily="34" charset="0"/>
              </a:rPr>
              <a:t>typedef struct{</a:t>
            </a:r>
          </a:p>
          <a:p>
            <a:pPr eaLnBrk="1" hangingPunct="1">
              <a:lnSpc>
                <a:spcPct val="110000"/>
              </a:lnSpc>
            </a:pPr>
            <a:r>
              <a:rPr kumimoji="1" lang="en-US" altLang="zh-CN" sz="2400" b="1">
                <a:latin typeface="Tahoma" pitchFamily="34" charset="0"/>
              </a:rPr>
              <a:t>              DWORD   biSize;                  </a:t>
            </a:r>
            <a:r>
              <a:rPr kumimoji="1" lang="zh-CN" altLang="en-US" sz="2400" b="1">
                <a:latin typeface="Tahoma" pitchFamily="34" charset="0"/>
              </a:rPr>
              <a:t>信息头大小</a:t>
            </a:r>
            <a:endParaRPr kumimoji="1" lang="en-US" altLang="zh-CN" sz="2400" b="1">
              <a:latin typeface="Tahoma" pitchFamily="34" charset="0"/>
            </a:endParaRPr>
          </a:p>
          <a:p>
            <a:pPr eaLnBrk="1" hangingPunct="1">
              <a:lnSpc>
                <a:spcPct val="110000"/>
              </a:lnSpc>
            </a:pPr>
            <a:r>
              <a:rPr kumimoji="1" lang="en-US" altLang="zh-CN" sz="2400" b="1">
                <a:latin typeface="Tahoma" pitchFamily="34" charset="0"/>
              </a:rPr>
              <a:t>              DWORD   biWidth;               </a:t>
            </a:r>
            <a:r>
              <a:rPr kumimoji="1" lang="zh-CN" altLang="en-US" sz="2400" b="1">
                <a:latin typeface="Tahoma" pitchFamily="34" charset="0"/>
              </a:rPr>
              <a:t>位图宽度</a:t>
            </a:r>
            <a:endParaRPr kumimoji="1" lang="en-US" altLang="zh-CN" sz="2400" b="1">
              <a:latin typeface="Tahoma" pitchFamily="34" charset="0"/>
            </a:endParaRPr>
          </a:p>
          <a:p>
            <a:pPr eaLnBrk="1" hangingPunct="1">
              <a:lnSpc>
                <a:spcPct val="110000"/>
              </a:lnSpc>
            </a:pPr>
            <a:r>
              <a:rPr kumimoji="1" lang="en-US" altLang="zh-CN" sz="2400" b="1">
                <a:latin typeface="Tahoma" pitchFamily="34" charset="0"/>
              </a:rPr>
              <a:t>              DWORD   biHeight;              </a:t>
            </a:r>
            <a:r>
              <a:rPr kumimoji="1" lang="zh-CN" altLang="en-US" sz="2400" b="1">
                <a:latin typeface="Tahoma" pitchFamily="34" charset="0"/>
              </a:rPr>
              <a:t>位图高度</a:t>
            </a:r>
          </a:p>
          <a:p>
            <a:pPr eaLnBrk="1" hangingPunct="1">
              <a:lnSpc>
                <a:spcPct val="110000"/>
              </a:lnSpc>
            </a:pPr>
            <a:r>
              <a:rPr kumimoji="1" lang="en-US" altLang="zh-CN" sz="2400" b="1">
                <a:latin typeface="Tahoma" pitchFamily="34" charset="0"/>
              </a:rPr>
              <a:t>              WORD    biPlane;                  </a:t>
            </a:r>
            <a:r>
              <a:rPr kumimoji="1" lang="zh-CN" altLang="en-US" sz="2400" b="1">
                <a:latin typeface="Tahoma" pitchFamily="34" charset="0"/>
              </a:rPr>
              <a:t>图像平面数，约定</a:t>
            </a:r>
            <a:r>
              <a:rPr kumimoji="1" lang="en-US" altLang="zh-CN" sz="2400" b="1">
                <a:latin typeface="Tahoma" pitchFamily="34" charset="0"/>
              </a:rPr>
              <a:t>1</a:t>
            </a:r>
          </a:p>
          <a:p>
            <a:pPr eaLnBrk="1" hangingPunct="1">
              <a:lnSpc>
                <a:spcPct val="110000"/>
              </a:lnSpc>
            </a:pPr>
            <a:r>
              <a:rPr kumimoji="1" lang="en-US" altLang="zh-CN" sz="2400" b="1">
                <a:latin typeface="Tahoma" pitchFamily="34" charset="0"/>
              </a:rPr>
              <a:t>              </a:t>
            </a:r>
            <a:r>
              <a:rPr kumimoji="1" lang="en-US" altLang="zh-CN" sz="2400" b="1">
                <a:solidFill>
                  <a:srgbClr val="006666"/>
                </a:solidFill>
                <a:latin typeface="Tahoma" pitchFamily="34" charset="0"/>
              </a:rPr>
              <a:t>WORD    biBitCount;             </a:t>
            </a:r>
            <a:r>
              <a:rPr kumimoji="1" lang="zh-CN" altLang="en-US" sz="2400" b="1">
                <a:solidFill>
                  <a:srgbClr val="006666"/>
                </a:solidFill>
                <a:latin typeface="Tahoma" pitchFamily="34" charset="0"/>
              </a:rPr>
              <a:t>指定每个象素的位数</a:t>
            </a:r>
            <a:endParaRPr kumimoji="1" lang="en-US" altLang="zh-CN" sz="2400" b="1">
              <a:solidFill>
                <a:srgbClr val="006666"/>
              </a:solidFill>
              <a:latin typeface="Tahoma" pitchFamily="34" charset="0"/>
            </a:endParaRPr>
          </a:p>
          <a:p>
            <a:pPr eaLnBrk="1" hangingPunct="1">
              <a:lnSpc>
                <a:spcPct val="110000"/>
              </a:lnSpc>
            </a:pPr>
            <a:r>
              <a:rPr kumimoji="1" lang="en-US" altLang="zh-CN" sz="2400" b="1">
                <a:latin typeface="Tahoma" pitchFamily="34" charset="0"/>
              </a:rPr>
              <a:t>              DWORD   biCompression;    </a:t>
            </a:r>
            <a:r>
              <a:rPr kumimoji="1" lang="zh-CN" altLang="en-US" sz="2400" b="1">
                <a:latin typeface="Tahoma" pitchFamily="34" charset="0"/>
              </a:rPr>
              <a:t>指定压缩格式，</a:t>
            </a:r>
            <a:r>
              <a:rPr kumimoji="1" lang="en-US" altLang="zh-CN" sz="2400" b="1">
                <a:latin typeface="Tahoma" pitchFamily="34" charset="0"/>
              </a:rPr>
              <a:t>0,1,2</a:t>
            </a:r>
          </a:p>
          <a:p>
            <a:pPr eaLnBrk="1" hangingPunct="1">
              <a:lnSpc>
                <a:spcPct val="110000"/>
              </a:lnSpc>
            </a:pPr>
            <a:r>
              <a:rPr kumimoji="1" lang="en-US" altLang="zh-CN" sz="2400" b="1">
                <a:latin typeface="Tahoma" pitchFamily="34" charset="0"/>
              </a:rPr>
              <a:t>	    </a:t>
            </a:r>
            <a:r>
              <a:rPr kumimoji="1" lang="en-US" altLang="zh-CN" sz="2400" b="1">
                <a:solidFill>
                  <a:srgbClr val="006666"/>
                </a:solidFill>
                <a:latin typeface="Tahoma" pitchFamily="34" charset="0"/>
              </a:rPr>
              <a:t>DWORD   biSizeImage;        </a:t>
            </a:r>
            <a:r>
              <a:rPr kumimoji="1" lang="zh-CN" altLang="en-US" sz="2400" b="1">
                <a:solidFill>
                  <a:srgbClr val="006666"/>
                </a:solidFill>
                <a:latin typeface="Tahoma" pitchFamily="34" charset="0"/>
              </a:rPr>
              <a:t>位图数据占用字节数</a:t>
            </a:r>
            <a:endParaRPr kumimoji="1" lang="en-US" altLang="zh-CN" sz="2400" b="1">
              <a:solidFill>
                <a:srgbClr val="006666"/>
              </a:solidFill>
              <a:latin typeface="Tahoma" pitchFamily="34" charset="0"/>
            </a:endParaRPr>
          </a:p>
          <a:p>
            <a:pPr eaLnBrk="1" hangingPunct="1">
              <a:lnSpc>
                <a:spcPct val="110000"/>
              </a:lnSpc>
            </a:pPr>
            <a:r>
              <a:rPr kumimoji="1" lang="en-US" altLang="zh-CN" sz="2400" b="1">
                <a:latin typeface="Tahoma" pitchFamily="34" charset="0"/>
              </a:rPr>
              <a:t>	    DWORD   biXPelsPerMeter; </a:t>
            </a:r>
            <a:r>
              <a:rPr kumimoji="1" lang="zh-CN" altLang="en-US" sz="2400" b="1">
                <a:latin typeface="Tahoma" pitchFamily="34" charset="0"/>
              </a:rPr>
              <a:t>目标设备水平分辨率</a:t>
            </a:r>
            <a:endParaRPr kumimoji="1" lang="en-US" altLang="zh-CN" sz="2400" b="1">
              <a:latin typeface="Tahoma" pitchFamily="34" charset="0"/>
            </a:endParaRPr>
          </a:p>
          <a:p>
            <a:pPr eaLnBrk="1" hangingPunct="1">
              <a:lnSpc>
                <a:spcPct val="110000"/>
              </a:lnSpc>
            </a:pPr>
            <a:r>
              <a:rPr kumimoji="1" lang="en-US" altLang="zh-CN" sz="2400" b="1">
                <a:latin typeface="Tahoma" pitchFamily="34" charset="0"/>
              </a:rPr>
              <a:t>	    DWORD   biYPelsPerMeter; </a:t>
            </a:r>
            <a:r>
              <a:rPr kumimoji="1" lang="zh-CN" altLang="en-US" sz="2400" b="1">
                <a:latin typeface="Tahoma" pitchFamily="34" charset="0"/>
              </a:rPr>
              <a:t>目标设备垂直分辨率</a:t>
            </a:r>
          </a:p>
          <a:p>
            <a:pPr eaLnBrk="1" hangingPunct="1">
              <a:lnSpc>
                <a:spcPct val="110000"/>
              </a:lnSpc>
            </a:pPr>
            <a:r>
              <a:rPr kumimoji="1" lang="en-US" altLang="zh-CN" sz="2400" b="1">
                <a:latin typeface="Tahoma" pitchFamily="34" charset="0"/>
              </a:rPr>
              <a:t>	    DWORD   biClrUsed;         </a:t>
            </a:r>
            <a:r>
              <a:rPr kumimoji="1" lang="zh-CN" altLang="en-US" sz="2400" b="1">
                <a:latin typeface="Tahoma" pitchFamily="34" charset="0"/>
              </a:rPr>
              <a:t>位图中实际用到的颜色数</a:t>
            </a:r>
            <a:endParaRPr kumimoji="1" lang="en-US" altLang="zh-CN" sz="2400" b="1">
              <a:latin typeface="Tahoma" pitchFamily="34" charset="0"/>
            </a:endParaRPr>
          </a:p>
          <a:p>
            <a:pPr eaLnBrk="1" hangingPunct="1">
              <a:lnSpc>
                <a:spcPct val="110000"/>
              </a:lnSpc>
            </a:pPr>
            <a:r>
              <a:rPr kumimoji="1" lang="en-US" altLang="zh-CN" sz="2400" b="1">
                <a:latin typeface="Tahoma" pitchFamily="34" charset="0"/>
              </a:rPr>
              <a:t>	    DWORD   biClrImportant;    </a:t>
            </a:r>
            <a:r>
              <a:rPr kumimoji="1" lang="zh-CN" altLang="en-US" sz="2400" b="1">
                <a:latin typeface="Tahoma" pitchFamily="34" charset="0"/>
              </a:rPr>
              <a:t>位图中重要的颜色数</a:t>
            </a:r>
            <a:endParaRPr kumimoji="1" lang="en-US" altLang="zh-CN" sz="2400" b="1">
              <a:latin typeface="Tahoma" pitchFamily="34" charset="0"/>
            </a:endParaRPr>
          </a:p>
          <a:p>
            <a:pPr eaLnBrk="1" hangingPunct="1">
              <a:lnSpc>
                <a:spcPct val="110000"/>
              </a:lnSpc>
            </a:pPr>
            <a:r>
              <a:rPr kumimoji="1" lang="en-US" altLang="zh-CN" sz="2400" b="1">
                <a:latin typeface="Tahoma" pitchFamily="34" charset="0"/>
              </a:rPr>
              <a:t>            }BITMAPINFOHEADER;</a:t>
            </a:r>
            <a:r>
              <a:rPr kumimoji="1" lang="en-US" altLang="zh-CN" sz="2400">
                <a:latin typeface="Tahoma" pitchFamily="34"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250825" y="979488"/>
            <a:ext cx="8748713"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kumimoji="1" lang="zh-CN" altLang="en-US" sz="2800" b="1">
                <a:solidFill>
                  <a:schemeClr val="hlink"/>
                </a:solidFill>
                <a:latin typeface="Tahoma" pitchFamily="34" charset="0"/>
              </a:rPr>
              <a:t>其中：</a:t>
            </a:r>
          </a:p>
          <a:p>
            <a:pPr eaLnBrk="1" hangingPunct="1">
              <a:lnSpc>
                <a:spcPct val="130000"/>
              </a:lnSpc>
            </a:pPr>
            <a:r>
              <a:rPr kumimoji="1" lang="zh-CN" altLang="en-US" sz="2800" b="1">
                <a:solidFill>
                  <a:schemeClr val="hlink"/>
                </a:solidFill>
                <a:latin typeface="Tahoma" pitchFamily="34" charset="0"/>
              </a:rPr>
              <a:t>     </a:t>
            </a:r>
            <a:r>
              <a:rPr kumimoji="1" lang="en-US" altLang="zh-CN" sz="2600" b="1">
                <a:latin typeface="黑体" pitchFamily="49" charset="-122"/>
                <a:ea typeface="黑体" pitchFamily="49" charset="-122"/>
              </a:rPr>
              <a:t>⑸</a:t>
            </a:r>
            <a:r>
              <a:rPr kumimoji="1" lang="en-US" altLang="zh-CN" sz="2600">
                <a:latin typeface="黑体" pitchFamily="49" charset="-122"/>
                <a:ea typeface="黑体" pitchFamily="49" charset="-122"/>
              </a:rPr>
              <a:t> </a:t>
            </a:r>
            <a:r>
              <a:rPr kumimoji="1" lang="en-US" altLang="zh-CN" sz="2600" b="1">
                <a:latin typeface="黑体" pitchFamily="49" charset="-122"/>
                <a:ea typeface="黑体" pitchFamily="49" charset="-122"/>
              </a:rPr>
              <a:t>biBitCount</a:t>
            </a:r>
            <a:r>
              <a:rPr kumimoji="1" lang="zh-CN" altLang="en-US" sz="2600" b="1">
                <a:latin typeface="黑体" pitchFamily="49" charset="-122"/>
                <a:ea typeface="黑体" pitchFamily="49" charset="-122"/>
              </a:rPr>
              <a:t>用于指定表示每个像素所需的比特位数，其值是</a:t>
            </a:r>
            <a:r>
              <a:rPr kumimoji="1" lang="en-US" altLang="zh-CN" sz="2600" b="1">
                <a:latin typeface="黑体" pitchFamily="49" charset="-122"/>
                <a:ea typeface="黑体" pitchFamily="49" charset="-122"/>
              </a:rPr>
              <a:t>1</a:t>
            </a:r>
            <a:r>
              <a:rPr kumimoji="1" lang="zh-CN" altLang="en-US" sz="2600" b="1">
                <a:latin typeface="黑体" pitchFamily="49" charset="-122"/>
                <a:ea typeface="黑体" pitchFamily="49" charset="-122"/>
              </a:rPr>
              <a:t>、</a:t>
            </a:r>
            <a:r>
              <a:rPr kumimoji="1" lang="en-US" altLang="zh-CN" sz="2600" b="1">
                <a:latin typeface="黑体" pitchFamily="49" charset="-122"/>
                <a:ea typeface="黑体" pitchFamily="49" charset="-122"/>
              </a:rPr>
              <a:t>4</a:t>
            </a:r>
            <a:r>
              <a:rPr kumimoji="1" lang="zh-CN" altLang="en-US" sz="2600" b="1">
                <a:latin typeface="黑体" pitchFamily="49" charset="-122"/>
                <a:ea typeface="黑体" pitchFamily="49" charset="-122"/>
              </a:rPr>
              <a:t>、</a:t>
            </a:r>
            <a:r>
              <a:rPr kumimoji="1" lang="en-US" altLang="zh-CN" sz="2600" b="1">
                <a:latin typeface="黑体" pitchFamily="49" charset="-122"/>
                <a:ea typeface="黑体" pitchFamily="49" charset="-122"/>
              </a:rPr>
              <a:t>8</a:t>
            </a:r>
            <a:r>
              <a:rPr kumimoji="1" lang="zh-CN" altLang="en-US" sz="2600" b="1">
                <a:latin typeface="黑体" pitchFamily="49" charset="-122"/>
                <a:ea typeface="黑体" pitchFamily="49" charset="-122"/>
              </a:rPr>
              <a:t>或</a:t>
            </a:r>
            <a:r>
              <a:rPr kumimoji="1" lang="en-US" altLang="zh-CN" sz="2600" b="1">
                <a:latin typeface="黑体" pitchFamily="49" charset="-122"/>
                <a:ea typeface="黑体" pitchFamily="49" charset="-122"/>
              </a:rPr>
              <a:t>24</a:t>
            </a:r>
            <a:r>
              <a:rPr kumimoji="1" lang="zh-CN" altLang="en-US" sz="2600" b="1">
                <a:latin typeface="黑体" pitchFamily="49" charset="-122"/>
                <a:ea typeface="黑体" pitchFamily="49" charset="-122"/>
              </a:rPr>
              <a:t>之一。</a:t>
            </a:r>
          </a:p>
          <a:p>
            <a:pPr eaLnBrk="1" hangingPunct="1">
              <a:lnSpc>
                <a:spcPct val="130000"/>
              </a:lnSpc>
            </a:pPr>
            <a:r>
              <a:rPr kumimoji="1" lang="zh-CN" altLang="en-US" sz="2600" b="1">
                <a:latin typeface="黑体" pitchFamily="49" charset="-122"/>
                <a:ea typeface="黑体" pitchFamily="49" charset="-122"/>
              </a:rPr>
              <a:t>    为</a:t>
            </a:r>
            <a:r>
              <a:rPr kumimoji="1" lang="en-US" altLang="zh-CN" sz="2600" b="1">
                <a:latin typeface="黑体" pitchFamily="49" charset="-122"/>
                <a:ea typeface="黑体" pitchFamily="49" charset="-122"/>
              </a:rPr>
              <a:t>1</a:t>
            </a:r>
            <a:r>
              <a:rPr kumimoji="1" lang="zh-CN" altLang="en-US" sz="2600" b="1">
                <a:latin typeface="黑体" pitchFamily="49" charset="-122"/>
                <a:ea typeface="黑体" pitchFamily="49" charset="-122"/>
              </a:rPr>
              <a:t>时，说明位图文件表示的是一幅二色黑白图像。</a:t>
            </a:r>
          </a:p>
          <a:p>
            <a:pPr eaLnBrk="1" hangingPunct="1">
              <a:lnSpc>
                <a:spcPct val="130000"/>
              </a:lnSpc>
            </a:pPr>
            <a:r>
              <a:rPr kumimoji="1" lang="zh-CN" altLang="en-US" sz="2600" b="1">
                <a:latin typeface="黑体" pitchFamily="49" charset="-122"/>
                <a:ea typeface="黑体" pitchFamily="49" charset="-122"/>
              </a:rPr>
              <a:t>    为</a:t>
            </a:r>
            <a:r>
              <a:rPr kumimoji="1" lang="en-US" altLang="zh-CN" sz="2600" b="1">
                <a:latin typeface="黑体" pitchFamily="49" charset="-122"/>
                <a:ea typeface="黑体" pitchFamily="49" charset="-122"/>
              </a:rPr>
              <a:t>4</a:t>
            </a:r>
            <a:r>
              <a:rPr kumimoji="1" lang="zh-CN" altLang="en-US" sz="2600" b="1">
                <a:latin typeface="黑体" pitchFamily="49" charset="-122"/>
                <a:ea typeface="黑体" pitchFamily="49" charset="-122"/>
              </a:rPr>
              <a:t>时，说明位图文件表示的是一幅</a:t>
            </a:r>
            <a:r>
              <a:rPr kumimoji="1" lang="en-US" altLang="zh-CN" sz="2600" b="1">
                <a:latin typeface="黑体" pitchFamily="49" charset="-122"/>
                <a:ea typeface="黑体" pitchFamily="49" charset="-122"/>
              </a:rPr>
              <a:t>16</a:t>
            </a:r>
            <a:r>
              <a:rPr kumimoji="1" lang="zh-CN" altLang="en-US" sz="2600" b="1">
                <a:latin typeface="黑体" pitchFamily="49" charset="-122"/>
                <a:ea typeface="黑体" pitchFamily="49" charset="-122"/>
              </a:rPr>
              <a:t>色图像。</a:t>
            </a:r>
          </a:p>
          <a:p>
            <a:pPr eaLnBrk="1" hangingPunct="1">
              <a:lnSpc>
                <a:spcPct val="130000"/>
              </a:lnSpc>
            </a:pPr>
            <a:r>
              <a:rPr kumimoji="1" lang="zh-CN" altLang="en-US" sz="2600" b="1">
                <a:latin typeface="黑体" pitchFamily="49" charset="-122"/>
                <a:ea typeface="黑体" pitchFamily="49" charset="-122"/>
              </a:rPr>
              <a:t>    为</a:t>
            </a:r>
            <a:r>
              <a:rPr kumimoji="1" lang="en-US" altLang="zh-CN" sz="2600" b="1">
                <a:latin typeface="黑体" pitchFamily="49" charset="-122"/>
                <a:ea typeface="黑体" pitchFamily="49" charset="-122"/>
              </a:rPr>
              <a:t>8</a:t>
            </a:r>
            <a:r>
              <a:rPr kumimoji="1" lang="zh-CN" altLang="en-US" sz="2600" b="1">
                <a:latin typeface="黑体" pitchFamily="49" charset="-122"/>
                <a:ea typeface="黑体" pitchFamily="49" charset="-122"/>
              </a:rPr>
              <a:t>时，说明位图文件表示的是一幅</a:t>
            </a:r>
            <a:r>
              <a:rPr kumimoji="1" lang="en-US" altLang="zh-CN" sz="2600" b="1">
                <a:latin typeface="黑体" pitchFamily="49" charset="-122"/>
                <a:ea typeface="黑体" pitchFamily="49" charset="-122"/>
              </a:rPr>
              <a:t>256</a:t>
            </a:r>
            <a:r>
              <a:rPr kumimoji="1" lang="zh-CN" altLang="en-US" sz="2600" b="1">
                <a:latin typeface="黑体" pitchFamily="49" charset="-122"/>
                <a:ea typeface="黑体" pitchFamily="49" charset="-122"/>
              </a:rPr>
              <a:t>色图像。</a:t>
            </a:r>
          </a:p>
          <a:p>
            <a:pPr eaLnBrk="1" hangingPunct="1">
              <a:lnSpc>
                <a:spcPct val="130000"/>
              </a:lnSpc>
            </a:pPr>
            <a:r>
              <a:rPr kumimoji="1" lang="zh-CN" altLang="en-US" sz="2600" b="1">
                <a:latin typeface="黑体" pitchFamily="49" charset="-122"/>
                <a:ea typeface="黑体" pitchFamily="49" charset="-122"/>
              </a:rPr>
              <a:t>    为</a:t>
            </a:r>
            <a:r>
              <a:rPr kumimoji="1" lang="en-US" altLang="zh-CN" sz="2600" b="1">
                <a:latin typeface="黑体" pitchFamily="49" charset="-122"/>
                <a:ea typeface="黑体" pitchFamily="49" charset="-122"/>
              </a:rPr>
              <a:t>24</a:t>
            </a:r>
            <a:r>
              <a:rPr kumimoji="1" lang="zh-CN" altLang="en-US" sz="2600" b="1">
                <a:latin typeface="黑体" pitchFamily="49" charset="-122"/>
                <a:ea typeface="黑体" pitchFamily="49" charset="-122"/>
              </a:rPr>
              <a:t>时，说明位图文件表示的是一幅最多有</a:t>
            </a:r>
            <a:r>
              <a:rPr kumimoji="1" lang="en-US" altLang="zh-CN" sz="2600" b="1">
                <a:latin typeface="黑体" pitchFamily="49" charset="-122"/>
                <a:ea typeface="黑体" pitchFamily="49" charset="-122"/>
              </a:rPr>
              <a:t>2</a:t>
            </a:r>
            <a:r>
              <a:rPr kumimoji="1" lang="en-US" altLang="zh-CN" sz="2600" b="1" baseline="30000">
                <a:latin typeface="黑体" pitchFamily="49" charset="-122"/>
                <a:ea typeface="黑体" pitchFamily="49" charset="-122"/>
              </a:rPr>
              <a:t>24</a:t>
            </a:r>
            <a:r>
              <a:rPr kumimoji="1" lang="en-US" altLang="zh-CN" sz="2600" b="1">
                <a:latin typeface="黑体" pitchFamily="49" charset="-122"/>
                <a:ea typeface="黑体" pitchFamily="49" charset="-122"/>
              </a:rPr>
              <a:t>=16777216</a:t>
            </a:r>
            <a:r>
              <a:rPr kumimoji="1" lang="zh-CN" altLang="en-US" sz="2600" b="1">
                <a:latin typeface="黑体" pitchFamily="49" charset="-122"/>
                <a:ea typeface="黑体" pitchFamily="49" charset="-122"/>
              </a:rPr>
              <a:t>种颜色的图像。位图数据阵列中的每</a:t>
            </a:r>
            <a:r>
              <a:rPr kumimoji="1" lang="en-US" altLang="zh-CN" sz="2600" b="1">
                <a:latin typeface="黑体" pitchFamily="49" charset="-122"/>
                <a:ea typeface="黑体" pitchFamily="49" charset="-122"/>
              </a:rPr>
              <a:t>3</a:t>
            </a:r>
            <a:r>
              <a:rPr kumimoji="1" lang="zh-CN" altLang="en-US" sz="2600" b="1">
                <a:latin typeface="黑体" pitchFamily="49" charset="-122"/>
                <a:ea typeface="黑体" pitchFamily="49" charset="-122"/>
              </a:rPr>
              <a:t>个字节表示一个像素。</a:t>
            </a:r>
            <a:r>
              <a:rPr kumimoji="1" lang="zh-CN" altLang="en-US" sz="2600">
                <a:latin typeface="黑体" pitchFamily="49" charset="-122"/>
                <a:ea typeface="黑体" pitchFamily="49" charset="-122"/>
              </a:rPr>
              <a:t> </a:t>
            </a:r>
            <a:endParaRPr kumimoji="1" lang="en-US" altLang="zh-CN" sz="2600">
              <a:latin typeface="黑体" pitchFamily="49" charset="-122"/>
              <a:ea typeface="黑体" pitchFamily="49" charset="-122"/>
            </a:endParaRPr>
          </a:p>
        </p:txBody>
      </p:sp>
      <p:sp>
        <p:nvSpPr>
          <p:cNvPr id="315399" name="Text Box 7"/>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二、位图信息头</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50825" y="973138"/>
            <a:ext cx="8748713"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kumimoji="1" lang="zh-CN" altLang="en-US" sz="2800" b="1">
                <a:solidFill>
                  <a:schemeClr val="hlink"/>
                </a:solidFill>
                <a:latin typeface="Tahoma" pitchFamily="34" charset="0"/>
              </a:rPr>
              <a:t>其中：</a:t>
            </a:r>
          </a:p>
          <a:p>
            <a:pPr eaLnBrk="1" hangingPunct="1">
              <a:lnSpc>
                <a:spcPct val="135000"/>
              </a:lnSpc>
            </a:pPr>
            <a:r>
              <a:rPr kumimoji="1" lang="zh-CN" altLang="en-US" sz="2800" b="1">
                <a:solidFill>
                  <a:schemeClr val="hlink"/>
                </a:solidFill>
                <a:latin typeface="Tahoma" pitchFamily="34" charset="0"/>
              </a:rPr>
              <a:t>     </a:t>
            </a:r>
            <a:r>
              <a:rPr kumimoji="1" lang="en-US" altLang="zh-CN" sz="2600" b="1">
                <a:latin typeface="黑体" pitchFamily="49" charset="-122"/>
                <a:ea typeface="黑体" pitchFamily="49" charset="-122"/>
              </a:rPr>
              <a:t>⑹ biSizeImage</a:t>
            </a:r>
            <a:r>
              <a:rPr kumimoji="1" lang="zh-CN" altLang="en-US" sz="2600" b="1">
                <a:latin typeface="黑体" pitchFamily="49" charset="-122"/>
                <a:ea typeface="黑体" pitchFamily="49" charset="-122"/>
              </a:rPr>
              <a:t>用于指定实际的位图数据占用的字节数。由于要求对应于位图阵列的每行的字节数必须是</a:t>
            </a:r>
            <a:r>
              <a:rPr kumimoji="1" lang="en-US" altLang="zh-CN" sz="2600" b="1">
                <a:latin typeface="黑体" pitchFamily="49" charset="-122"/>
                <a:ea typeface="黑体" pitchFamily="49" charset="-122"/>
              </a:rPr>
              <a:t>4</a:t>
            </a:r>
            <a:r>
              <a:rPr kumimoji="1" lang="zh-CN" altLang="en-US" sz="2600" b="1">
                <a:latin typeface="黑体" pitchFamily="49" charset="-122"/>
                <a:ea typeface="黑体" pitchFamily="49" charset="-122"/>
              </a:rPr>
              <a:t>的倍数，所以其值也可由下式求得：</a:t>
            </a:r>
            <a:endParaRPr kumimoji="1" lang="en-US" altLang="zh-CN" sz="2600" b="1">
              <a:latin typeface="黑体" pitchFamily="49" charset="-122"/>
              <a:ea typeface="黑体" pitchFamily="49" charset="-122"/>
            </a:endParaRPr>
          </a:p>
        </p:txBody>
      </p:sp>
      <p:sp>
        <p:nvSpPr>
          <p:cNvPr id="36867" name="Rectangle 6"/>
          <p:cNvSpPr>
            <a:spLocks noChangeArrowheads="1"/>
          </p:cNvSpPr>
          <p:nvPr/>
        </p:nvSpPr>
        <p:spPr bwMode="auto">
          <a:xfrm>
            <a:off x="468313" y="3421063"/>
            <a:ext cx="280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a:t>biSizeImage = (</a:t>
            </a:r>
            <a:r>
              <a:rPr lang="zh-CN" altLang="en-US"/>
              <a:t> </a:t>
            </a:r>
          </a:p>
        </p:txBody>
      </p:sp>
      <p:graphicFrame>
        <p:nvGraphicFramePr>
          <p:cNvPr id="36868" name="Object 7"/>
          <p:cNvGraphicFramePr>
            <a:graphicFrameLocks noChangeAspect="1"/>
          </p:cNvGraphicFramePr>
          <p:nvPr/>
        </p:nvGraphicFramePr>
        <p:xfrm>
          <a:off x="3132138" y="3436938"/>
          <a:ext cx="3240087" cy="576262"/>
        </p:xfrm>
        <a:graphic>
          <a:graphicData uri="http://schemas.openxmlformats.org/presentationml/2006/ole">
            <mc:AlternateContent xmlns:mc="http://schemas.openxmlformats.org/markup-compatibility/2006">
              <mc:Choice xmlns:v="urn:schemas-microsoft-com:vml" Requires="v">
                <p:oleObj spid="_x0000_s36874" name="公式" r:id="rId3" imgW="1371600" imgH="228600" progId="Equation.3">
                  <p:embed/>
                </p:oleObj>
              </mc:Choice>
              <mc:Fallback>
                <p:oleObj name="公式" r:id="rId3" imgW="13716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3436938"/>
                        <a:ext cx="32400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Rectangle 9"/>
          <p:cNvSpPr>
            <a:spLocks noChangeArrowheads="1"/>
          </p:cNvSpPr>
          <p:nvPr/>
        </p:nvSpPr>
        <p:spPr bwMode="auto">
          <a:xfrm>
            <a:off x="6272213" y="3421063"/>
            <a:ext cx="2620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a:t>×4)×biHeight</a:t>
            </a:r>
            <a:r>
              <a:rPr lang="en-US" altLang="zh-CN"/>
              <a:t> </a:t>
            </a:r>
          </a:p>
        </p:txBody>
      </p:sp>
      <p:sp>
        <p:nvSpPr>
          <p:cNvPr id="36870" name="Line 11"/>
          <p:cNvSpPr>
            <a:spLocks noChangeShapeType="1"/>
          </p:cNvSpPr>
          <p:nvPr/>
        </p:nvSpPr>
        <p:spPr bwMode="auto">
          <a:xfrm>
            <a:off x="3203575" y="4056063"/>
            <a:ext cx="3673475" cy="14287"/>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71" name="Text Box 13"/>
          <p:cNvSpPr txBox="1">
            <a:spLocks noChangeArrowheads="1"/>
          </p:cNvSpPr>
          <p:nvPr/>
        </p:nvSpPr>
        <p:spPr bwMode="auto">
          <a:xfrm>
            <a:off x="250825" y="4178300"/>
            <a:ext cx="874871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kumimoji="1" lang="zh-CN" altLang="en-US" sz="2800" b="1">
                <a:solidFill>
                  <a:schemeClr val="hlink"/>
                </a:solidFill>
                <a:latin typeface="Tahoma" pitchFamily="34" charset="0"/>
              </a:rPr>
              <a:t>且：</a:t>
            </a:r>
            <a:r>
              <a:rPr kumimoji="1" lang="zh-CN" altLang="en-US" sz="2600" b="1">
                <a:latin typeface="黑体" pitchFamily="49" charset="-122"/>
                <a:ea typeface="黑体" pitchFamily="49" charset="-122"/>
              </a:rPr>
              <a:t>是为了使图像的宽度</a:t>
            </a:r>
            <a:r>
              <a:rPr kumimoji="1" lang="en-US" altLang="zh-CN" sz="2600" b="1">
                <a:latin typeface="黑体" pitchFamily="49" charset="-122"/>
                <a:ea typeface="黑体" pitchFamily="49" charset="-122"/>
              </a:rPr>
              <a:t>biWidth</a:t>
            </a:r>
            <a:r>
              <a:rPr kumimoji="1" lang="zh-CN" altLang="en-US" sz="2600" b="1">
                <a:latin typeface="黑体" pitchFamily="49" charset="-122"/>
                <a:ea typeface="黑体" pitchFamily="49" charset="-122"/>
              </a:rPr>
              <a:t>的值占用的字节数为大于且最接近于</a:t>
            </a:r>
            <a:r>
              <a:rPr kumimoji="1" lang="en-US" altLang="zh-CN" sz="2600" b="1">
                <a:latin typeface="黑体" pitchFamily="49" charset="-122"/>
                <a:ea typeface="黑体" pitchFamily="49" charset="-122"/>
              </a:rPr>
              <a:t>biWidth</a:t>
            </a:r>
            <a:r>
              <a:rPr kumimoji="1" lang="zh-CN" altLang="en-US" sz="2600" b="1">
                <a:latin typeface="黑体" pitchFamily="49" charset="-122"/>
                <a:ea typeface="黑体" pitchFamily="49" charset="-122"/>
              </a:rPr>
              <a:t>的</a:t>
            </a:r>
            <a:r>
              <a:rPr kumimoji="1" lang="en-US" altLang="zh-CN" sz="2600" b="1">
                <a:latin typeface="黑体" pitchFamily="49" charset="-122"/>
                <a:ea typeface="黑体" pitchFamily="49" charset="-122"/>
              </a:rPr>
              <a:t>4 </a:t>
            </a:r>
            <a:r>
              <a:rPr kumimoji="1" lang="zh-CN" altLang="en-US" sz="2600" b="1">
                <a:latin typeface="黑体" pitchFamily="49" charset="-122"/>
                <a:ea typeface="黑体" pitchFamily="49" charset="-122"/>
              </a:rPr>
              <a:t>的整倍数，从而满足位图阵列的每行的字节数必须是</a:t>
            </a:r>
            <a:r>
              <a:rPr kumimoji="1" lang="en-US" altLang="zh-CN" sz="2600" b="1">
                <a:latin typeface="黑体" pitchFamily="49" charset="-122"/>
                <a:ea typeface="黑体" pitchFamily="49" charset="-122"/>
              </a:rPr>
              <a:t>4 </a:t>
            </a:r>
            <a:r>
              <a:rPr kumimoji="1" lang="zh-CN" altLang="en-US" sz="2600" b="1">
                <a:latin typeface="黑体" pitchFamily="49" charset="-122"/>
                <a:ea typeface="黑体" pitchFamily="49" charset="-122"/>
              </a:rPr>
              <a:t>的倍数的要求。 </a:t>
            </a:r>
            <a:endParaRPr kumimoji="1" lang="en-US" altLang="zh-CN" sz="2600" b="1">
              <a:latin typeface="黑体" pitchFamily="49" charset="-122"/>
              <a:ea typeface="黑体" pitchFamily="49" charset="-122"/>
            </a:endParaRPr>
          </a:p>
        </p:txBody>
      </p:sp>
      <p:sp>
        <p:nvSpPr>
          <p:cNvPr id="316430" name="Text Box 14"/>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二、位图信息头</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250825" y="979488"/>
            <a:ext cx="8748713"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kumimoji="1" lang="zh-CN" altLang="en-US" sz="2800" b="1">
                <a:solidFill>
                  <a:schemeClr val="hlink"/>
                </a:solidFill>
                <a:latin typeface="Tahoma" pitchFamily="34" charset="0"/>
              </a:rPr>
              <a:t>其中：</a:t>
            </a:r>
          </a:p>
          <a:p>
            <a:pPr eaLnBrk="1" hangingPunct="1">
              <a:lnSpc>
                <a:spcPct val="130000"/>
              </a:lnSpc>
            </a:pPr>
            <a:r>
              <a:rPr kumimoji="1" lang="zh-CN" altLang="en-US" sz="2800" b="1">
                <a:solidFill>
                  <a:schemeClr val="hlink"/>
                </a:solidFill>
                <a:latin typeface="Tahoma" pitchFamily="34" charset="0"/>
              </a:rPr>
              <a:t>       </a:t>
            </a:r>
            <a:r>
              <a:rPr kumimoji="1" lang="en-US" altLang="zh-CN" sz="2600" b="1">
                <a:latin typeface="黑体" pitchFamily="49" charset="-122"/>
                <a:ea typeface="黑体" pitchFamily="49" charset="-122"/>
              </a:rPr>
              <a:t>⑻ biClrUsed</a:t>
            </a:r>
            <a:r>
              <a:rPr kumimoji="1" lang="zh-CN" altLang="en-US" sz="2600" b="1">
                <a:latin typeface="黑体" pitchFamily="49" charset="-122"/>
                <a:ea typeface="黑体" pitchFamily="49" charset="-122"/>
              </a:rPr>
              <a:t>用于指定位图中实际用到的颜色数。当</a:t>
            </a:r>
            <a:r>
              <a:rPr kumimoji="1" lang="en-US" altLang="zh-CN" sz="2600" b="1">
                <a:latin typeface="黑体" pitchFamily="49" charset="-122"/>
                <a:ea typeface="黑体" pitchFamily="49" charset="-122"/>
              </a:rPr>
              <a:t>biClrUsed</a:t>
            </a:r>
            <a:r>
              <a:rPr kumimoji="1" lang="zh-CN" altLang="en-US" sz="2600" b="1">
                <a:latin typeface="黑体" pitchFamily="49" charset="-122"/>
                <a:ea typeface="黑体" pitchFamily="49" charset="-122"/>
              </a:rPr>
              <a:t>的值不为</a:t>
            </a:r>
            <a:r>
              <a:rPr kumimoji="1" lang="en-US" altLang="zh-CN" sz="2600" b="1">
                <a:latin typeface="黑体" pitchFamily="49" charset="-122"/>
                <a:ea typeface="黑体" pitchFamily="49" charset="-122"/>
              </a:rPr>
              <a:t>0</a:t>
            </a:r>
            <a:r>
              <a:rPr kumimoji="1" lang="zh-CN" altLang="en-US" sz="2600" b="1">
                <a:latin typeface="黑体" pitchFamily="49" charset="-122"/>
                <a:ea typeface="黑体" pitchFamily="49" charset="-122"/>
              </a:rPr>
              <a:t>时，其值即是调色板中的颜色数；当</a:t>
            </a:r>
            <a:r>
              <a:rPr kumimoji="1" lang="en-US" altLang="zh-CN" sz="2600" b="1">
                <a:latin typeface="黑体" pitchFamily="49" charset="-122"/>
                <a:ea typeface="黑体" pitchFamily="49" charset="-122"/>
              </a:rPr>
              <a:t>biClrUsed</a:t>
            </a:r>
            <a:r>
              <a:rPr kumimoji="1" lang="zh-CN" altLang="en-US" sz="2600" b="1">
                <a:latin typeface="黑体" pitchFamily="49" charset="-122"/>
                <a:ea typeface="黑体" pitchFamily="49" charset="-122"/>
              </a:rPr>
              <a:t>的值为</a:t>
            </a:r>
            <a:r>
              <a:rPr kumimoji="1" lang="en-US" altLang="zh-CN" sz="2600" b="1">
                <a:latin typeface="黑体" pitchFamily="49" charset="-122"/>
                <a:ea typeface="黑体" pitchFamily="49" charset="-122"/>
              </a:rPr>
              <a:t>0</a:t>
            </a:r>
            <a:r>
              <a:rPr kumimoji="1" lang="zh-CN" altLang="en-US" sz="2600" b="1">
                <a:latin typeface="黑体" pitchFamily="49" charset="-122"/>
                <a:ea typeface="黑体" pitchFamily="49" charset="-122"/>
              </a:rPr>
              <a:t>时，调色板中的颜色数由式（</a:t>
            </a:r>
            <a:r>
              <a:rPr kumimoji="1" lang="en-US" altLang="zh-CN" sz="2600" b="1">
                <a:latin typeface="黑体" pitchFamily="49" charset="-122"/>
                <a:ea typeface="黑体" pitchFamily="49" charset="-122"/>
              </a:rPr>
              <a:t>2.16</a:t>
            </a:r>
            <a:r>
              <a:rPr kumimoji="1" lang="zh-CN" altLang="en-US" sz="2600" b="1">
                <a:latin typeface="黑体" pitchFamily="49" charset="-122"/>
                <a:ea typeface="黑体" pitchFamily="49" charset="-122"/>
              </a:rPr>
              <a:t>）确定。</a:t>
            </a:r>
            <a:r>
              <a:rPr kumimoji="1" lang="zh-CN" altLang="en-US" sz="2400">
                <a:latin typeface="Tahoma" pitchFamily="34" charset="0"/>
              </a:rPr>
              <a:t> </a:t>
            </a:r>
            <a:endParaRPr kumimoji="1" lang="en-US" altLang="zh-CN" sz="2400">
              <a:latin typeface="Tahoma" pitchFamily="34" charset="0"/>
            </a:endParaRPr>
          </a:p>
        </p:txBody>
      </p:sp>
      <p:sp>
        <p:nvSpPr>
          <p:cNvPr id="37891"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7892" name="Object 6"/>
          <p:cNvGraphicFramePr>
            <a:graphicFrameLocks noChangeAspect="1"/>
          </p:cNvGraphicFramePr>
          <p:nvPr/>
        </p:nvGraphicFramePr>
        <p:xfrm>
          <a:off x="3203575" y="3859213"/>
          <a:ext cx="5545138" cy="1223962"/>
        </p:xfrm>
        <a:graphic>
          <a:graphicData uri="http://schemas.openxmlformats.org/presentationml/2006/ole">
            <mc:AlternateContent xmlns:mc="http://schemas.openxmlformats.org/markup-compatibility/2006">
              <mc:Choice xmlns:v="urn:schemas-microsoft-com:vml" Requires="v">
                <p:oleObj spid="_x0000_s37896" name="公式" r:id="rId3" imgW="2349500" imgH="482600" progId="Equation.3">
                  <p:embed/>
                </p:oleObj>
              </mc:Choice>
              <mc:Fallback>
                <p:oleObj name="公式" r:id="rId3" imgW="23495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859213"/>
                        <a:ext cx="554513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Rectangle 8"/>
          <p:cNvSpPr>
            <a:spLocks noChangeArrowheads="1"/>
          </p:cNvSpPr>
          <p:nvPr/>
        </p:nvSpPr>
        <p:spPr bwMode="auto">
          <a:xfrm>
            <a:off x="168275" y="4203700"/>
            <a:ext cx="3108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600" b="1"/>
              <a:t>调色板中的颜色数</a:t>
            </a:r>
            <a:r>
              <a:rPr lang="en-US" altLang="zh-CN" sz="2600" b="1"/>
              <a:t>=</a:t>
            </a:r>
          </a:p>
        </p:txBody>
      </p:sp>
      <p:sp>
        <p:nvSpPr>
          <p:cNvPr id="317449" name="Text Box 9"/>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二、位图信息头</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5"/>
          <p:cNvSpPr txBox="1">
            <a:spLocks noChangeArrowheads="1"/>
          </p:cNvSpPr>
          <p:nvPr/>
        </p:nvSpPr>
        <p:spPr bwMode="auto">
          <a:xfrm>
            <a:off x="250825" y="977900"/>
            <a:ext cx="8748713"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kumimoji="1" lang="en-US" altLang="zh-CN" sz="2800" b="1">
                <a:solidFill>
                  <a:schemeClr val="hlink"/>
                </a:solidFill>
                <a:latin typeface="Tahoma" pitchFamily="34" charset="0"/>
              </a:rPr>
              <a:t>     </a:t>
            </a:r>
            <a:r>
              <a:rPr kumimoji="1" lang="zh-CN" altLang="en-US" sz="2600" b="1">
                <a:latin typeface="黑体" pitchFamily="49" charset="-122"/>
                <a:ea typeface="黑体" pitchFamily="49" charset="-122"/>
              </a:rPr>
              <a:t>图</a:t>
            </a:r>
            <a:r>
              <a:rPr kumimoji="1" lang="en-US" altLang="zh-CN" sz="2600" b="1">
                <a:latin typeface="黑体" pitchFamily="49" charset="-122"/>
                <a:ea typeface="黑体" pitchFamily="49" charset="-122"/>
              </a:rPr>
              <a:t>2.22</a:t>
            </a:r>
            <a:r>
              <a:rPr kumimoji="1" lang="zh-CN" altLang="en-US" sz="2600" b="1">
                <a:latin typeface="黑体" pitchFamily="49" charset="-122"/>
                <a:ea typeface="黑体" pitchFamily="49" charset="-122"/>
              </a:rPr>
              <a:t>给出了</a:t>
            </a:r>
            <a:r>
              <a:rPr kumimoji="1" lang="en-US" altLang="zh-CN" sz="2600" b="1">
                <a:latin typeface="黑体" pitchFamily="49" charset="-122"/>
                <a:ea typeface="黑体" pitchFamily="49" charset="-122"/>
              </a:rPr>
              <a:t>256×256</a:t>
            </a:r>
            <a:r>
              <a:rPr kumimoji="1" lang="zh-CN" altLang="en-US" sz="2600" b="1">
                <a:latin typeface="黑体" pitchFamily="49" charset="-122"/>
                <a:ea typeface="黑体" pitchFamily="49" charset="-122"/>
              </a:rPr>
              <a:t>的</a:t>
            </a:r>
            <a:r>
              <a:rPr kumimoji="1" lang="en-US" altLang="zh-CN" sz="2600" b="1">
                <a:latin typeface="黑体" pitchFamily="49" charset="-122"/>
                <a:ea typeface="黑体" pitchFamily="49" charset="-122"/>
              </a:rPr>
              <a:t>256</a:t>
            </a:r>
            <a:r>
              <a:rPr kumimoji="1" lang="zh-CN" altLang="en-US" sz="2600" b="1">
                <a:latin typeface="黑体" pitchFamily="49" charset="-122"/>
                <a:ea typeface="黑体" pitchFamily="49" charset="-122"/>
              </a:rPr>
              <a:t>灰度级</a:t>
            </a:r>
            <a:r>
              <a:rPr kumimoji="1" lang="en-US" altLang="zh-CN" sz="2600" b="1">
                <a:latin typeface="黑体" pitchFamily="49" charset="-122"/>
                <a:ea typeface="黑体" pitchFamily="49" charset="-122"/>
              </a:rPr>
              <a:t>lena</a:t>
            </a:r>
            <a:r>
              <a:rPr kumimoji="1" lang="zh-CN" altLang="en-US" sz="2600" b="1">
                <a:latin typeface="黑体" pitchFamily="49" charset="-122"/>
                <a:ea typeface="黑体" pitchFamily="49" charset="-122"/>
              </a:rPr>
              <a:t>图像的位图信息头中</a:t>
            </a:r>
            <a:r>
              <a:rPr kumimoji="1" lang="en-US" altLang="zh-CN" sz="2600" b="1">
                <a:latin typeface="黑体" pitchFamily="49" charset="-122"/>
                <a:ea typeface="黑体" pitchFamily="49" charset="-122"/>
              </a:rPr>
              <a:t>40</a:t>
            </a:r>
            <a:r>
              <a:rPr kumimoji="1" lang="zh-CN" altLang="en-US" sz="2600" b="1">
                <a:latin typeface="黑体" pitchFamily="49" charset="-122"/>
                <a:ea typeface="黑体" pitchFamily="49" charset="-122"/>
              </a:rPr>
              <a:t>个字节的排列情况及含义。</a:t>
            </a:r>
            <a:r>
              <a:rPr kumimoji="1" lang="zh-CN" altLang="en-US" sz="2400">
                <a:latin typeface="Tahoma" pitchFamily="34" charset="0"/>
              </a:rPr>
              <a:t> </a:t>
            </a:r>
            <a:endParaRPr kumimoji="1" lang="en-US" altLang="zh-CN" sz="2400">
              <a:latin typeface="Tahoma" pitchFamily="34" charset="0"/>
            </a:endParaRPr>
          </a:p>
        </p:txBody>
      </p:sp>
      <p:sp>
        <p:nvSpPr>
          <p:cNvPr id="38915" name="Rectangle 7"/>
          <p:cNvSpPr>
            <a:spLocks noChangeArrowheads="1"/>
          </p:cNvSpPr>
          <p:nvPr/>
        </p:nvSpPr>
        <p:spPr bwMode="auto">
          <a:xfrm>
            <a:off x="0" y="2722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38916" name="Object 6"/>
          <p:cNvGraphicFramePr>
            <a:graphicFrameLocks noChangeAspect="1"/>
          </p:cNvGraphicFramePr>
          <p:nvPr/>
        </p:nvGraphicFramePr>
        <p:xfrm>
          <a:off x="288925" y="2417763"/>
          <a:ext cx="8675688" cy="3384550"/>
        </p:xfrm>
        <a:graphic>
          <a:graphicData uri="http://schemas.openxmlformats.org/presentationml/2006/ole">
            <mc:AlternateContent xmlns:mc="http://schemas.openxmlformats.org/markup-compatibility/2006">
              <mc:Choice xmlns:v="urn:schemas-microsoft-com:vml" Requires="v">
                <p:oleObj spid="_x0000_s38920" r:id="rId3" imgW="5431201" imgH="1748656" progId="Visio.Drawing.11">
                  <p:embed/>
                </p:oleObj>
              </mc:Choice>
              <mc:Fallback>
                <p:oleObj r:id="rId3" imgW="5431201" imgH="1748656"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2417763"/>
                        <a:ext cx="867568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472" name="Text Box 8"/>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二、位图信息头</a:t>
            </a:r>
          </a:p>
        </p:txBody>
      </p:sp>
      <p:sp>
        <p:nvSpPr>
          <p:cNvPr id="38918" name="Rectangle 9"/>
          <p:cNvSpPr>
            <a:spLocks noChangeArrowheads="1"/>
          </p:cNvSpPr>
          <p:nvPr/>
        </p:nvSpPr>
        <p:spPr bwMode="auto">
          <a:xfrm>
            <a:off x="1206500" y="5946775"/>
            <a:ext cx="665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华文行楷" pitchFamily="2" charset="-122"/>
                <a:ea typeface="华文行楷" pitchFamily="2" charset="-122"/>
              </a:rPr>
              <a:t>图</a:t>
            </a:r>
            <a:r>
              <a:rPr lang="en-US" altLang="zh-CN" b="1">
                <a:latin typeface="华文行楷" pitchFamily="2" charset="-122"/>
                <a:ea typeface="华文行楷" pitchFamily="2" charset="-122"/>
              </a:rPr>
              <a:t>2.22   </a:t>
            </a:r>
            <a:r>
              <a:rPr lang="en-US" altLang="zh-CN" b="1">
                <a:latin typeface="华文宋体" pitchFamily="2" charset="-122"/>
                <a:ea typeface="华文宋体" pitchFamily="2" charset="-122"/>
              </a:rPr>
              <a:t>lena.bmp</a:t>
            </a:r>
            <a:r>
              <a:rPr lang="en-US" altLang="zh-CN" b="1">
                <a:latin typeface="华文行楷" pitchFamily="2" charset="-122"/>
                <a:ea typeface="华文行楷" pitchFamily="2" charset="-122"/>
              </a:rPr>
              <a:t>256</a:t>
            </a:r>
            <a:r>
              <a:rPr lang="zh-CN" altLang="en-US" b="1">
                <a:latin typeface="华文行楷" pitchFamily="2" charset="-122"/>
                <a:ea typeface="华文行楷" pitchFamily="2" charset="-122"/>
              </a:rPr>
              <a:t>灰度级图像的位图信息头数据</a:t>
            </a:r>
            <a:endParaRPr lang="en-US" altLang="zh-CN" b="1">
              <a:latin typeface="华文行楷" pitchFamily="2" charset="-122"/>
              <a:ea typeface="华文行楷"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三、位图调色板</a:t>
            </a:r>
          </a:p>
        </p:txBody>
      </p:sp>
      <p:sp>
        <p:nvSpPr>
          <p:cNvPr id="39939" name="Text Box 8"/>
          <p:cNvSpPr txBox="1">
            <a:spLocks noChangeArrowheads="1"/>
          </p:cNvSpPr>
          <p:nvPr/>
        </p:nvSpPr>
        <p:spPr bwMode="auto">
          <a:xfrm>
            <a:off x="250825" y="982663"/>
            <a:ext cx="874871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kumimoji="1" lang="en-US" altLang="zh-CN" sz="2800" b="1">
                <a:solidFill>
                  <a:schemeClr val="hlink"/>
                </a:solidFill>
                <a:latin typeface="Tahoma" pitchFamily="34" charset="0"/>
              </a:rPr>
              <a:t> ◆ </a:t>
            </a:r>
            <a:r>
              <a:rPr kumimoji="1" lang="zh-CN" altLang="en-US" sz="2800" b="1">
                <a:latin typeface="黑体" pitchFamily="49" charset="-122"/>
                <a:ea typeface="黑体" pitchFamily="49" charset="-122"/>
              </a:rPr>
              <a:t>位图调色板实质上是一个具有与该位图的颜色数目相同的颜色表项组成的颜色表，每个颜色表项占</a:t>
            </a:r>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个字节，构成一个</a:t>
            </a:r>
            <a:r>
              <a:rPr kumimoji="1" lang="en-US" altLang="zh-CN" sz="2800" b="1">
                <a:latin typeface="黑体" pitchFamily="49" charset="-122"/>
                <a:ea typeface="黑体" pitchFamily="49" charset="-122"/>
              </a:rPr>
              <a:t>RGBQUAD</a:t>
            </a:r>
            <a:r>
              <a:rPr kumimoji="1" lang="zh-CN" altLang="en-US" sz="2800" b="1">
                <a:latin typeface="黑体" pitchFamily="49" charset="-122"/>
                <a:ea typeface="黑体" pitchFamily="49" charset="-122"/>
              </a:rPr>
              <a:t>结构，其定义如下：</a:t>
            </a:r>
          </a:p>
          <a:p>
            <a:pPr eaLnBrk="1" hangingPunct="1">
              <a:lnSpc>
                <a:spcPct val="135000"/>
              </a:lnSpc>
            </a:pPr>
            <a:r>
              <a:rPr kumimoji="1" lang="en-US" altLang="zh-CN" sz="2800" b="1">
                <a:latin typeface="Tahoma" pitchFamily="34" charset="0"/>
              </a:rPr>
              <a:t>typedef struct{</a:t>
            </a:r>
          </a:p>
          <a:p>
            <a:pPr eaLnBrk="1" hangingPunct="1">
              <a:lnSpc>
                <a:spcPct val="135000"/>
              </a:lnSpc>
            </a:pPr>
            <a:r>
              <a:rPr kumimoji="1" lang="en-US" altLang="zh-CN" sz="2800" b="1">
                <a:latin typeface="Tahoma" pitchFamily="34" charset="0"/>
              </a:rPr>
              <a:t>                 BYTE   rgbBlue</a:t>
            </a:r>
            <a:r>
              <a:rPr kumimoji="1" lang="zh-CN" altLang="en-US" sz="2800" b="1">
                <a:latin typeface="Tahoma" pitchFamily="34" charset="0"/>
              </a:rPr>
              <a:t>；        蓝色分量</a:t>
            </a:r>
            <a:endParaRPr kumimoji="1" lang="en-US" altLang="zh-CN" sz="2800" b="1">
              <a:latin typeface="Tahoma" pitchFamily="34" charset="0"/>
            </a:endParaRPr>
          </a:p>
          <a:p>
            <a:pPr eaLnBrk="1" hangingPunct="1">
              <a:lnSpc>
                <a:spcPct val="135000"/>
              </a:lnSpc>
            </a:pPr>
            <a:r>
              <a:rPr kumimoji="1" lang="zh-CN" altLang="en-US" sz="2800" b="1">
                <a:latin typeface="Tahoma" pitchFamily="34" charset="0"/>
              </a:rPr>
              <a:t>                 </a:t>
            </a:r>
            <a:r>
              <a:rPr kumimoji="1" lang="en-US" altLang="zh-CN" sz="2800" b="1">
                <a:latin typeface="Tahoma" pitchFamily="34" charset="0"/>
              </a:rPr>
              <a:t>BYTE   rgbGreen</a:t>
            </a:r>
            <a:r>
              <a:rPr kumimoji="1" lang="zh-CN" altLang="en-US" sz="2800" b="1">
                <a:latin typeface="Tahoma" pitchFamily="34" charset="0"/>
              </a:rPr>
              <a:t>；     绿色分量</a:t>
            </a:r>
            <a:endParaRPr kumimoji="1" lang="en-US" altLang="zh-CN" sz="2800" b="1">
              <a:latin typeface="Tahoma" pitchFamily="34" charset="0"/>
            </a:endParaRPr>
          </a:p>
          <a:p>
            <a:pPr eaLnBrk="1" hangingPunct="1">
              <a:lnSpc>
                <a:spcPct val="135000"/>
              </a:lnSpc>
            </a:pPr>
            <a:r>
              <a:rPr kumimoji="1" lang="zh-CN" altLang="en-US" sz="2800" b="1">
                <a:latin typeface="Tahoma" pitchFamily="34" charset="0"/>
              </a:rPr>
              <a:t>                 </a:t>
            </a:r>
            <a:r>
              <a:rPr kumimoji="1" lang="en-US" altLang="zh-CN" sz="2800" b="1">
                <a:latin typeface="Tahoma" pitchFamily="34" charset="0"/>
              </a:rPr>
              <a:t>BYTE   rgbRed</a:t>
            </a:r>
            <a:r>
              <a:rPr kumimoji="1" lang="zh-CN" altLang="en-US" sz="2800" b="1">
                <a:latin typeface="Tahoma" pitchFamily="34" charset="0"/>
              </a:rPr>
              <a:t>；         红色分量</a:t>
            </a:r>
            <a:endParaRPr kumimoji="1" lang="en-US" altLang="zh-CN" sz="2800" b="1">
              <a:latin typeface="Tahoma" pitchFamily="34" charset="0"/>
            </a:endParaRPr>
          </a:p>
          <a:p>
            <a:pPr eaLnBrk="1" hangingPunct="1">
              <a:lnSpc>
                <a:spcPct val="135000"/>
              </a:lnSpc>
            </a:pPr>
            <a:r>
              <a:rPr kumimoji="1" lang="zh-CN" altLang="en-US" sz="2800" b="1">
                <a:latin typeface="Tahoma" pitchFamily="34" charset="0"/>
              </a:rPr>
              <a:t>                 </a:t>
            </a:r>
            <a:r>
              <a:rPr kumimoji="1" lang="en-US" altLang="zh-CN" sz="2800" b="1">
                <a:latin typeface="Tahoma" pitchFamily="34" charset="0"/>
              </a:rPr>
              <a:t>BYTE   rgbReserved</a:t>
            </a:r>
            <a:r>
              <a:rPr kumimoji="1" lang="zh-CN" altLang="en-US" sz="2800" b="1">
                <a:latin typeface="Tahoma" pitchFamily="34" charset="0"/>
              </a:rPr>
              <a:t>；保留字，约定为</a:t>
            </a:r>
            <a:r>
              <a:rPr kumimoji="1" lang="en-US" altLang="zh-CN" sz="2800" b="1">
                <a:latin typeface="Tahoma" pitchFamily="34" charset="0"/>
              </a:rPr>
              <a:t>0</a:t>
            </a:r>
          </a:p>
          <a:p>
            <a:pPr eaLnBrk="1" hangingPunct="1">
              <a:lnSpc>
                <a:spcPct val="135000"/>
              </a:lnSpc>
            </a:pPr>
            <a:r>
              <a:rPr kumimoji="1" lang="zh-CN" altLang="en-US" sz="2800" b="1">
                <a:latin typeface="Tahoma" pitchFamily="34" charset="0"/>
              </a:rPr>
              <a:t>	           </a:t>
            </a:r>
            <a:r>
              <a:rPr kumimoji="1" lang="en-US" altLang="zh-CN" sz="2800" b="1">
                <a:latin typeface="Tahoma" pitchFamily="34" charset="0"/>
              </a:rPr>
              <a:t>}RGBQUAD</a:t>
            </a:r>
            <a:r>
              <a:rPr kumimoji="1" lang="zh-CN" altLang="en-US" sz="2800" b="1">
                <a:latin typeface="Tahoma" pitchFamily="34" charset="0"/>
              </a:rPr>
              <a:t>； </a:t>
            </a:r>
            <a:endParaRPr kumimoji="1" lang="en-US" altLang="zh-CN" sz="2800" b="1">
              <a:latin typeface="Tahom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Text Box 4"/>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四、位图数据</a:t>
            </a:r>
          </a:p>
        </p:txBody>
      </p:sp>
      <p:sp>
        <p:nvSpPr>
          <p:cNvPr id="252936" name="Text Box 8"/>
          <p:cNvSpPr txBox="1">
            <a:spLocks noChangeArrowheads="1"/>
          </p:cNvSpPr>
          <p:nvPr/>
        </p:nvSpPr>
        <p:spPr bwMode="auto">
          <a:xfrm>
            <a:off x="250825" y="977900"/>
            <a:ext cx="8748713" cy="5426075"/>
          </a:xfrm>
          <a:prstGeom prst="rect">
            <a:avLst/>
          </a:prstGeom>
          <a:noFill/>
          <a:ln w="9525" cap="sq">
            <a:noFill/>
            <a:miter lim="800000"/>
            <a:headEnd/>
            <a:tailEnd/>
          </a:ln>
          <a:effectLst/>
        </p:spPr>
        <p:txBody>
          <a:bodyPr>
            <a:spAutoFit/>
          </a:bodyPr>
          <a:lstStyle/>
          <a:p>
            <a:pPr>
              <a:lnSpc>
                <a:spcPct val="125000"/>
              </a:lnSpc>
              <a:defRPr/>
            </a:pPr>
            <a:r>
              <a:rPr lang="en-US" altLang="zh-CN" sz="2800" b="1" dirty="0">
                <a:solidFill>
                  <a:schemeClr val="hlink"/>
                </a:solidFill>
              </a:rPr>
              <a:t>        </a:t>
            </a:r>
            <a:r>
              <a:rPr lang="en-US" altLang="zh-CN" sz="2800" b="1" dirty="0">
                <a:latin typeface="黑体" pitchFamily="2" charset="-122"/>
                <a:ea typeface="黑体" pitchFamily="2" charset="-122"/>
              </a:rPr>
              <a:t>BMP</a:t>
            </a:r>
            <a:r>
              <a:rPr lang="zh-CN" altLang="en-US" sz="2800" b="1" dirty="0">
                <a:latin typeface="黑体" pitchFamily="2" charset="-122"/>
                <a:ea typeface="黑体" pitchFamily="2" charset="-122"/>
              </a:rPr>
              <a:t>位图文件的第</a:t>
            </a:r>
            <a:r>
              <a:rPr lang="en-US" altLang="zh-CN" sz="2800" b="1" dirty="0">
                <a:latin typeface="黑体" pitchFamily="2" charset="-122"/>
                <a:ea typeface="黑体" pitchFamily="2" charset="-122"/>
              </a:rPr>
              <a:t>4</a:t>
            </a:r>
            <a:r>
              <a:rPr lang="zh-CN" altLang="en-US" sz="2800" b="1" dirty="0">
                <a:latin typeface="黑体" pitchFamily="2" charset="-122"/>
                <a:ea typeface="黑体" pitchFamily="2" charset="-122"/>
              </a:rPr>
              <a:t>部分是实际的图像数据。</a:t>
            </a:r>
          </a:p>
          <a:p>
            <a:pPr>
              <a:lnSpc>
                <a:spcPct val="125000"/>
              </a:lnSpc>
              <a:defRPr/>
            </a:pPr>
            <a:r>
              <a:rPr lang="zh-CN" altLang="en-US" sz="2800" b="1" dirty="0">
                <a:latin typeface="黑体" pitchFamily="2" charset="-122"/>
                <a:ea typeface="黑体" pitchFamily="2" charset="-122"/>
              </a:rPr>
              <a:t>    </a:t>
            </a:r>
            <a:r>
              <a:rPr lang="zh-CN" altLang="en-US" sz="2800" b="1" dirty="0">
                <a:solidFill>
                  <a:srgbClr val="003366"/>
                </a:solidFill>
                <a:effectLst>
                  <a:outerShdw blurRad="38100" dist="38100" dir="2700000" algn="tl">
                    <a:srgbClr val="C0C0C0"/>
                  </a:outerShdw>
                </a:effectLst>
                <a:latin typeface="黑体" pitchFamily="2" charset="-122"/>
                <a:ea typeface="黑体" pitchFamily="2" charset="-122"/>
              </a:rPr>
              <a:t>对于具有调色板的位图，图像数据就是该像素在调色板中的索引值。</a:t>
            </a:r>
          </a:p>
          <a:p>
            <a:pPr>
              <a:lnSpc>
                <a:spcPct val="125000"/>
              </a:lnSpc>
              <a:defRPr/>
            </a:pPr>
            <a:r>
              <a:rPr lang="zh-CN" altLang="en-US" sz="2800" b="1" dirty="0">
                <a:latin typeface="黑体" pitchFamily="2" charset="-122"/>
                <a:ea typeface="黑体" pitchFamily="2" charset="-122"/>
              </a:rPr>
              <a:t>    </a:t>
            </a:r>
            <a:r>
              <a:rPr lang="zh-CN" altLang="en-US" sz="2800" b="1" dirty="0">
                <a:solidFill>
                  <a:srgbClr val="006666"/>
                </a:solidFill>
                <a:effectLst>
                  <a:outerShdw blurRad="38100" dist="38100" dir="2700000" algn="tl">
                    <a:srgbClr val="C0C0C0"/>
                  </a:outerShdw>
                </a:effectLst>
                <a:latin typeface="黑体" pitchFamily="2" charset="-122"/>
                <a:ea typeface="黑体" pitchFamily="2" charset="-122"/>
              </a:rPr>
              <a:t>对于</a:t>
            </a:r>
            <a:r>
              <a:rPr lang="en-US" altLang="zh-CN" sz="2800" b="1" dirty="0">
                <a:solidFill>
                  <a:srgbClr val="006666"/>
                </a:solidFill>
                <a:effectLst>
                  <a:outerShdw blurRad="38100" dist="38100" dir="2700000" algn="tl">
                    <a:srgbClr val="C0C0C0"/>
                  </a:outerShdw>
                </a:effectLst>
                <a:latin typeface="黑体" pitchFamily="2" charset="-122"/>
                <a:ea typeface="黑体" pitchFamily="2" charset="-122"/>
              </a:rPr>
              <a:t>2</a:t>
            </a:r>
            <a:r>
              <a:rPr lang="zh-CN" altLang="en-US" sz="2800" b="1" dirty="0">
                <a:solidFill>
                  <a:srgbClr val="006666"/>
                </a:solidFill>
                <a:effectLst>
                  <a:outerShdw blurRad="38100" dist="38100" dir="2700000" algn="tl">
                    <a:srgbClr val="C0C0C0"/>
                  </a:outerShdw>
                </a:effectLst>
                <a:latin typeface="黑体" pitchFamily="2" charset="-122"/>
                <a:ea typeface="黑体" pitchFamily="2" charset="-122"/>
              </a:rPr>
              <a:t>色黑白图像，每个字节可以表示</a:t>
            </a:r>
            <a:r>
              <a:rPr lang="en-US" altLang="zh-CN" sz="2800" b="1" dirty="0">
                <a:solidFill>
                  <a:srgbClr val="006666"/>
                </a:solidFill>
                <a:effectLst>
                  <a:outerShdw blurRad="38100" dist="38100" dir="2700000" algn="tl">
                    <a:srgbClr val="C0C0C0"/>
                  </a:outerShdw>
                </a:effectLst>
                <a:latin typeface="黑体" pitchFamily="2" charset="-122"/>
                <a:ea typeface="黑体" pitchFamily="2" charset="-122"/>
              </a:rPr>
              <a:t>8</a:t>
            </a:r>
            <a:r>
              <a:rPr lang="zh-CN" altLang="en-US" sz="2800" b="1" dirty="0">
                <a:solidFill>
                  <a:srgbClr val="006666"/>
                </a:solidFill>
                <a:effectLst>
                  <a:outerShdw blurRad="38100" dist="38100" dir="2700000" algn="tl">
                    <a:srgbClr val="C0C0C0"/>
                  </a:outerShdw>
                </a:effectLst>
                <a:latin typeface="黑体" pitchFamily="2" charset="-122"/>
                <a:ea typeface="黑体" pitchFamily="2" charset="-122"/>
              </a:rPr>
              <a:t>个像素；</a:t>
            </a:r>
          </a:p>
          <a:p>
            <a:pPr>
              <a:lnSpc>
                <a:spcPct val="125000"/>
              </a:lnSpc>
              <a:defRPr/>
            </a:pPr>
            <a:r>
              <a:rPr lang="zh-CN" altLang="en-US" sz="2800" b="1" dirty="0">
                <a:latin typeface="黑体" pitchFamily="2" charset="-122"/>
                <a:ea typeface="黑体" pitchFamily="2" charset="-122"/>
              </a:rPr>
              <a:t>    </a:t>
            </a:r>
            <a:r>
              <a:rPr lang="zh-CN" altLang="en-US" sz="2800" b="1" dirty="0">
                <a:solidFill>
                  <a:srgbClr val="660066"/>
                </a:solidFill>
                <a:effectLst>
                  <a:outerShdw blurRad="38100" dist="38100" dir="2700000" algn="tl">
                    <a:srgbClr val="C0C0C0"/>
                  </a:outerShdw>
                </a:effectLst>
                <a:latin typeface="黑体" pitchFamily="2" charset="-122"/>
                <a:ea typeface="黑体" pitchFamily="2" charset="-122"/>
              </a:rPr>
              <a:t>对于</a:t>
            </a:r>
            <a:r>
              <a:rPr lang="en-US" altLang="zh-CN" sz="2800" b="1" dirty="0">
                <a:solidFill>
                  <a:srgbClr val="660066"/>
                </a:solidFill>
                <a:effectLst>
                  <a:outerShdw blurRad="38100" dist="38100" dir="2700000" algn="tl">
                    <a:srgbClr val="C0C0C0"/>
                  </a:outerShdw>
                </a:effectLst>
                <a:latin typeface="黑体" pitchFamily="2" charset="-122"/>
                <a:ea typeface="黑体" pitchFamily="2" charset="-122"/>
              </a:rPr>
              <a:t>16</a:t>
            </a:r>
            <a:r>
              <a:rPr lang="zh-CN" altLang="en-US" sz="2800" b="1" dirty="0">
                <a:solidFill>
                  <a:srgbClr val="660066"/>
                </a:solidFill>
                <a:effectLst>
                  <a:outerShdw blurRad="38100" dist="38100" dir="2700000" algn="tl">
                    <a:srgbClr val="C0C0C0"/>
                  </a:outerShdw>
                </a:effectLst>
                <a:latin typeface="黑体" pitchFamily="2" charset="-122"/>
                <a:ea typeface="黑体" pitchFamily="2" charset="-122"/>
              </a:rPr>
              <a:t>色图像，每个字节可以表示</a:t>
            </a:r>
            <a:r>
              <a:rPr lang="en-US" altLang="zh-CN" sz="2800" b="1" dirty="0">
                <a:solidFill>
                  <a:srgbClr val="660066"/>
                </a:solidFill>
                <a:effectLst>
                  <a:outerShdw blurRad="38100" dist="38100" dir="2700000" algn="tl">
                    <a:srgbClr val="C0C0C0"/>
                  </a:outerShdw>
                </a:effectLst>
                <a:latin typeface="黑体" pitchFamily="2" charset="-122"/>
                <a:ea typeface="黑体" pitchFamily="2" charset="-122"/>
              </a:rPr>
              <a:t>2</a:t>
            </a:r>
            <a:r>
              <a:rPr lang="zh-CN" altLang="en-US" sz="2800" b="1" dirty="0">
                <a:solidFill>
                  <a:srgbClr val="660066"/>
                </a:solidFill>
                <a:effectLst>
                  <a:outerShdw blurRad="38100" dist="38100" dir="2700000" algn="tl">
                    <a:srgbClr val="C0C0C0"/>
                  </a:outerShdw>
                </a:effectLst>
                <a:latin typeface="黑体" pitchFamily="2" charset="-122"/>
                <a:ea typeface="黑体" pitchFamily="2" charset="-122"/>
              </a:rPr>
              <a:t>个像素；</a:t>
            </a:r>
          </a:p>
          <a:p>
            <a:pPr>
              <a:lnSpc>
                <a:spcPct val="125000"/>
              </a:lnSpc>
              <a:defRPr/>
            </a:pPr>
            <a:r>
              <a:rPr lang="zh-CN" altLang="en-US" sz="2800" b="1" dirty="0">
                <a:latin typeface="黑体" pitchFamily="2" charset="-122"/>
                <a:ea typeface="黑体" pitchFamily="2" charset="-122"/>
              </a:rPr>
              <a:t>    </a:t>
            </a:r>
            <a:r>
              <a:rPr lang="zh-CN" altLang="en-US" sz="2800" b="1" dirty="0">
                <a:solidFill>
                  <a:srgbClr val="003366"/>
                </a:solidFill>
                <a:effectLst>
                  <a:outerShdw blurRad="38100" dist="38100" dir="2700000" algn="tl">
                    <a:srgbClr val="C0C0C0"/>
                  </a:outerShdw>
                </a:effectLst>
                <a:latin typeface="黑体" pitchFamily="2" charset="-122"/>
                <a:ea typeface="黑体" pitchFamily="2" charset="-122"/>
              </a:rPr>
              <a:t>对于</a:t>
            </a:r>
            <a:r>
              <a:rPr lang="en-US" altLang="zh-CN" sz="2800" b="1" dirty="0">
                <a:solidFill>
                  <a:srgbClr val="003366"/>
                </a:solidFill>
                <a:effectLst>
                  <a:outerShdw blurRad="38100" dist="38100" dir="2700000" algn="tl">
                    <a:srgbClr val="C0C0C0"/>
                  </a:outerShdw>
                </a:effectLst>
                <a:latin typeface="黑体" pitchFamily="2" charset="-122"/>
                <a:ea typeface="黑体" pitchFamily="2" charset="-122"/>
              </a:rPr>
              <a:t>256</a:t>
            </a:r>
            <a:r>
              <a:rPr lang="zh-CN" altLang="en-US" sz="2800" b="1" dirty="0">
                <a:solidFill>
                  <a:srgbClr val="003366"/>
                </a:solidFill>
                <a:effectLst>
                  <a:outerShdw blurRad="38100" dist="38100" dir="2700000" algn="tl">
                    <a:srgbClr val="C0C0C0"/>
                  </a:outerShdw>
                </a:effectLst>
                <a:latin typeface="黑体" pitchFamily="2" charset="-122"/>
                <a:ea typeface="黑体" pitchFamily="2" charset="-122"/>
              </a:rPr>
              <a:t>色图像，每个字节可以表示一个像素。</a:t>
            </a:r>
          </a:p>
          <a:p>
            <a:pPr>
              <a:lnSpc>
                <a:spcPct val="125000"/>
              </a:lnSpc>
              <a:defRPr/>
            </a:pPr>
            <a:r>
              <a:rPr lang="zh-CN" altLang="en-US" sz="2800" b="1" dirty="0">
                <a:latin typeface="黑体" pitchFamily="2" charset="-122"/>
                <a:ea typeface="黑体" pitchFamily="2" charset="-122"/>
              </a:rPr>
              <a:t>    </a:t>
            </a:r>
            <a:r>
              <a:rPr lang="zh-CN" altLang="en-US" sz="2800" b="1" dirty="0">
                <a:solidFill>
                  <a:srgbClr val="006699"/>
                </a:solidFill>
                <a:effectLst>
                  <a:outerShdw blurRad="38100" dist="38100" dir="2700000" algn="tl">
                    <a:srgbClr val="C0C0C0"/>
                  </a:outerShdw>
                </a:effectLst>
                <a:latin typeface="黑体" pitchFamily="2" charset="-122"/>
                <a:ea typeface="黑体" pitchFamily="2" charset="-122"/>
              </a:rPr>
              <a:t>对于没有调色板部分的真彩色图像，图像数据就是实际的</a:t>
            </a:r>
            <a:r>
              <a:rPr lang="en-US" altLang="zh-CN" sz="2800" b="1" dirty="0">
                <a:solidFill>
                  <a:srgbClr val="006699"/>
                </a:solidFill>
                <a:effectLst>
                  <a:outerShdw blurRad="38100" dist="38100" dir="2700000" algn="tl">
                    <a:srgbClr val="C0C0C0"/>
                  </a:outerShdw>
                </a:effectLst>
                <a:latin typeface="黑体" pitchFamily="2" charset="-122"/>
                <a:ea typeface="黑体" pitchFamily="2" charset="-122"/>
              </a:rPr>
              <a:t>B</a:t>
            </a:r>
            <a:r>
              <a:rPr lang="zh-CN" altLang="en-US" sz="2800" b="1" dirty="0">
                <a:solidFill>
                  <a:srgbClr val="006699"/>
                </a:solidFill>
                <a:effectLst>
                  <a:outerShdw blurRad="38100" dist="38100" dir="2700000" algn="tl">
                    <a:srgbClr val="C0C0C0"/>
                  </a:outerShdw>
                </a:effectLst>
                <a:latin typeface="黑体" pitchFamily="2" charset="-122"/>
                <a:ea typeface="黑体" pitchFamily="2" charset="-122"/>
              </a:rPr>
              <a:t>、</a:t>
            </a:r>
            <a:r>
              <a:rPr lang="en-US" altLang="zh-CN" sz="2800" b="1" dirty="0">
                <a:solidFill>
                  <a:srgbClr val="006699"/>
                </a:solidFill>
                <a:effectLst>
                  <a:outerShdw blurRad="38100" dist="38100" dir="2700000" algn="tl">
                    <a:srgbClr val="C0C0C0"/>
                  </a:outerShdw>
                </a:effectLst>
                <a:latin typeface="黑体" pitchFamily="2" charset="-122"/>
                <a:ea typeface="黑体" pitchFamily="2" charset="-122"/>
              </a:rPr>
              <a:t>G</a:t>
            </a:r>
            <a:r>
              <a:rPr lang="zh-CN" altLang="en-US" sz="2800" b="1" dirty="0">
                <a:solidFill>
                  <a:srgbClr val="006699"/>
                </a:solidFill>
                <a:effectLst>
                  <a:outerShdw blurRad="38100" dist="38100" dir="2700000" algn="tl">
                    <a:srgbClr val="C0C0C0"/>
                  </a:outerShdw>
                </a:effectLst>
                <a:latin typeface="黑体" pitchFamily="2" charset="-122"/>
                <a:ea typeface="黑体" pitchFamily="2" charset="-122"/>
              </a:rPr>
              <a:t>、</a:t>
            </a:r>
            <a:r>
              <a:rPr lang="en-US" altLang="zh-CN" sz="2800" b="1" dirty="0">
                <a:solidFill>
                  <a:srgbClr val="006699"/>
                </a:solidFill>
                <a:effectLst>
                  <a:outerShdw blurRad="38100" dist="38100" dir="2700000" algn="tl">
                    <a:srgbClr val="C0C0C0"/>
                  </a:outerShdw>
                </a:effectLst>
                <a:latin typeface="黑体" pitchFamily="2" charset="-122"/>
                <a:ea typeface="黑体" pitchFamily="2" charset="-122"/>
              </a:rPr>
              <a:t>R</a:t>
            </a:r>
            <a:r>
              <a:rPr lang="zh-CN" altLang="en-US" sz="2800" b="1" dirty="0">
                <a:solidFill>
                  <a:srgbClr val="006699"/>
                </a:solidFill>
                <a:effectLst>
                  <a:outerShdw blurRad="38100" dist="38100" dir="2700000" algn="tl">
                    <a:srgbClr val="C0C0C0"/>
                  </a:outerShdw>
                </a:effectLst>
                <a:latin typeface="黑体" pitchFamily="2" charset="-122"/>
                <a:ea typeface="黑体" pitchFamily="2" charset="-122"/>
              </a:rPr>
              <a:t>值，也即</a:t>
            </a:r>
            <a:r>
              <a:rPr lang="en-US" altLang="zh-CN" sz="2800" b="1" dirty="0">
                <a:solidFill>
                  <a:srgbClr val="006699"/>
                </a:solidFill>
                <a:effectLst>
                  <a:outerShdw blurRad="38100" dist="38100" dir="2700000" algn="tl">
                    <a:srgbClr val="C0C0C0"/>
                  </a:outerShdw>
                </a:effectLst>
                <a:latin typeface="黑体" pitchFamily="2" charset="-122"/>
                <a:ea typeface="黑体" pitchFamily="2" charset="-122"/>
              </a:rPr>
              <a:t>3</a:t>
            </a:r>
            <a:r>
              <a:rPr lang="zh-CN" altLang="en-US" sz="2800" b="1" dirty="0">
                <a:solidFill>
                  <a:srgbClr val="006699"/>
                </a:solidFill>
                <a:effectLst>
                  <a:outerShdw blurRad="38100" dist="38100" dir="2700000" algn="tl">
                    <a:srgbClr val="C0C0C0"/>
                  </a:outerShdw>
                </a:effectLst>
                <a:latin typeface="黑体" pitchFamily="2" charset="-122"/>
                <a:ea typeface="黑体" pitchFamily="2" charset="-122"/>
              </a:rPr>
              <a:t>个字节表示一个像素。</a:t>
            </a:r>
          </a:p>
          <a:p>
            <a:pPr>
              <a:lnSpc>
                <a:spcPct val="125000"/>
              </a:lnSpc>
              <a:defRPr/>
            </a:pPr>
            <a:r>
              <a:rPr lang="zh-CN" altLang="en-US" sz="2800" b="1" dirty="0">
                <a:latin typeface="黑体" pitchFamily="2" charset="-122"/>
                <a:ea typeface="黑体" pitchFamily="2" charset="-122"/>
              </a:rPr>
              <a:t>    </a:t>
            </a:r>
            <a:r>
              <a:rPr lang="zh-CN" altLang="en-US" sz="2800" b="1" dirty="0">
                <a:solidFill>
                  <a:srgbClr val="660066"/>
                </a:solidFill>
                <a:effectLst>
                  <a:outerShdw blurRad="38100" dist="38100" dir="2700000" algn="tl">
                    <a:srgbClr val="C0C0C0"/>
                  </a:outerShdw>
                </a:effectLst>
                <a:latin typeface="黑体" pitchFamily="2" charset="-122"/>
                <a:ea typeface="黑体" pitchFamily="2" charset="-122"/>
              </a:rPr>
              <a:t>图像的位图数据表示的图像共有</a:t>
            </a:r>
          </a:p>
          <a:p>
            <a:pPr>
              <a:lnSpc>
                <a:spcPct val="125000"/>
              </a:lnSpc>
              <a:defRPr/>
            </a:pPr>
            <a:r>
              <a:rPr lang="en-US" altLang="zh-CN" sz="2800" b="1" dirty="0">
                <a:solidFill>
                  <a:srgbClr val="660066"/>
                </a:solidFill>
                <a:effectLst>
                  <a:outerShdw blurRad="38100" dist="38100" dir="2700000" algn="tl">
                    <a:srgbClr val="C0C0C0"/>
                  </a:outerShdw>
                </a:effectLst>
                <a:latin typeface="黑体" pitchFamily="2" charset="-122"/>
                <a:ea typeface="黑体" pitchFamily="2" charset="-122"/>
              </a:rPr>
              <a:t>             </a:t>
            </a:r>
            <a:r>
              <a:rPr lang="en-US" altLang="zh-CN" sz="2800" b="1" dirty="0" err="1">
                <a:solidFill>
                  <a:srgbClr val="660066"/>
                </a:solidFill>
                <a:effectLst>
                  <a:outerShdw blurRad="38100" dist="38100" dir="2700000" algn="tl">
                    <a:srgbClr val="C0C0C0"/>
                  </a:outerShdw>
                </a:effectLst>
                <a:latin typeface="黑体" pitchFamily="2" charset="-122"/>
                <a:ea typeface="黑体" pitchFamily="2" charset="-122"/>
              </a:rPr>
              <a:t>biWidth×biHeight</a:t>
            </a:r>
            <a:r>
              <a:rPr lang="zh-CN" altLang="en-US" sz="2800" b="1" dirty="0">
                <a:solidFill>
                  <a:srgbClr val="660066"/>
                </a:solidFill>
                <a:effectLst>
                  <a:outerShdw blurRad="38100" dist="38100" dir="2700000" algn="tl">
                    <a:srgbClr val="C0C0C0"/>
                  </a:outerShdw>
                </a:effectLst>
                <a:latin typeface="黑体" pitchFamily="2" charset="-122"/>
                <a:ea typeface="黑体" pitchFamily="2" charset="-122"/>
              </a:rPr>
              <a:t>个像素。</a:t>
            </a:r>
            <a:r>
              <a:rPr lang="zh-CN" altLang="en-US" sz="2800" dirty="0"/>
              <a:t> </a:t>
            </a:r>
            <a:endParaRPr lang="en-US" altLang="zh-CN"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8"/>
          <p:cNvSpPr txBox="1">
            <a:spLocks noChangeArrowheads="1"/>
          </p:cNvSpPr>
          <p:nvPr/>
        </p:nvSpPr>
        <p:spPr bwMode="auto">
          <a:xfrm>
            <a:off x="250825" y="979488"/>
            <a:ext cx="8748713"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kumimoji="1" lang="zh-CN" altLang="en-US" sz="2800" b="1">
                <a:latin typeface="黑体" pitchFamily="49" charset="-122"/>
                <a:ea typeface="黑体" pitchFamily="49" charset="-122"/>
              </a:rPr>
              <a:t>    图像的位图数据是按行存储的，每一行的字节数按照</a:t>
            </a:r>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字节边界对齐</a:t>
            </a:r>
            <a:r>
              <a:rPr kumimoji="1" lang="en-US" altLang="zh-CN" sz="2800" b="1">
                <a:latin typeface="黑体" pitchFamily="49" charset="-122"/>
                <a:ea typeface="黑体" pitchFamily="49" charset="-122"/>
              </a:rPr>
              <a:t>,</a:t>
            </a:r>
            <a:r>
              <a:rPr kumimoji="1" lang="zh-CN" altLang="en-US" sz="2800" b="1">
                <a:latin typeface="黑体" pitchFamily="49" charset="-122"/>
                <a:ea typeface="黑体" pitchFamily="49" charset="-122"/>
              </a:rPr>
              <a:t>也即每一行的字节数是</a:t>
            </a:r>
            <a:r>
              <a:rPr kumimoji="1" lang="en-US" altLang="zh-CN" sz="2800" b="1">
                <a:latin typeface="黑体" pitchFamily="49" charset="-122"/>
                <a:ea typeface="黑体" pitchFamily="49" charset="-122"/>
              </a:rPr>
              <a:t>4</a:t>
            </a:r>
            <a:r>
              <a:rPr kumimoji="1" lang="zh-CN" altLang="en-US" sz="2800" b="1">
                <a:latin typeface="黑体" pitchFamily="49" charset="-122"/>
                <a:ea typeface="黑体" pitchFamily="49" charset="-122"/>
              </a:rPr>
              <a:t>的倍数，不足的字节用</a:t>
            </a:r>
            <a:r>
              <a:rPr kumimoji="1" lang="en-US" altLang="zh-CN" sz="2800" b="1">
                <a:latin typeface="黑体" pitchFamily="49" charset="-122"/>
                <a:ea typeface="黑体" pitchFamily="49" charset="-122"/>
              </a:rPr>
              <a:t>0</a:t>
            </a:r>
            <a:r>
              <a:rPr kumimoji="1" lang="zh-CN" altLang="en-US" sz="2800" b="1">
                <a:latin typeface="黑体" pitchFamily="49" charset="-122"/>
                <a:ea typeface="黑体" pitchFamily="49" charset="-122"/>
              </a:rPr>
              <a:t>补齐。 </a:t>
            </a:r>
            <a:endParaRPr kumimoji="1" lang="en-US" altLang="zh-CN" sz="2800" b="1">
              <a:latin typeface="黑体" pitchFamily="49" charset="-122"/>
              <a:ea typeface="黑体" pitchFamily="49" charset="-122"/>
            </a:endParaRPr>
          </a:p>
        </p:txBody>
      </p:sp>
      <p:sp>
        <p:nvSpPr>
          <p:cNvPr id="253962" name="Text Box 10"/>
          <p:cNvSpPr txBox="1">
            <a:spLocks noChangeArrowheads="1"/>
          </p:cNvSpPr>
          <p:nvPr/>
        </p:nvSpPr>
        <p:spPr bwMode="auto">
          <a:xfrm>
            <a:off x="1033463" y="101600"/>
            <a:ext cx="6346825" cy="595313"/>
          </a:xfrm>
          <a:prstGeom prst="rect">
            <a:avLst/>
          </a:prstGeom>
          <a:noFill/>
          <a:ln w="9525" cap="sq">
            <a:noFill/>
            <a:miter lim="800000"/>
            <a:headEnd/>
            <a:tailEnd/>
          </a:ln>
          <a:effectLst/>
        </p:spPr>
        <p:txBody>
          <a:bodyPr>
            <a:spAutoFit/>
          </a:bodyPr>
          <a:lstStyle/>
          <a:p>
            <a:pPr>
              <a:spcBef>
                <a:spcPct val="50000"/>
              </a:spcBef>
              <a:defRPr/>
            </a:pPr>
            <a:r>
              <a:rPr lang="zh-CN" altLang="en-US" sz="3300" b="1">
                <a:solidFill>
                  <a:schemeClr val="tx2"/>
                </a:solidFill>
                <a:effectLst>
                  <a:outerShdw blurRad="38100" dist="38100" dir="2700000" algn="tl">
                    <a:srgbClr val="C0C0C0"/>
                  </a:outerShdw>
                </a:effectLst>
                <a:latin typeface="华文中宋" pitchFamily="2" charset="-122"/>
                <a:ea typeface="华文中宋" pitchFamily="2" charset="-122"/>
              </a:rPr>
              <a:t>四、位图数据</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ctrTitle"/>
          </p:nvPr>
        </p:nvSpPr>
        <p:spPr/>
        <p:txBody>
          <a:bodyPr/>
          <a:lstStyle/>
          <a:p>
            <a:endParaRPr lang="zh-CN" altLang="en-US" smtClean="0"/>
          </a:p>
        </p:txBody>
      </p:sp>
      <p:sp>
        <p:nvSpPr>
          <p:cNvPr id="43011" name="副标题 2"/>
          <p:cNvSpPr>
            <a:spLocks noGrp="1"/>
          </p:cNvSpPr>
          <p:nvPr>
            <p:ph type="subTitle" idx="1"/>
          </p:nvPr>
        </p:nvSpPr>
        <p:spPr/>
        <p:txBody>
          <a:bodyPr/>
          <a:lstStyle/>
          <a:p>
            <a:endParaRPr lang="zh-CN" altLang="en-US" smtClean="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25"/>
            <a:ext cx="9144000" cy="645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线形标注 1 4"/>
          <p:cNvSpPr/>
          <p:nvPr/>
        </p:nvSpPr>
        <p:spPr>
          <a:xfrm>
            <a:off x="500063" y="3214688"/>
            <a:ext cx="1214437" cy="500062"/>
          </a:xfrm>
          <a:prstGeom prst="borderCallout1">
            <a:avLst>
              <a:gd name="adj1" fmla="val -7794"/>
              <a:gd name="adj2" fmla="val 45101"/>
              <a:gd name="adj3" fmla="val -85103"/>
              <a:gd name="adj4" fmla="val 1608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宽度</a:t>
            </a:r>
            <a:r>
              <a:rPr lang="en-US" altLang="zh-CN" dirty="0">
                <a:solidFill>
                  <a:srgbClr val="FF0000"/>
                </a:solidFill>
              </a:rPr>
              <a:t>: 512</a:t>
            </a:r>
            <a:endParaRPr lang="zh-CN" altLang="en-US" dirty="0">
              <a:solidFill>
                <a:srgbClr val="FF0000"/>
              </a:solidFill>
            </a:endParaRPr>
          </a:p>
        </p:txBody>
      </p:sp>
      <p:sp>
        <p:nvSpPr>
          <p:cNvPr id="6" name="线形标注 1 5"/>
          <p:cNvSpPr/>
          <p:nvPr/>
        </p:nvSpPr>
        <p:spPr>
          <a:xfrm>
            <a:off x="3429000" y="1785938"/>
            <a:ext cx="1285875" cy="428625"/>
          </a:xfrm>
          <a:prstGeom prst="borderCallout1">
            <a:avLst>
              <a:gd name="adj1" fmla="val 101330"/>
              <a:gd name="adj2" fmla="val 31810"/>
              <a:gd name="adj3" fmla="val 236370"/>
              <a:gd name="adj4" fmla="val 316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高</a:t>
            </a:r>
            <a:r>
              <a:rPr lang="zh-CN" altLang="en-US" dirty="0">
                <a:solidFill>
                  <a:srgbClr val="FF0000"/>
                </a:solidFill>
              </a:rPr>
              <a:t>度：</a:t>
            </a:r>
            <a:r>
              <a:rPr lang="en-US" altLang="zh-CN" dirty="0">
                <a:solidFill>
                  <a:srgbClr val="FF0000"/>
                </a:solidFill>
              </a:rPr>
              <a:t>384</a:t>
            </a:r>
            <a:endParaRPr lang="zh-CN" altLang="en-US" dirty="0">
              <a:solidFill>
                <a:srgbClr val="FF0000"/>
              </a:solidFill>
            </a:endParaRPr>
          </a:p>
        </p:txBody>
      </p:sp>
      <p:sp>
        <p:nvSpPr>
          <p:cNvPr id="7" name="线形标注 1 6"/>
          <p:cNvSpPr/>
          <p:nvPr/>
        </p:nvSpPr>
        <p:spPr>
          <a:xfrm>
            <a:off x="6500813" y="2786063"/>
            <a:ext cx="1428750" cy="428625"/>
          </a:xfrm>
          <a:prstGeom prst="borderCallout1">
            <a:avLst>
              <a:gd name="adj1" fmla="val 60040"/>
              <a:gd name="adj2" fmla="val -1881"/>
              <a:gd name="adj3" fmla="val 5834"/>
              <a:gd name="adj4" fmla="val -641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色深：</a:t>
            </a:r>
            <a:r>
              <a:rPr lang="en-US" altLang="zh-CN" dirty="0">
                <a:solidFill>
                  <a:srgbClr val="FF0000"/>
                </a:solidFill>
              </a:rPr>
              <a:t>24</a:t>
            </a:r>
            <a:r>
              <a:rPr lang="zh-CN" altLang="en-US" dirty="0">
                <a:solidFill>
                  <a:srgbClr val="FF0000"/>
                </a:solidFill>
              </a:rPr>
              <a:t>位</a:t>
            </a:r>
            <a:endParaRPr lang="zh-CN" altLang="en-US" dirty="0">
              <a:solidFill>
                <a:srgbClr val="FF0000"/>
              </a:solidFill>
            </a:endParaRPr>
          </a:p>
        </p:txBody>
      </p:sp>
      <p:sp>
        <p:nvSpPr>
          <p:cNvPr id="8" name="线形标注 1 7"/>
          <p:cNvSpPr/>
          <p:nvPr/>
        </p:nvSpPr>
        <p:spPr>
          <a:xfrm>
            <a:off x="1857375" y="3786188"/>
            <a:ext cx="2143125" cy="571500"/>
          </a:xfrm>
          <a:prstGeom prst="borderCallout1">
            <a:avLst>
              <a:gd name="adj1" fmla="val -5323"/>
              <a:gd name="adj2" fmla="val 62635"/>
              <a:gd name="adj3" fmla="val -138227"/>
              <a:gd name="adj4" fmla="val 967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最下一行第</a:t>
            </a:r>
            <a:r>
              <a:rPr lang="en-US" altLang="zh-CN" dirty="0">
                <a:solidFill>
                  <a:srgbClr val="FF0000"/>
                </a:solidFill>
              </a:rPr>
              <a:t>1</a:t>
            </a:r>
            <a:r>
              <a:rPr lang="zh-CN" altLang="en-US" dirty="0">
                <a:solidFill>
                  <a:srgbClr val="FF0000"/>
                </a:solidFill>
              </a:rPr>
              <a:t>个像素</a:t>
            </a:r>
            <a:endParaRPr lang="en-US" altLang="zh-CN" dirty="0">
              <a:solidFill>
                <a:srgbClr val="FF0000"/>
              </a:solidFill>
            </a:endParaRPr>
          </a:p>
          <a:p>
            <a:pPr algn="ctr">
              <a:defRPr/>
            </a:pPr>
            <a:r>
              <a:rPr lang="en-US" altLang="zh-CN" dirty="0">
                <a:solidFill>
                  <a:srgbClr val="FF0000"/>
                </a:solidFill>
              </a:rPr>
              <a:t>B: 130, G: 70, R: 111</a:t>
            </a:r>
            <a:endParaRPr lang="zh-CN" altLang="en-US" dirty="0">
              <a:solidFill>
                <a:srgbClr val="FF0000"/>
              </a:solidFill>
            </a:endParaRPr>
          </a:p>
        </p:txBody>
      </p:sp>
      <p:sp>
        <p:nvSpPr>
          <p:cNvPr id="9" name="线形标注 1 8"/>
          <p:cNvSpPr/>
          <p:nvPr/>
        </p:nvSpPr>
        <p:spPr>
          <a:xfrm>
            <a:off x="4429125" y="3786188"/>
            <a:ext cx="2143125" cy="571500"/>
          </a:xfrm>
          <a:prstGeom prst="borderCallout1">
            <a:avLst>
              <a:gd name="adj1" fmla="val -2742"/>
              <a:gd name="adj2" fmla="val 44743"/>
              <a:gd name="adj3" fmla="val -104679"/>
              <a:gd name="adj4" fmla="val 203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最下一行第</a:t>
            </a:r>
            <a:r>
              <a:rPr lang="en-US" altLang="zh-CN" dirty="0">
                <a:solidFill>
                  <a:srgbClr val="FF0000"/>
                </a:solidFill>
              </a:rPr>
              <a:t>2</a:t>
            </a:r>
            <a:r>
              <a:rPr lang="zh-CN" altLang="en-US" dirty="0">
                <a:solidFill>
                  <a:srgbClr val="FF0000"/>
                </a:solidFill>
              </a:rPr>
              <a:t>个像素</a:t>
            </a:r>
            <a:endParaRPr lang="en-US" altLang="zh-CN" dirty="0">
              <a:solidFill>
                <a:srgbClr val="FF0000"/>
              </a:solidFill>
            </a:endParaRPr>
          </a:p>
          <a:p>
            <a:pPr algn="ctr">
              <a:defRPr/>
            </a:pPr>
            <a:r>
              <a:rPr lang="en-US" altLang="zh-CN" dirty="0">
                <a:solidFill>
                  <a:srgbClr val="FF0000"/>
                </a:solidFill>
              </a:rPr>
              <a:t>B: 131, G: 72, R: 114</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作业</a:t>
            </a:r>
          </a:p>
        </p:txBody>
      </p:sp>
      <p:sp>
        <p:nvSpPr>
          <p:cNvPr id="51203" name="Rectangle 3"/>
          <p:cNvSpPr>
            <a:spLocks noGrp="1" noChangeArrowheads="1"/>
          </p:cNvSpPr>
          <p:nvPr>
            <p:ph type="body" idx="1"/>
          </p:nvPr>
        </p:nvSpPr>
        <p:spPr/>
        <p:txBody>
          <a:bodyPr/>
          <a:lstStyle/>
          <a:p>
            <a:pPr eaLnBrk="1" hangingPunct="1">
              <a:lnSpc>
                <a:spcPct val="90000"/>
              </a:lnSpc>
            </a:pPr>
            <a:r>
              <a:rPr lang="zh-CN" altLang="en-US" smtClean="0">
                <a:latin typeface="Times New Roman" pitchFamily="18" charset="0"/>
                <a:cs typeface="Times New Roman" pitchFamily="18" charset="0"/>
              </a:rPr>
              <a:t>理解采样和量化的作用与原理；</a:t>
            </a:r>
          </a:p>
          <a:p>
            <a:pPr eaLnBrk="1" hangingPunct="1">
              <a:lnSpc>
                <a:spcPct val="90000"/>
              </a:lnSpc>
            </a:pPr>
            <a:r>
              <a:rPr lang="zh-CN" altLang="en-US" smtClean="0">
                <a:latin typeface="Times New Roman" pitchFamily="18" charset="0"/>
                <a:cs typeface="Times New Roman" pitchFamily="18" charset="0"/>
              </a:rPr>
              <a:t>掌握二值图像、索引图像、灰度图像、RGB图像的数据特点；</a:t>
            </a:r>
          </a:p>
          <a:p>
            <a:pPr eaLnBrk="1" hangingPunct="1">
              <a:lnSpc>
                <a:spcPct val="90000"/>
              </a:lnSpc>
            </a:pPr>
            <a:r>
              <a:rPr lang="zh-CN" altLang="en-US" smtClean="0">
                <a:latin typeface="Times New Roman" pitchFamily="18" charset="0"/>
                <a:cs typeface="Times New Roman" pitchFamily="18" charset="0"/>
              </a:rPr>
              <a:t>了解下列函数的参数，学会使用这些函数。</a:t>
            </a:r>
          </a:p>
          <a:p>
            <a:pPr lvl="1" eaLnBrk="1" hangingPunct="1">
              <a:lnSpc>
                <a:spcPct val="90000"/>
              </a:lnSpc>
            </a:pPr>
            <a:r>
              <a:rPr lang="zh-CN" altLang="en-US" smtClean="0">
                <a:latin typeface="Times New Roman" pitchFamily="18" charset="0"/>
                <a:cs typeface="Times New Roman" pitchFamily="18" charset="0"/>
              </a:rPr>
              <a:t>imread，imshow，impixelinfo，imtool</a:t>
            </a:r>
          </a:p>
          <a:p>
            <a:pPr lvl="1" eaLnBrk="1" hangingPunct="1">
              <a:lnSpc>
                <a:spcPct val="90000"/>
              </a:lnSpc>
            </a:pPr>
            <a:r>
              <a:rPr lang="zh-CN" altLang="en-US" smtClean="0">
                <a:latin typeface="Times New Roman" pitchFamily="18" charset="0"/>
                <a:cs typeface="Times New Roman" pitchFamily="18" charset="0"/>
              </a:rPr>
              <a:t>rgb2ind，ind2gray，rgb2gray，gray2ind，ind2gray，</a:t>
            </a:r>
          </a:p>
          <a:p>
            <a:pPr eaLnBrk="1" hangingPunct="1">
              <a:lnSpc>
                <a:spcPct val="90000"/>
              </a:lnSpc>
            </a:pPr>
            <a:r>
              <a:rPr lang="zh-CN" altLang="en-US" smtClean="0">
                <a:latin typeface="Times New Roman" pitchFamily="18" charset="0"/>
                <a:cs typeface="Times New Roman" pitchFamily="18" charset="0"/>
              </a:rPr>
              <a:t>编程，将某数字图像的空间分辨率与颜色分辨率降低。</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zh-CN" altLang="en-US" smtClean="0">
                <a:solidFill>
                  <a:srgbClr val="002368"/>
                </a:solidFill>
              </a:rPr>
              <a:t>2</a:t>
            </a:r>
            <a:r>
              <a:rPr lang="en-US" altLang="zh-CN" smtClean="0">
                <a:solidFill>
                  <a:srgbClr val="002368"/>
                </a:solidFill>
              </a:rPr>
              <a:t>.1.1 </a:t>
            </a:r>
            <a:r>
              <a:rPr lang="zh-CN" altLang="en-US" smtClean="0">
                <a:solidFill>
                  <a:srgbClr val="002368"/>
                </a:solidFill>
              </a:rPr>
              <a:t> 图像采样</a:t>
            </a:r>
          </a:p>
        </p:txBody>
      </p:sp>
      <p:sp>
        <p:nvSpPr>
          <p:cNvPr id="6147" name="Rectangle 3"/>
          <p:cNvSpPr>
            <a:spLocks noGrp="1" noChangeArrowheads="1"/>
          </p:cNvSpPr>
          <p:nvPr>
            <p:ph type="body" idx="1"/>
          </p:nvPr>
        </p:nvSpPr>
        <p:spPr>
          <a:xfrm>
            <a:off x="971550" y="1628775"/>
            <a:ext cx="7570788" cy="1655763"/>
          </a:xfrm>
        </p:spPr>
        <p:txBody>
          <a:bodyPr/>
          <a:lstStyle/>
          <a:p>
            <a:pPr eaLnBrk="1" hangingPunct="1"/>
            <a:r>
              <a:rPr lang="zh-CN" sz="2800" smtClean="0"/>
              <a:t>将空间上连续的图像变换成离散点的操作称为采样。也就是用空间上部分点的灰度值代表图像，这些点称为采样点。</a:t>
            </a:r>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222625"/>
            <a:ext cx="5381625"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990975"/>
            <a:ext cx="30765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down)">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60588" y="1003300"/>
            <a:ext cx="5413375" cy="2241550"/>
            <a:chOff x="2160588" y="1003300"/>
            <a:chExt cx="5413375" cy="2241550"/>
          </a:xfrm>
        </p:grpSpPr>
        <p:sp>
          <p:nvSpPr>
            <p:cNvPr id="7177" name="椭圆 10"/>
            <p:cNvSpPr>
              <a:spLocks noChangeArrowheads="1"/>
            </p:cNvSpPr>
            <p:nvPr/>
          </p:nvSpPr>
          <p:spPr bwMode="auto">
            <a:xfrm>
              <a:off x="4420468" y="2731500"/>
              <a:ext cx="108000" cy="144017"/>
            </a:xfrm>
            <a:prstGeom prst="ellipse">
              <a:avLst/>
            </a:prstGeom>
            <a:solidFill>
              <a:schemeClr val="tx2"/>
            </a:solidFill>
            <a:ln w="9525" algn="ctr">
              <a:solidFill>
                <a:schemeClr val="tx1"/>
              </a:solidFill>
              <a:round/>
              <a:headEnd/>
              <a:tailEnd/>
            </a:ln>
          </p:spPr>
          <p:txBody>
            <a:bodyPr/>
            <a:lstStyle/>
            <a:p>
              <a:pPr>
                <a:buFont typeface="Arial" pitchFamily="34" charset="0"/>
                <a:buNone/>
              </a:pPr>
              <a:endParaRPr lang="zh-CN" altLang="en-US"/>
            </a:p>
          </p:txBody>
        </p:sp>
        <p:sp>
          <p:nvSpPr>
            <p:cNvPr id="7178" name="椭圆 9"/>
            <p:cNvSpPr>
              <a:spLocks noChangeArrowheads="1"/>
            </p:cNvSpPr>
            <p:nvPr/>
          </p:nvSpPr>
          <p:spPr bwMode="auto">
            <a:xfrm>
              <a:off x="3484465" y="2335454"/>
              <a:ext cx="144000" cy="144017"/>
            </a:xfrm>
            <a:prstGeom prst="ellipse">
              <a:avLst/>
            </a:prstGeom>
            <a:solidFill>
              <a:schemeClr val="tx2"/>
            </a:solidFill>
            <a:ln w="9525" algn="ctr">
              <a:solidFill>
                <a:schemeClr val="tx1"/>
              </a:solidFill>
              <a:round/>
              <a:headEnd/>
              <a:tailEnd/>
            </a:ln>
          </p:spPr>
          <p:txBody>
            <a:bodyPr/>
            <a:lstStyle/>
            <a:p>
              <a:pPr>
                <a:buFont typeface="Arial" pitchFamily="34" charset="0"/>
                <a:buNone/>
              </a:pPr>
              <a:endParaRPr lang="zh-CN" altLang="en-US"/>
            </a:p>
          </p:txBody>
        </p:sp>
        <p:sp>
          <p:nvSpPr>
            <p:cNvPr id="7179" name="矩形 2"/>
            <p:cNvSpPr>
              <a:spLocks noChangeArrowheads="1"/>
            </p:cNvSpPr>
            <p:nvPr/>
          </p:nvSpPr>
          <p:spPr bwMode="auto">
            <a:xfrm>
              <a:off x="3556465" y="1867400"/>
              <a:ext cx="1800005" cy="936108"/>
            </a:xfrm>
            <a:prstGeom prst="rect">
              <a:avLst/>
            </a:prstGeom>
            <a:solidFill>
              <a:schemeClr val="bg1"/>
            </a:solidFill>
            <a:ln w="9525" algn="ctr">
              <a:solidFill>
                <a:schemeClr val="tx1"/>
              </a:solidFill>
              <a:round/>
              <a:headEnd/>
              <a:tailEnd/>
            </a:ln>
          </p:spPr>
          <p:txBody>
            <a:bodyPr/>
            <a:lstStyle/>
            <a:p>
              <a:pPr>
                <a:buFont typeface="Arial" pitchFamily="34" charset="0"/>
                <a:buNone/>
              </a:pPr>
              <a:endParaRPr lang="zh-CN" altLang="en-US"/>
            </a:p>
          </p:txBody>
        </p:sp>
        <p:sp>
          <p:nvSpPr>
            <p:cNvPr id="7180" name="矩形 6"/>
            <p:cNvSpPr>
              <a:spLocks noChangeArrowheads="1"/>
            </p:cNvSpPr>
            <p:nvPr/>
          </p:nvSpPr>
          <p:spPr bwMode="auto">
            <a:xfrm>
              <a:off x="3707904" y="2083424"/>
              <a:ext cx="1512004" cy="64807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7181" name="直接箭头连接符 13"/>
            <p:cNvCxnSpPr>
              <a:cxnSpLocks noChangeShapeType="1"/>
            </p:cNvCxnSpPr>
            <p:nvPr/>
          </p:nvCxnSpPr>
          <p:spPr bwMode="auto">
            <a:xfrm>
              <a:off x="3811812"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箭头连接符 17"/>
            <p:cNvCxnSpPr>
              <a:cxnSpLocks noChangeShapeType="1"/>
            </p:cNvCxnSpPr>
            <p:nvPr/>
          </p:nvCxnSpPr>
          <p:spPr bwMode="auto">
            <a:xfrm>
              <a:off x="4027812"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直接箭头连接符 18"/>
            <p:cNvCxnSpPr>
              <a:cxnSpLocks noChangeShapeType="1"/>
            </p:cNvCxnSpPr>
            <p:nvPr/>
          </p:nvCxnSpPr>
          <p:spPr bwMode="auto">
            <a:xfrm>
              <a:off x="4243813"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直接箭头连接符 19"/>
            <p:cNvCxnSpPr>
              <a:cxnSpLocks noChangeShapeType="1"/>
            </p:cNvCxnSpPr>
            <p:nvPr/>
          </p:nvCxnSpPr>
          <p:spPr bwMode="auto">
            <a:xfrm>
              <a:off x="4459814"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直接箭头连接符 20"/>
            <p:cNvCxnSpPr>
              <a:cxnSpLocks noChangeShapeType="1"/>
            </p:cNvCxnSpPr>
            <p:nvPr/>
          </p:nvCxnSpPr>
          <p:spPr bwMode="auto">
            <a:xfrm>
              <a:off x="4675814"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直接箭头连接符 21"/>
            <p:cNvCxnSpPr>
              <a:cxnSpLocks noChangeShapeType="1"/>
            </p:cNvCxnSpPr>
            <p:nvPr/>
          </p:nvCxnSpPr>
          <p:spPr bwMode="auto">
            <a:xfrm>
              <a:off x="4891815"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直接箭头连接符 22"/>
            <p:cNvCxnSpPr>
              <a:cxnSpLocks noChangeShapeType="1"/>
            </p:cNvCxnSpPr>
            <p:nvPr/>
          </p:nvCxnSpPr>
          <p:spPr bwMode="auto">
            <a:xfrm>
              <a:off x="5107816" y="1363342"/>
              <a:ext cx="0" cy="504058"/>
            </a:xfrm>
            <a:prstGeom prst="straightConnector1">
              <a:avLst/>
            </a:prstGeom>
            <a:no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TextBox 14"/>
            <p:cNvSpPr txBox="1">
              <a:spLocks noChangeArrowheads="1"/>
            </p:cNvSpPr>
            <p:nvPr/>
          </p:nvSpPr>
          <p:spPr bwMode="auto">
            <a:xfrm>
              <a:off x="4134208" y="1003300"/>
              <a:ext cx="646261"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能量</a:t>
              </a:r>
            </a:p>
          </p:txBody>
        </p:sp>
        <p:sp>
          <p:nvSpPr>
            <p:cNvPr id="7189" name="TextBox 15"/>
            <p:cNvSpPr txBox="1">
              <a:spLocks noChangeArrowheads="1"/>
            </p:cNvSpPr>
            <p:nvPr/>
          </p:nvSpPr>
          <p:spPr bwMode="auto">
            <a:xfrm>
              <a:off x="2175395" y="1363342"/>
              <a:ext cx="877068"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滤光器</a:t>
              </a:r>
            </a:p>
          </p:txBody>
        </p:sp>
        <p:cxnSp>
          <p:nvCxnSpPr>
            <p:cNvPr id="7190" name="直接连接符 25"/>
            <p:cNvCxnSpPr>
              <a:cxnSpLocks noChangeShapeType="1"/>
              <a:endCxn id="7178" idx="2"/>
            </p:cNvCxnSpPr>
            <p:nvPr/>
          </p:nvCxnSpPr>
          <p:spPr bwMode="auto">
            <a:xfrm>
              <a:off x="3196464" y="2407462"/>
              <a:ext cx="288001"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1" name="TextBox 27"/>
            <p:cNvSpPr txBox="1">
              <a:spLocks noChangeArrowheads="1"/>
            </p:cNvSpPr>
            <p:nvPr/>
          </p:nvSpPr>
          <p:spPr bwMode="auto">
            <a:xfrm>
              <a:off x="2160588" y="2227441"/>
              <a:ext cx="1107876"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电源输入</a:t>
              </a:r>
            </a:p>
          </p:txBody>
        </p:sp>
        <p:cxnSp>
          <p:nvCxnSpPr>
            <p:cNvPr id="7192" name="直接连接符 29"/>
            <p:cNvCxnSpPr>
              <a:cxnSpLocks noChangeShapeType="1"/>
            </p:cNvCxnSpPr>
            <p:nvPr/>
          </p:nvCxnSpPr>
          <p:spPr bwMode="auto">
            <a:xfrm flipV="1">
              <a:off x="3052464" y="2803508"/>
              <a:ext cx="759348" cy="288033"/>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TextBox 16383"/>
            <p:cNvSpPr txBox="1">
              <a:spLocks noChangeArrowheads="1"/>
            </p:cNvSpPr>
            <p:nvPr/>
          </p:nvSpPr>
          <p:spPr bwMode="auto">
            <a:xfrm>
              <a:off x="2478203" y="2875516"/>
              <a:ext cx="646261"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外壳</a:t>
              </a:r>
            </a:p>
          </p:txBody>
        </p:sp>
        <p:cxnSp>
          <p:nvCxnSpPr>
            <p:cNvPr id="7194" name="肘形连接符 16388"/>
            <p:cNvCxnSpPr>
              <a:cxnSpLocks noChangeShapeType="1"/>
              <a:stCxn id="7177" idx="4"/>
            </p:cNvCxnSpPr>
            <p:nvPr/>
          </p:nvCxnSpPr>
          <p:spPr bwMode="auto">
            <a:xfrm rot="16200000" flipH="1">
              <a:off x="4698808" y="2651176"/>
              <a:ext cx="184667" cy="633348"/>
            </a:xfrm>
            <a:prstGeom prst="bentConnector2">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5" name="直接连接符 16390"/>
            <p:cNvCxnSpPr>
              <a:cxnSpLocks noChangeShapeType="1"/>
            </p:cNvCxnSpPr>
            <p:nvPr/>
          </p:nvCxnSpPr>
          <p:spPr bwMode="auto">
            <a:xfrm>
              <a:off x="4675814" y="2335454"/>
              <a:ext cx="968657"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6" name="TextBox 16392"/>
            <p:cNvSpPr txBox="1">
              <a:spLocks noChangeArrowheads="1"/>
            </p:cNvSpPr>
            <p:nvPr/>
          </p:nvSpPr>
          <p:spPr bwMode="auto">
            <a:xfrm>
              <a:off x="5644472" y="2146141"/>
              <a:ext cx="1338683"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光敏感材料</a:t>
              </a:r>
            </a:p>
          </p:txBody>
        </p:sp>
        <p:sp>
          <p:nvSpPr>
            <p:cNvPr id="7197" name="任意多边形 16393"/>
            <p:cNvSpPr>
              <a:spLocks/>
            </p:cNvSpPr>
            <p:nvPr/>
          </p:nvSpPr>
          <p:spPr bwMode="auto">
            <a:xfrm>
              <a:off x="5160143" y="2967849"/>
              <a:ext cx="844330" cy="200165"/>
            </a:xfrm>
            <a:custGeom>
              <a:avLst/>
              <a:gdLst>
                <a:gd name="T0" fmla="*/ 0 w 2612572"/>
                <a:gd name="T1" fmla="*/ 110357 h 800655"/>
                <a:gd name="T2" fmla="*/ 105553 w 2612572"/>
                <a:gd name="T3" fmla="*/ 139 h 800655"/>
                <a:gd name="T4" fmla="*/ 184717 w 2612572"/>
                <a:gd name="T5" fmla="*/ 89946 h 800655"/>
                <a:gd name="T6" fmla="*/ 253326 w 2612572"/>
                <a:gd name="T7" fmla="*/ 200164 h 800655"/>
                <a:gd name="T8" fmla="*/ 332491 w 2612572"/>
                <a:gd name="T9" fmla="*/ 89946 h 800655"/>
                <a:gd name="T10" fmla="*/ 416933 w 2612572"/>
                <a:gd name="T11" fmla="*/ 171589 h 800655"/>
                <a:gd name="T12" fmla="*/ 517208 w 2612572"/>
                <a:gd name="T13" fmla="*/ 85864 h 800655"/>
                <a:gd name="T14" fmla="*/ 569984 w 2612572"/>
                <a:gd name="T15" fmla="*/ 134850 h 800655"/>
                <a:gd name="T16" fmla="*/ 649149 w 2612572"/>
                <a:gd name="T17" fmla="*/ 94028 h 800655"/>
                <a:gd name="T18" fmla="*/ 754701 w 2612572"/>
                <a:gd name="T19" fmla="*/ 134850 h 800655"/>
                <a:gd name="T20" fmla="*/ 844421 w 2612572"/>
                <a:gd name="T21" fmla="*/ 94028 h 8006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12572" h="800655">
                  <a:moveTo>
                    <a:pt x="0" y="441426"/>
                  </a:moveTo>
                  <a:cubicBezTo>
                    <a:pt x="115661" y="227794"/>
                    <a:pt x="231322" y="14162"/>
                    <a:pt x="326572" y="555"/>
                  </a:cubicBezTo>
                  <a:cubicBezTo>
                    <a:pt x="421822" y="-13052"/>
                    <a:pt x="495300" y="226433"/>
                    <a:pt x="571500" y="359783"/>
                  </a:cubicBezTo>
                  <a:cubicBezTo>
                    <a:pt x="647700" y="493133"/>
                    <a:pt x="707572" y="800655"/>
                    <a:pt x="783772" y="800655"/>
                  </a:cubicBezTo>
                  <a:cubicBezTo>
                    <a:pt x="859972" y="800655"/>
                    <a:pt x="944336" y="378833"/>
                    <a:pt x="1028700" y="359783"/>
                  </a:cubicBezTo>
                  <a:cubicBezTo>
                    <a:pt x="1113064" y="340733"/>
                    <a:pt x="1194708" y="689076"/>
                    <a:pt x="1289958" y="686355"/>
                  </a:cubicBezTo>
                  <a:cubicBezTo>
                    <a:pt x="1385208" y="683634"/>
                    <a:pt x="1521279" y="367948"/>
                    <a:pt x="1600200" y="343455"/>
                  </a:cubicBezTo>
                  <a:cubicBezTo>
                    <a:pt x="1679121" y="318962"/>
                    <a:pt x="1695450" y="533955"/>
                    <a:pt x="1763486" y="539398"/>
                  </a:cubicBezTo>
                  <a:cubicBezTo>
                    <a:pt x="1831522" y="544841"/>
                    <a:pt x="1913165" y="376112"/>
                    <a:pt x="2008415" y="376112"/>
                  </a:cubicBezTo>
                  <a:cubicBezTo>
                    <a:pt x="2103665" y="376112"/>
                    <a:pt x="2234293" y="539398"/>
                    <a:pt x="2334986" y="539398"/>
                  </a:cubicBezTo>
                  <a:cubicBezTo>
                    <a:pt x="2435679" y="539398"/>
                    <a:pt x="2524125" y="457755"/>
                    <a:pt x="2612572" y="376112"/>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8" name="TextBox 16394"/>
            <p:cNvSpPr txBox="1">
              <a:spLocks noChangeArrowheads="1"/>
            </p:cNvSpPr>
            <p:nvPr/>
          </p:nvSpPr>
          <p:spPr bwMode="auto">
            <a:xfrm>
              <a:off x="6004473" y="2875516"/>
              <a:ext cx="15694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输出电压波形</a:t>
              </a:r>
            </a:p>
          </p:txBody>
        </p:sp>
        <p:sp>
          <p:nvSpPr>
            <p:cNvPr id="7199" name="矩形 16396"/>
            <p:cNvSpPr>
              <a:spLocks noChangeArrowheads="1"/>
            </p:cNvSpPr>
            <p:nvPr/>
          </p:nvSpPr>
          <p:spPr bwMode="auto">
            <a:xfrm>
              <a:off x="3556465" y="1867400"/>
              <a:ext cx="1800005" cy="216025"/>
            </a:xfrm>
            <a:prstGeom prst="rect">
              <a:avLst/>
            </a:prstGeom>
            <a:solidFill>
              <a:srgbClr val="FF0000"/>
            </a:solidFill>
            <a:ln w="9525" algn="ctr">
              <a:solidFill>
                <a:schemeClr val="tx1"/>
              </a:solidFill>
              <a:round/>
              <a:headEnd/>
              <a:tailEnd/>
            </a:ln>
          </p:spPr>
          <p:txBody>
            <a:bodyPr/>
            <a:lstStyle/>
            <a:p>
              <a:pPr>
                <a:buFont typeface="Arial" pitchFamily="34" charset="0"/>
                <a:buNone/>
              </a:pPr>
              <a:endParaRPr lang="zh-CN" altLang="en-US"/>
            </a:p>
          </p:txBody>
        </p:sp>
        <p:cxnSp>
          <p:nvCxnSpPr>
            <p:cNvPr id="7200" name="直接连接符 23"/>
            <p:cNvCxnSpPr>
              <a:cxnSpLocks noChangeShapeType="1"/>
            </p:cNvCxnSpPr>
            <p:nvPr/>
          </p:nvCxnSpPr>
          <p:spPr bwMode="auto">
            <a:xfrm>
              <a:off x="2993529" y="1579367"/>
              <a:ext cx="818283" cy="3914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71" name="TextBox 16398"/>
          <p:cNvSpPr txBox="1">
            <a:spLocks noChangeArrowheads="1"/>
          </p:cNvSpPr>
          <p:nvPr/>
        </p:nvSpPr>
        <p:spPr bwMode="auto">
          <a:xfrm>
            <a:off x="3563938" y="3500438"/>
            <a:ext cx="180022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a:t>单个成像传感器</a:t>
            </a:r>
          </a:p>
        </p:txBody>
      </p:sp>
      <p:pic>
        <p:nvPicPr>
          <p:cNvPr id="7172" name="图片 1640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365625"/>
            <a:ext cx="3267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1640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4988" y="3890963"/>
            <a:ext cx="234791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16403"/>
          <p:cNvSpPr txBox="1">
            <a:spLocks noChangeArrowheads="1"/>
          </p:cNvSpPr>
          <p:nvPr/>
        </p:nvSpPr>
        <p:spPr bwMode="auto">
          <a:xfrm>
            <a:off x="1258888" y="5589588"/>
            <a:ext cx="295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a:t>传真机上使用的线性传感器</a:t>
            </a:r>
          </a:p>
        </p:txBody>
      </p:sp>
      <p:sp>
        <p:nvSpPr>
          <p:cNvPr id="7175" name="TextBox 16404"/>
          <p:cNvSpPr txBox="1">
            <a:spLocks noChangeArrowheads="1"/>
          </p:cNvSpPr>
          <p:nvPr/>
        </p:nvSpPr>
        <p:spPr bwMode="auto">
          <a:xfrm>
            <a:off x="6003925" y="6092825"/>
            <a:ext cx="183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CCD</a:t>
            </a:r>
            <a:r>
              <a:rPr lang="zh-CN" altLang="en-US" dirty="0"/>
              <a:t>传感器阵列</a:t>
            </a:r>
          </a:p>
        </p:txBody>
      </p:sp>
      <p:sp>
        <p:nvSpPr>
          <p:cNvPr id="7176" name="TextBox 16405"/>
          <p:cNvSpPr txBox="1">
            <a:spLocks noChangeArrowheads="1"/>
          </p:cNvSpPr>
          <p:nvPr/>
        </p:nvSpPr>
        <p:spPr bwMode="auto">
          <a:xfrm>
            <a:off x="755650" y="692150"/>
            <a:ext cx="1620838"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a:t>采样设备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Effect transition="in" filter="fade">
                                      <p:cBhvr>
                                        <p:cTn id="19" dur="1000"/>
                                        <p:tgtEl>
                                          <p:spTgt spid="7172"/>
                                        </p:tgtEl>
                                      </p:cBhvr>
                                    </p:animEffect>
                                    <p:anim calcmode="lin" valueType="num">
                                      <p:cBhvr>
                                        <p:cTn id="20" dur="1000" fill="hold"/>
                                        <p:tgtEl>
                                          <p:spTgt spid="7172"/>
                                        </p:tgtEl>
                                        <p:attrNameLst>
                                          <p:attrName>ppt_x</p:attrName>
                                        </p:attrNameLst>
                                      </p:cBhvr>
                                      <p:tavLst>
                                        <p:tav tm="0">
                                          <p:val>
                                            <p:strVal val="#ppt_x"/>
                                          </p:val>
                                        </p:tav>
                                        <p:tav tm="100000">
                                          <p:val>
                                            <p:strVal val="#ppt_x"/>
                                          </p:val>
                                        </p:tav>
                                      </p:tavLst>
                                    </p:anim>
                                    <p:anim calcmode="lin" valueType="num">
                                      <p:cBhvr>
                                        <p:cTn id="21" dur="1000" fill="hold"/>
                                        <p:tgtEl>
                                          <p:spTgt spid="717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174"/>
                                        </p:tgtEl>
                                        <p:attrNameLst>
                                          <p:attrName>style.visibility</p:attrName>
                                        </p:attrNameLst>
                                      </p:cBhvr>
                                      <p:to>
                                        <p:strVal val="visible"/>
                                      </p:to>
                                    </p:set>
                                    <p:animEffect transition="in" filter="fade">
                                      <p:cBhvr>
                                        <p:cTn id="24" dur="1000"/>
                                        <p:tgtEl>
                                          <p:spTgt spid="7174"/>
                                        </p:tgtEl>
                                      </p:cBhvr>
                                    </p:animEffect>
                                    <p:anim calcmode="lin" valueType="num">
                                      <p:cBhvr>
                                        <p:cTn id="25" dur="1000" fill="hold"/>
                                        <p:tgtEl>
                                          <p:spTgt spid="7174"/>
                                        </p:tgtEl>
                                        <p:attrNameLst>
                                          <p:attrName>ppt_x</p:attrName>
                                        </p:attrNameLst>
                                      </p:cBhvr>
                                      <p:tavLst>
                                        <p:tav tm="0">
                                          <p:val>
                                            <p:strVal val="#ppt_x"/>
                                          </p:val>
                                        </p:tav>
                                        <p:tav tm="100000">
                                          <p:val>
                                            <p:strVal val="#ppt_x"/>
                                          </p:val>
                                        </p:tav>
                                      </p:tavLst>
                                    </p:anim>
                                    <p:anim calcmode="lin" valueType="num">
                                      <p:cBhvr>
                                        <p:cTn id="26"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173"/>
                                        </p:tgtEl>
                                        <p:attrNameLst>
                                          <p:attrName>style.visibility</p:attrName>
                                        </p:attrNameLst>
                                      </p:cBhvr>
                                      <p:to>
                                        <p:strVal val="visible"/>
                                      </p:to>
                                    </p:set>
                                    <p:animEffect transition="in" filter="fade">
                                      <p:cBhvr>
                                        <p:cTn id="31" dur="1000"/>
                                        <p:tgtEl>
                                          <p:spTgt spid="7173"/>
                                        </p:tgtEl>
                                      </p:cBhvr>
                                    </p:animEffect>
                                    <p:anim calcmode="lin" valueType="num">
                                      <p:cBhvr>
                                        <p:cTn id="32" dur="1000" fill="hold"/>
                                        <p:tgtEl>
                                          <p:spTgt spid="7173"/>
                                        </p:tgtEl>
                                        <p:attrNameLst>
                                          <p:attrName>ppt_x</p:attrName>
                                        </p:attrNameLst>
                                      </p:cBhvr>
                                      <p:tavLst>
                                        <p:tav tm="0">
                                          <p:val>
                                            <p:strVal val="#ppt_x"/>
                                          </p:val>
                                        </p:tav>
                                        <p:tav tm="100000">
                                          <p:val>
                                            <p:strVal val="#ppt_x"/>
                                          </p:val>
                                        </p:tav>
                                      </p:tavLst>
                                    </p:anim>
                                    <p:anim calcmode="lin" valueType="num">
                                      <p:cBhvr>
                                        <p:cTn id="33" dur="1000" fill="hold"/>
                                        <p:tgtEl>
                                          <p:spTgt spid="717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175"/>
                                        </p:tgtEl>
                                        <p:attrNameLst>
                                          <p:attrName>style.visibility</p:attrName>
                                        </p:attrNameLst>
                                      </p:cBhvr>
                                      <p:to>
                                        <p:strVal val="visible"/>
                                      </p:to>
                                    </p:set>
                                    <p:animEffect transition="in" filter="fade">
                                      <p:cBhvr>
                                        <p:cTn id="36" dur="1000"/>
                                        <p:tgtEl>
                                          <p:spTgt spid="7175"/>
                                        </p:tgtEl>
                                      </p:cBhvr>
                                    </p:animEffect>
                                    <p:anim calcmode="lin" valueType="num">
                                      <p:cBhvr>
                                        <p:cTn id="37" dur="1000" fill="hold"/>
                                        <p:tgtEl>
                                          <p:spTgt spid="7175"/>
                                        </p:tgtEl>
                                        <p:attrNameLst>
                                          <p:attrName>ppt_x</p:attrName>
                                        </p:attrNameLst>
                                      </p:cBhvr>
                                      <p:tavLst>
                                        <p:tav tm="0">
                                          <p:val>
                                            <p:strVal val="#ppt_x"/>
                                          </p:val>
                                        </p:tav>
                                        <p:tav tm="100000">
                                          <p:val>
                                            <p:strVal val="#ppt_x"/>
                                          </p:val>
                                        </p:tav>
                                      </p:tavLst>
                                    </p:anim>
                                    <p:anim calcmode="lin" valueType="num">
                                      <p:cBhvr>
                                        <p:cTn id="38" dur="1000" fill="hold"/>
                                        <p:tgtEl>
                                          <p:spTgt spid="71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4" grpId="0"/>
      <p:bldP spid="7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3860800"/>
            <a:ext cx="3205163"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268413"/>
            <a:ext cx="31908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2708275"/>
            <a:ext cx="30861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5229225"/>
            <a:ext cx="30765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414" name="Object 6"/>
          <p:cNvGraphicFramePr>
            <a:graphicFrameLocks noChangeAspect="1"/>
          </p:cNvGraphicFramePr>
          <p:nvPr/>
        </p:nvGraphicFramePr>
        <p:xfrm>
          <a:off x="1438275" y="4400550"/>
          <a:ext cx="3062288" cy="612775"/>
        </p:xfrm>
        <a:graphic>
          <a:graphicData uri="http://schemas.openxmlformats.org/presentationml/2006/ole">
            <mc:AlternateContent xmlns:mc="http://schemas.openxmlformats.org/markup-compatibility/2006">
              <mc:Choice xmlns:v="urn:schemas-microsoft-com:vml" Requires="v">
                <p:oleObj spid="_x0000_s65542" r:id="rId7" imgW="1147482" imgH="229496" progId="Equation.3">
                  <p:embed/>
                </p:oleObj>
              </mc:Choice>
              <mc:Fallback>
                <p:oleObj r:id="rId7" imgW="1147482" imgH="22949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4400550"/>
                        <a:ext cx="3062288" cy="612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7"/>
          <p:cNvGraphicFramePr>
            <a:graphicFrameLocks noChangeAspect="1"/>
          </p:cNvGraphicFramePr>
          <p:nvPr/>
        </p:nvGraphicFramePr>
        <p:xfrm>
          <a:off x="1042988" y="2957513"/>
          <a:ext cx="4483100" cy="1047750"/>
        </p:xfrm>
        <a:graphic>
          <a:graphicData uri="http://schemas.openxmlformats.org/presentationml/2006/ole">
            <mc:AlternateContent xmlns:mc="http://schemas.openxmlformats.org/markup-compatibility/2006">
              <mc:Choice xmlns:v="urn:schemas-microsoft-com:vml" Requires="v">
                <p:oleObj spid="_x0000_s65543" r:id="rId9" imgW="1739145" imgH="406224" progId="Equation.3">
                  <p:embed/>
                </p:oleObj>
              </mc:Choice>
              <mc:Fallback>
                <p:oleObj r:id="rId9" imgW="1739145"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2957513"/>
                        <a:ext cx="44831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8"/>
          <p:cNvGraphicFramePr>
            <a:graphicFrameLocks noChangeAspect="1"/>
          </p:cNvGraphicFramePr>
          <p:nvPr/>
        </p:nvGraphicFramePr>
        <p:xfrm>
          <a:off x="1101725" y="5229225"/>
          <a:ext cx="4000500" cy="1008063"/>
        </p:xfrm>
        <a:graphic>
          <a:graphicData uri="http://schemas.openxmlformats.org/presentationml/2006/ole">
            <mc:AlternateContent xmlns:mc="http://schemas.openxmlformats.org/markup-compatibility/2006">
              <mc:Choice xmlns:v="urn:schemas-microsoft-com:vml" Requires="v">
                <p:oleObj spid="_x0000_s65544" r:id="rId11" imgW="1612200" imgH="406224" progId="Equation.3">
                  <p:embed/>
                </p:oleObj>
              </mc:Choice>
              <mc:Fallback>
                <p:oleObj r:id="rId11" imgW="1612200"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1725" y="5229225"/>
                        <a:ext cx="40005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7019925" y="765175"/>
            <a:ext cx="1684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黑体" pitchFamily="49" charset="-122"/>
                <a:ea typeface="黑体" pitchFamily="49" charset="-122"/>
              </a:rPr>
              <a:t>冲激串采样 </a:t>
            </a:r>
          </a:p>
        </p:txBody>
      </p:sp>
      <p:sp>
        <p:nvSpPr>
          <p:cNvPr id="17418" name="Rectangle 10"/>
          <p:cNvSpPr>
            <a:spLocks noChangeArrowheads="1"/>
          </p:cNvSpPr>
          <p:nvPr/>
        </p:nvSpPr>
        <p:spPr bwMode="auto">
          <a:xfrm>
            <a:off x="1177925" y="1512888"/>
            <a:ext cx="3249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itchFamily="34" charset="0"/>
              <a:buNone/>
              <a:defRPr/>
            </a:pPr>
            <a:r>
              <a:rPr lang="zh-CN" sz="2800" dirty="0">
                <a:effectLst>
                  <a:outerShdw blurRad="38100" dist="38100" dir="2700000" algn="tl">
                    <a:srgbClr val="C0C0C0"/>
                  </a:outerShdw>
                </a:effectLst>
                <a:latin typeface="Times New Roman" pitchFamily="18" charset="0"/>
                <a:ea typeface="黑体" pitchFamily="49" charset="-122"/>
              </a:rPr>
              <a:t>采样周期           </a:t>
            </a:r>
            <a:r>
              <a:rPr lang="zh-CN" altLang="zh-CN" sz="2800" i="1" dirty="0">
                <a:effectLst>
                  <a:outerShdw blurRad="38100" dist="38100" dir="2700000" algn="tl">
                    <a:srgbClr val="C0C0C0"/>
                  </a:outerShdw>
                </a:effectLst>
                <a:latin typeface="Times New Roman" pitchFamily="18" charset="0"/>
                <a:ea typeface="黑体" pitchFamily="49" charset="-122"/>
              </a:rPr>
              <a:t>T </a:t>
            </a:r>
          </a:p>
        </p:txBody>
      </p:sp>
      <p:graphicFrame>
        <p:nvGraphicFramePr>
          <p:cNvPr id="17419" name="Object 11"/>
          <p:cNvGraphicFramePr>
            <a:graphicFrameLocks noChangeAspect="1"/>
          </p:cNvGraphicFramePr>
          <p:nvPr/>
        </p:nvGraphicFramePr>
        <p:xfrm>
          <a:off x="3236913" y="1989138"/>
          <a:ext cx="1501775" cy="1008062"/>
        </p:xfrm>
        <a:graphic>
          <a:graphicData uri="http://schemas.openxmlformats.org/presentationml/2006/ole">
            <mc:AlternateContent xmlns:mc="http://schemas.openxmlformats.org/markup-compatibility/2006">
              <mc:Choice xmlns:v="urn:schemas-microsoft-com:vml" Requires="v">
                <p:oleObj spid="_x0000_s65545" name="Equation" r:id="rId13" imgW="342720" imgH="291960" progId="Equation.DSMT4">
                  <p:embed/>
                </p:oleObj>
              </mc:Choice>
              <mc:Fallback>
                <p:oleObj name="Equation" r:id="rId13" imgW="342720" imgH="2919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6913" y="1989138"/>
                        <a:ext cx="15017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Rectangle 12"/>
          <p:cNvSpPr>
            <a:spLocks noChangeArrowheads="1"/>
          </p:cNvSpPr>
          <p:nvPr/>
        </p:nvSpPr>
        <p:spPr bwMode="auto">
          <a:xfrm>
            <a:off x="1222375" y="2178050"/>
            <a:ext cx="1620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defRPr/>
            </a:pPr>
            <a:r>
              <a:rPr lang="zh-CN" sz="2800" dirty="0">
                <a:effectLst>
                  <a:outerShdw blurRad="38100" dist="38100" dir="2700000" algn="tl">
                    <a:srgbClr val="C0C0C0"/>
                  </a:outerShdw>
                </a:effectLst>
                <a:latin typeface="宋体" pitchFamily="2" charset="-122"/>
                <a:ea typeface="黑体" pitchFamily="49" charset="-122"/>
              </a:rPr>
              <a:t>采样</a:t>
            </a:r>
            <a:r>
              <a:rPr lang="zh-CN" sz="2800" dirty="0">
                <a:effectLst>
                  <a:outerShdw blurRad="38100" dist="38100" dir="2700000" algn="tl">
                    <a:srgbClr val="C0C0C0"/>
                  </a:outerShdw>
                </a:effectLst>
                <a:latin typeface="黑体" pitchFamily="49" charset="-122"/>
                <a:ea typeface="黑体" pitchFamily="49" charset="-122"/>
              </a:rPr>
              <a:t>频率</a:t>
            </a:r>
          </a:p>
        </p:txBody>
      </p:sp>
      <p:sp>
        <p:nvSpPr>
          <p:cNvPr id="17421" name="Rectangle 13"/>
          <p:cNvSpPr>
            <a:spLocks noChangeArrowheads="1"/>
          </p:cNvSpPr>
          <p:nvPr/>
        </p:nvSpPr>
        <p:spPr bwMode="auto">
          <a:xfrm>
            <a:off x="323850" y="3068638"/>
            <a:ext cx="784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itchFamily="34" charset="0"/>
              <a:buNone/>
              <a:defRPr/>
            </a:pPr>
            <a:r>
              <a:rPr lang="zh-CN" sz="2000" b="1">
                <a:effectLst>
                  <a:outerShdw blurRad="38100" dist="38100" dir="2700000" algn="tl">
                    <a:srgbClr val="C0C0C0"/>
                  </a:outerShdw>
                </a:effectLst>
                <a:latin typeface="楷体_GB2312" pitchFamily="1" charset="-122"/>
                <a:ea typeface="楷体_GB2312" pitchFamily="1" charset="-122"/>
              </a:rPr>
              <a:t>采样函数 </a:t>
            </a:r>
          </a:p>
        </p:txBody>
      </p:sp>
      <p:sp>
        <p:nvSpPr>
          <p:cNvPr id="44046" name="Rectangle 14"/>
          <p:cNvSpPr>
            <a:spLocks noChangeArrowheads="1"/>
          </p:cNvSpPr>
          <p:nvPr/>
        </p:nvSpPr>
        <p:spPr bwMode="auto">
          <a:xfrm>
            <a:off x="828675" y="693738"/>
            <a:ext cx="302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en-US" sz="3200" b="1" dirty="0">
                <a:latin typeface="Times New Roman" pitchFamily="18" charset="0"/>
                <a:ea typeface="楷体_GB2312"/>
                <a:cs typeface="楷体_GB2312"/>
              </a:rPr>
              <a:t>2</a:t>
            </a:r>
            <a:r>
              <a:rPr lang="zh-CN" altLang="en-US"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altLang="en-US" sz="3200" b="1" dirty="0">
                <a:latin typeface="Times New Roman" pitchFamily="18" charset="0"/>
                <a:ea typeface="楷体_GB2312"/>
                <a:cs typeface="楷体_GB2312"/>
              </a:rPr>
              <a:t>采样定理</a:t>
            </a:r>
          </a:p>
        </p:txBody>
      </p:sp>
    </p:spTree>
    <p:extLst>
      <p:ext uri="{BB962C8B-B14F-4D97-AF65-F5344CB8AC3E}">
        <p14:creationId xmlns:p14="http://schemas.microsoft.com/office/powerpoint/2010/main" val="705409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up)">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8"/>
                                        </p:tgtEl>
                                        <p:attrNameLst>
                                          <p:attrName>style.visibility</p:attrName>
                                        </p:attrNameLst>
                                      </p:cBhvr>
                                      <p:to>
                                        <p:strVal val="visible"/>
                                      </p:to>
                                    </p:set>
                                    <p:animEffect transition="in" filter="wipe(left)">
                                      <p:cBhvr>
                                        <p:cTn id="12" dur="500"/>
                                        <p:tgtEl>
                                          <p:spTgt spid="17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20"/>
                                        </p:tgtEl>
                                        <p:attrNameLst>
                                          <p:attrName>style.visibility</p:attrName>
                                        </p:attrNameLst>
                                      </p:cBhvr>
                                      <p:to>
                                        <p:strVal val="visible"/>
                                      </p:to>
                                    </p:set>
                                    <p:animEffect transition="in" filter="wipe(left)">
                                      <p:cBhvr>
                                        <p:cTn id="17" dur="500"/>
                                        <p:tgtEl>
                                          <p:spTgt spid="1742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7419"/>
                                        </p:tgtEl>
                                        <p:attrNameLst>
                                          <p:attrName>style.visibility</p:attrName>
                                        </p:attrNameLst>
                                      </p:cBhvr>
                                      <p:to>
                                        <p:strVal val="visible"/>
                                      </p:to>
                                    </p:set>
                                    <p:animEffect transition="in" filter="wipe(left)">
                                      <p:cBhvr>
                                        <p:cTn id="21" dur="500"/>
                                        <p:tgtEl>
                                          <p:spTgt spid="174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421"/>
                                        </p:tgtEl>
                                        <p:attrNameLst>
                                          <p:attrName>style.visibility</p:attrName>
                                        </p:attrNameLst>
                                      </p:cBhvr>
                                      <p:to>
                                        <p:strVal val="visible"/>
                                      </p:to>
                                    </p:set>
                                    <p:animEffect transition="in" filter="wipe(left)">
                                      <p:cBhvr>
                                        <p:cTn id="26" dur="500"/>
                                        <p:tgtEl>
                                          <p:spTgt spid="174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7415"/>
                                        </p:tgtEl>
                                        <p:attrNameLst>
                                          <p:attrName>style.visibility</p:attrName>
                                        </p:attrNameLst>
                                      </p:cBhvr>
                                      <p:to>
                                        <p:strVal val="visible"/>
                                      </p:to>
                                    </p:set>
                                    <p:animEffect transition="in" filter="wipe(left)">
                                      <p:cBhvr>
                                        <p:cTn id="31" dur="500"/>
                                        <p:tgtEl>
                                          <p:spTgt spid="174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7412"/>
                                        </p:tgtEl>
                                        <p:attrNameLst>
                                          <p:attrName>style.visibility</p:attrName>
                                        </p:attrNameLst>
                                      </p:cBhvr>
                                      <p:to>
                                        <p:strVal val="visible"/>
                                      </p:to>
                                    </p:set>
                                    <p:animEffect transition="in" filter="wipe(left)">
                                      <p:cBhvr>
                                        <p:cTn id="36" dur="500"/>
                                        <p:tgtEl>
                                          <p:spTgt spid="174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7414"/>
                                        </p:tgtEl>
                                        <p:attrNameLst>
                                          <p:attrName>style.visibility</p:attrName>
                                        </p:attrNameLst>
                                      </p:cBhvr>
                                      <p:to>
                                        <p:strVal val="visible"/>
                                      </p:to>
                                    </p:set>
                                    <p:animEffect transition="in" filter="wipe(left)">
                                      <p:cBhvr>
                                        <p:cTn id="41" dur="500"/>
                                        <p:tgtEl>
                                          <p:spTgt spid="174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7410"/>
                                        </p:tgtEl>
                                        <p:attrNameLst>
                                          <p:attrName>style.visibility</p:attrName>
                                        </p:attrNameLst>
                                      </p:cBhvr>
                                      <p:to>
                                        <p:strVal val="visible"/>
                                      </p:to>
                                    </p:set>
                                    <p:animEffect transition="in" filter="wipe(left)">
                                      <p:cBhvr>
                                        <p:cTn id="46" dur="500"/>
                                        <p:tgtEl>
                                          <p:spTgt spid="174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7416"/>
                                        </p:tgtEl>
                                        <p:attrNameLst>
                                          <p:attrName>style.visibility</p:attrName>
                                        </p:attrNameLst>
                                      </p:cBhvr>
                                      <p:to>
                                        <p:strVal val="visible"/>
                                      </p:to>
                                    </p:set>
                                    <p:animEffect transition="in" filter="wipe(left)">
                                      <p:cBhvr>
                                        <p:cTn id="51" dur="500"/>
                                        <p:tgtEl>
                                          <p:spTgt spid="1741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7413"/>
                                        </p:tgtEl>
                                        <p:attrNameLst>
                                          <p:attrName>style.visibility</p:attrName>
                                        </p:attrNameLst>
                                      </p:cBhvr>
                                      <p:to>
                                        <p:strVal val="visible"/>
                                      </p:to>
                                    </p:set>
                                    <p:animEffect transition="in" filter="wipe(left)">
                                      <p:cBhvr>
                                        <p:cTn id="56"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bldLvl="0" autoUpdateAnimBg="0"/>
      <p:bldP spid="17420" grpId="0" bldLvl="0" autoUpdateAnimBg="0"/>
      <p:bldP spid="17421"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4908550" y="1989138"/>
          <a:ext cx="2687638" cy="741362"/>
        </p:xfrm>
        <a:graphic>
          <a:graphicData uri="http://schemas.openxmlformats.org/presentationml/2006/ole">
            <mc:AlternateContent xmlns:mc="http://schemas.openxmlformats.org/markup-compatibility/2006">
              <mc:Choice xmlns:v="urn:schemas-microsoft-com:vml" Requires="v">
                <p:oleObj spid="_x0000_s66567" r:id="rId3" imgW="1472561" imgH="406224" progId="Equation.3">
                  <p:embed/>
                </p:oleObj>
              </mc:Choice>
              <mc:Fallback>
                <p:oleObj r:id="rId3" imgW="1472561"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550" y="1989138"/>
                        <a:ext cx="2687638" cy="7413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Rectangle 3"/>
          <p:cNvSpPr>
            <a:spLocks noChangeArrowheads="1"/>
          </p:cNvSpPr>
          <p:nvPr/>
        </p:nvSpPr>
        <p:spPr bwMode="auto">
          <a:xfrm>
            <a:off x="6459538" y="123507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黑体" pitchFamily="49" charset="-122"/>
                <a:ea typeface="黑体" pitchFamily="49" charset="-122"/>
              </a:rPr>
              <a:t>冲激串采样的频谱 </a:t>
            </a:r>
          </a:p>
        </p:txBody>
      </p:sp>
      <p:graphicFrame>
        <p:nvGraphicFramePr>
          <p:cNvPr id="18436" name="Object 4"/>
          <p:cNvGraphicFramePr>
            <a:graphicFrameLocks noChangeAspect="1"/>
          </p:cNvGraphicFramePr>
          <p:nvPr/>
        </p:nvGraphicFramePr>
        <p:xfrm>
          <a:off x="3852863" y="2925763"/>
          <a:ext cx="4403725" cy="749300"/>
        </p:xfrm>
        <a:graphic>
          <a:graphicData uri="http://schemas.openxmlformats.org/presentationml/2006/ole">
            <mc:AlternateContent xmlns:mc="http://schemas.openxmlformats.org/markup-compatibility/2006">
              <mc:Choice xmlns:v="urn:schemas-microsoft-com:vml" Requires="v">
                <p:oleObj spid="_x0000_s66568" r:id="rId5" imgW="2386564" imgH="406224" progId="Equation.3">
                  <p:embed/>
                </p:oleObj>
              </mc:Choice>
              <mc:Fallback>
                <p:oleObj r:id="rId5" imgW="2386564"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2925763"/>
                        <a:ext cx="4403725" cy="7493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7" name="Group 5"/>
          <p:cNvGrpSpPr>
            <a:grpSpLocks/>
          </p:cNvGrpSpPr>
          <p:nvPr/>
        </p:nvGrpSpPr>
        <p:grpSpPr bwMode="auto">
          <a:xfrm>
            <a:off x="611188" y="4292600"/>
            <a:ext cx="8207375" cy="1023938"/>
            <a:chOff x="0" y="0"/>
            <a:chExt cx="12926" cy="1612"/>
          </a:xfrm>
        </p:grpSpPr>
        <p:sp>
          <p:nvSpPr>
            <p:cNvPr id="45067" name="Rectangle 6"/>
            <p:cNvSpPr>
              <a:spLocks noChangeArrowheads="1"/>
            </p:cNvSpPr>
            <p:nvPr/>
          </p:nvSpPr>
          <p:spPr bwMode="auto">
            <a:xfrm>
              <a:off x="0" y="0"/>
              <a:ext cx="12927" cy="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itchFamily="34" charset="0"/>
                <a:buNone/>
              </a:pPr>
              <a:r>
                <a:rPr lang="zh-CN" altLang="en-US" sz="2400" b="1">
                  <a:latin typeface="Times New Roman" pitchFamily="18" charset="0"/>
                  <a:cs typeface="Times New Roman" pitchFamily="18" charset="0"/>
                </a:rPr>
                <a:t>   </a:t>
              </a:r>
              <a:r>
                <a:rPr lang="zh-CN" altLang="en-US" sz="2400" b="1" i="1">
                  <a:latin typeface="Times New Roman" pitchFamily="18" charset="0"/>
                  <a:cs typeface="Times New Roman" pitchFamily="18" charset="0"/>
                </a:rPr>
                <a:t>F</a:t>
              </a:r>
              <a:r>
                <a:rPr lang="zh-CN" altLang="en-US" sz="2400" b="1" i="1" baseline="-25000">
                  <a:latin typeface="Times New Roman" pitchFamily="18" charset="0"/>
                  <a:cs typeface="Times New Roman" pitchFamily="18" charset="0"/>
                </a:rPr>
                <a:t>s</a:t>
              </a:r>
              <a:r>
                <a:rPr lang="zh-CN" altLang="en-US" sz="2400" b="1">
                  <a:latin typeface="Times New Roman" pitchFamily="18" charset="0"/>
                  <a:cs typeface="Times New Roman" pitchFamily="18" charset="0"/>
                </a:rPr>
                <a:t>(</a:t>
              </a:r>
              <a:r>
                <a:rPr lang="zh-CN" altLang="en-US" sz="2400" b="1" i="1">
                  <a:latin typeface="Times New Roman" pitchFamily="18" charset="0"/>
                  <a:cs typeface="Times New Roman" pitchFamily="18" charset="0"/>
                </a:rPr>
                <a:t>u</a:t>
              </a:r>
              <a:r>
                <a:rPr lang="zh-CN" altLang="en-US" sz="2400" b="1">
                  <a:latin typeface="Times New Roman" pitchFamily="18" charset="0"/>
                  <a:cs typeface="Times New Roman" pitchFamily="18" charset="0"/>
                </a:rPr>
                <a:t>)是频域上的周期函数，它满足                    </a:t>
              </a:r>
            </a:p>
            <a:p>
              <a:pPr eaLnBrk="0" hangingPunct="0">
                <a:spcBef>
                  <a:spcPct val="55000"/>
                </a:spcBef>
                <a:buFont typeface="Arial" pitchFamily="34" charset="0"/>
                <a:buNone/>
              </a:pPr>
              <a:r>
                <a:rPr lang="zh-CN" altLang="en-US" sz="2400" b="1">
                  <a:latin typeface="Times New Roman" pitchFamily="18" charset="0"/>
                  <a:cs typeface="Times New Roman" pitchFamily="18" charset="0"/>
                </a:rPr>
                <a:t>  是由一组移位的</a:t>
              </a:r>
              <a:r>
                <a:rPr lang="zh-CN" altLang="en-US" sz="2400" b="1" i="1">
                  <a:latin typeface="Times New Roman" pitchFamily="18" charset="0"/>
                  <a:cs typeface="Times New Roman" pitchFamily="18" charset="0"/>
                </a:rPr>
                <a:t>F</a:t>
              </a:r>
              <a:r>
                <a:rPr lang="zh-CN" altLang="en-US" sz="2400" b="1">
                  <a:latin typeface="Times New Roman" pitchFamily="18" charset="0"/>
                  <a:cs typeface="Times New Roman" pitchFamily="18" charset="0"/>
                </a:rPr>
                <a:t>(</a:t>
              </a:r>
              <a:r>
                <a:rPr lang="zh-CN" altLang="en-US" sz="2400" b="1" i="1">
                  <a:latin typeface="Times New Roman" pitchFamily="18" charset="0"/>
                  <a:cs typeface="Times New Roman" pitchFamily="18" charset="0"/>
                </a:rPr>
                <a:t>u</a:t>
              </a:r>
              <a:r>
                <a:rPr lang="zh-CN" altLang="en-US" sz="2400" b="1">
                  <a:latin typeface="Times New Roman" pitchFamily="18" charset="0"/>
                  <a:cs typeface="Times New Roman" pitchFamily="18" charset="0"/>
                </a:rPr>
                <a:t>)叠加而成，但在幅度上有1/T的变化 </a:t>
              </a:r>
            </a:p>
          </p:txBody>
        </p:sp>
        <p:graphicFrame>
          <p:nvGraphicFramePr>
            <p:cNvPr id="45068" name="Object 7"/>
            <p:cNvGraphicFramePr>
              <a:graphicFrameLocks noChangeAspect="1"/>
            </p:cNvGraphicFramePr>
            <p:nvPr/>
          </p:nvGraphicFramePr>
          <p:xfrm>
            <a:off x="7829" y="0"/>
            <a:ext cx="4399" cy="794"/>
          </p:xfrm>
          <a:graphic>
            <a:graphicData uri="http://schemas.openxmlformats.org/presentationml/2006/ole">
              <mc:AlternateContent xmlns:mc="http://schemas.openxmlformats.org/markup-compatibility/2006">
                <mc:Choice xmlns:v="urn:schemas-microsoft-com:vml" Requires="v">
                  <p:oleObj spid="_x0000_s66569" r:id="rId7" imgW="1274980" imgH="229496" progId="Equation.3">
                    <p:embed/>
                  </p:oleObj>
                </mc:Choice>
                <mc:Fallback>
                  <p:oleObj r:id="rId7" imgW="1274980" imgH="22949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9" y="0"/>
                          <a:ext cx="4399"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5062" name="Rectangle 8"/>
          <p:cNvSpPr>
            <a:spLocks noChangeArrowheads="1"/>
          </p:cNvSpPr>
          <p:nvPr/>
        </p:nvSpPr>
        <p:spPr bwMode="auto">
          <a:xfrm>
            <a:off x="1116013" y="1052513"/>
            <a:ext cx="3240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3200" b="1" dirty="0">
                <a:latin typeface="Times New Roman" pitchFamily="18" charset="0"/>
                <a:ea typeface="楷体_GB2312"/>
                <a:cs typeface="楷体_GB2312"/>
              </a:rPr>
              <a:t>2</a:t>
            </a:r>
            <a:r>
              <a:rPr lang="zh-CN" altLang="zh-CN"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sz="3200" b="1" dirty="0">
                <a:latin typeface="Times New Roman" pitchFamily="18" charset="0"/>
                <a:ea typeface="楷体_GB2312"/>
                <a:cs typeface="楷体_GB2312"/>
              </a:rPr>
              <a:t>采样定理</a:t>
            </a:r>
          </a:p>
        </p:txBody>
      </p:sp>
      <p:graphicFrame>
        <p:nvGraphicFramePr>
          <p:cNvPr id="18441" name="Object 9"/>
          <p:cNvGraphicFramePr>
            <a:graphicFrameLocks noChangeAspect="1"/>
          </p:cNvGraphicFramePr>
          <p:nvPr/>
        </p:nvGraphicFramePr>
        <p:xfrm>
          <a:off x="323850" y="1966913"/>
          <a:ext cx="3476625" cy="812800"/>
        </p:xfrm>
        <a:graphic>
          <a:graphicData uri="http://schemas.openxmlformats.org/presentationml/2006/ole">
            <mc:AlternateContent xmlns:mc="http://schemas.openxmlformats.org/markup-compatibility/2006">
              <mc:Choice xmlns:v="urn:schemas-microsoft-com:vml" Requires="v">
                <p:oleObj spid="_x0000_s66570" r:id="rId9" imgW="1739145" imgH="406224" progId="Equation.3">
                  <p:embed/>
                </p:oleObj>
              </mc:Choice>
              <mc:Fallback>
                <p:oleObj r:id="rId9" imgW="1739145"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1966913"/>
                        <a:ext cx="347662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10"/>
          <p:cNvGraphicFramePr>
            <a:graphicFrameLocks noChangeAspect="1"/>
          </p:cNvGraphicFramePr>
          <p:nvPr/>
        </p:nvGraphicFramePr>
        <p:xfrm>
          <a:off x="542925" y="3068638"/>
          <a:ext cx="2444750" cy="488950"/>
        </p:xfrm>
        <a:graphic>
          <a:graphicData uri="http://schemas.openxmlformats.org/presentationml/2006/ole">
            <mc:AlternateContent xmlns:mc="http://schemas.openxmlformats.org/markup-compatibility/2006">
              <mc:Choice xmlns:v="urn:schemas-microsoft-com:vml" Requires="v">
                <p:oleObj spid="_x0000_s66571" r:id="rId11" imgW="1147482" imgH="229496" progId="Equation.3">
                  <p:embed/>
                </p:oleObj>
              </mc:Choice>
              <mc:Fallback>
                <p:oleObj r:id="rId11" imgW="1147482" imgH="22949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25" y="3068638"/>
                        <a:ext cx="2444750" cy="488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3" name="AutoShape 11"/>
          <p:cNvSpPr>
            <a:spLocks noChangeArrowheads="1"/>
          </p:cNvSpPr>
          <p:nvPr/>
        </p:nvSpPr>
        <p:spPr bwMode="auto">
          <a:xfrm>
            <a:off x="3997325" y="2278063"/>
            <a:ext cx="647700" cy="144462"/>
          </a:xfrm>
          <a:prstGeom prst="rightArrow">
            <a:avLst>
              <a:gd name="adj1" fmla="val 50000"/>
              <a:gd name="adj2" fmla="val 11208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Arial" pitchFamily="34" charset="0"/>
              <a:buNone/>
            </a:pPr>
            <a:endParaRPr lang="zh-CN" altLang="en-US"/>
          </a:p>
        </p:txBody>
      </p:sp>
      <p:sp>
        <p:nvSpPr>
          <p:cNvPr id="18444" name="AutoShape 12"/>
          <p:cNvSpPr>
            <a:spLocks noChangeArrowheads="1"/>
          </p:cNvSpPr>
          <p:nvPr/>
        </p:nvSpPr>
        <p:spPr bwMode="auto">
          <a:xfrm>
            <a:off x="3060700" y="3213100"/>
            <a:ext cx="647700" cy="142875"/>
          </a:xfrm>
          <a:prstGeom prst="rightArrow">
            <a:avLst>
              <a:gd name="adj1" fmla="val 50000"/>
              <a:gd name="adj2" fmla="val 11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Font typeface="Arial" pitchFamily="34" charset="0"/>
              <a:buNone/>
            </a:pPr>
            <a:endParaRPr lang="zh-CN" altLang="en-US"/>
          </a:p>
        </p:txBody>
      </p:sp>
    </p:spTree>
    <p:extLst>
      <p:ext uri="{BB962C8B-B14F-4D97-AF65-F5344CB8AC3E}">
        <p14:creationId xmlns:p14="http://schemas.microsoft.com/office/powerpoint/2010/main" val="2837381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wipe(left)">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3"/>
                                        </p:tgtEl>
                                        <p:attrNameLst>
                                          <p:attrName>style.visibility</p:attrName>
                                        </p:attrNameLst>
                                      </p:cBhvr>
                                      <p:to>
                                        <p:strVal val="visible"/>
                                      </p:to>
                                    </p:set>
                                    <p:animEffect transition="in" filter="wipe(left)">
                                      <p:cBhvr>
                                        <p:cTn id="12" dur="500"/>
                                        <p:tgtEl>
                                          <p:spTgt spid="18443"/>
                                        </p:tgtEl>
                                      </p:cBhvr>
                                    </p:animEffect>
                                  </p:childTnLst>
                                </p:cTn>
                              </p:par>
                              <p:par>
                                <p:cTn id="13" presetID="22" presetClass="entr" presetSubtype="8" fill="hold" nodeType="withEffect">
                                  <p:stCondLst>
                                    <p:cond delay="0"/>
                                  </p:stCondLst>
                                  <p:childTnLst>
                                    <p:set>
                                      <p:cBhvr>
                                        <p:cTn id="14" dur="1" fill="hold">
                                          <p:stCondLst>
                                            <p:cond delay="0"/>
                                          </p:stCondLst>
                                        </p:cTn>
                                        <p:tgtEl>
                                          <p:spTgt spid="18434"/>
                                        </p:tgtEl>
                                        <p:attrNameLst>
                                          <p:attrName>style.visibility</p:attrName>
                                        </p:attrNameLst>
                                      </p:cBhvr>
                                      <p:to>
                                        <p:strVal val="visible"/>
                                      </p:to>
                                    </p:set>
                                    <p:animEffect transition="in" filter="wipe(left)">
                                      <p:cBhvr>
                                        <p:cTn id="15" dur="500"/>
                                        <p:tgtEl>
                                          <p:spTgt spid="184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442"/>
                                        </p:tgtEl>
                                        <p:attrNameLst>
                                          <p:attrName>style.visibility</p:attrName>
                                        </p:attrNameLst>
                                      </p:cBhvr>
                                      <p:to>
                                        <p:strVal val="visible"/>
                                      </p:to>
                                    </p:set>
                                    <p:animEffect transition="in" filter="wipe(left)">
                                      <p:cBhvr>
                                        <p:cTn id="20" dur="500"/>
                                        <p:tgtEl>
                                          <p:spTgt spid="184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wipe(left)">
                                      <p:cBhvr>
                                        <p:cTn id="25" dur="500"/>
                                        <p:tgtEl>
                                          <p:spTgt spid="18444"/>
                                        </p:tgtEl>
                                      </p:cBhvr>
                                    </p:animEffect>
                                  </p:childTnLst>
                                </p:cTn>
                              </p:par>
                              <p:par>
                                <p:cTn id="26" presetID="22" presetClass="entr" presetSubtype="8" fill="hold" nodeType="with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8437"/>
                                        </p:tgtEl>
                                        <p:attrNameLst>
                                          <p:attrName>style.visibility</p:attrName>
                                        </p:attrNameLst>
                                      </p:cBhvr>
                                      <p:to>
                                        <p:strVal val="visible"/>
                                      </p:to>
                                    </p:set>
                                    <p:animEffect transition="in" filter="wipe(up)">
                                      <p:cBhvr>
                                        <p:cTn id="33"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P spid="184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459538" y="1235075"/>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 typeface="Arial" pitchFamily="34" charset="0"/>
              <a:buNone/>
              <a:defRPr/>
            </a:pPr>
            <a:r>
              <a:rPr lang="zh-CN" sz="2000">
                <a:effectLst>
                  <a:outerShdw blurRad="38100" dist="38100" dir="2700000" algn="tl">
                    <a:srgbClr val="C0C0C0"/>
                  </a:outerShdw>
                </a:effectLst>
                <a:latin typeface="黑体" pitchFamily="49" charset="-122"/>
                <a:ea typeface="黑体" pitchFamily="49" charset="-122"/>
              </a:rPr>
              <a:t>冲激串采样的频谱 </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773238"/>
            <a:ext cx="3657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3429000"/>
            <a:ext cx="54864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941888"/>
            <a:ext cx="54578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462" name="Object 6"/>
          <p:cNvGraphicFramePr>
            <a:graphicFrameLocks noChangeAspect="1"/>
          </p:cNvGraphicFramePr>
          <p:nvPr>
            <p:extLst>
              <p:ext uri="{D42A27DB-BD31-4B8C-83A1-F6EECF244321}">
                <p14:modId xmlns:p14="http://schemas.microsoft.com/office/powerpoint/2010/main" val="3702109853"/>
              </p:ext>
            </p:extLst>
          </p:nvPr>
        </p:nvGraphicFramePr>
        <p:xfrm>
          <a:off x="539552" y="3933056"/>
          <a:ext cx="1812906" cy="576064"/>
        </p:xfrm>
        <a:graphic>
          <a:graphicData uri="http://schemas.openxmlformats.org/presentationml/2006/ole">
            <mc:AlternateContent xmlns:mc="http://schemas.openxmlformats.org/markup-compatibility/2006">
              <mc:Choice xmlns:v="urn:schemas-microsoft-com:vml" Requires="v">
                <p:oleObj spid="_x0000_s67590" name="Equation" r:id="rId6" imgW="558720" imgH="177480" progId="Equation.DSMT4">
                  <p:embed/>
                </p:oleObj>
              </mc:Choice>
              <mc:Fallback>
                <p:oleObj name="Equation" r:id="rId6" imgW="558720" imgH="177480" progId="Equation.DSMT4">
                  <p:embed/>
                  <p:pic>
                    <p:nvPicPr>
                      <p:cNvPr id="0" name=""/>
                      <p:cNvPicPr>
                        <a:picLocks noChangeAspect="1" noChangeArrowheads="1"/>
                      </p:cNvPicPr>
                      <p:nvPr/>
                    </p:nvPicPr>
                    <p:blipFill>
                      <a:blip r:embed="rId7"/>
                      <a:srcRect/>
                      <a:stretch>
                        <a:fillRect/>
                      </a:stretch>
                    </p:blipFill>
                    <p:spPr bwMode="auto">
                      <a:xfrm>
                        <a:off x="539552" y="3933056"/>
                        <a:ext cx="1812906" cy="576064"/>
                      </a:xfrm>
                      <a:prstGeom prst="rect">
                        <a:avLst/>
                      </a:prstGeom>
                      <a:solidFill>
                        <a:srgbClr val="FFFF00"/>
                      </a:solidFill>
                      <a:ln>
                        <a:noFill/>
                      </a:ln>
                      <a:effectLst/>
                    </p:spPr>
                  </p:pic>
                </p:oleObj>
              </mc:Fallback>
            </mc:AlternateContent>
          </a:graphicData>
        </a:graphic>
      </p:graphicFrame>
      <p:graphicFrame>
        <p:nvGraphicFramePr>
          <p:cNvPr id="19463" name="Object 7"/>
          <p:cNvGraphicFramePr>
            <a:graphicFrameLocks noChangeAspect="1"/>
          </p:cNvGraphicFramePr>
          <p:nvPr/>
        </p:nvGraphicFramePr>
        <p:xfrm>
          <a:off x="250825" y="4941888"/>
          <a:ext cx="2927350" cy="796925"/>
        </p:xfrm>
        <a:graphic>
          <a:graphicData uri="http://schemas.openxmlformats.org/presentationml/2006/ole">
            <mc:AlternateContent xmlns:mc="http://schemas.openxmlformats.org/markup-compatibility/2006">
              <mc:Choice xmlns:v="urn:schemas-microsoft-com:vml" Requires="v">
                <p:oleObj spid="_x0000_s67591" r:id="rId8" imgW="1587500" imgH="431800" progId="Equation.DSMT4">
                  <p:embed/>
                </p:oleObj>
              </mc:Choice>
              <mc:Fallback>
                <p:oleObj r:id="rId8" imgW="1587500" imgH="43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941888"/>
                        <a:ext cx="29273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Rectangle 8"/>
          <p:cNvSpPr>
            <a:spLocks noChangeArrowheads="1"/>
          </p:cNvSpPr>
          <p:nvPr/>
        </p:nvSpPr>
        <p:spPr bwMode="auto">
          <a:xfrm>
            <a:off x="1116013" y="765175"/>
            <a:ext cx="316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pPr>
            <a:r>
              <a:rPr lang="zh-CN" altLang="zh-CN" sz="3200" b="1" dirty="0">
                <a:latin typeface="Times New Roman" pitchFamily="18" charset="0"/>
                <a:ea typeface="楷体_GB2312"/>
                <a:cs typeface="楷体_GB2312"/>
              </a:rPr>
              <a:t>2</a:t>
            </a:r>
            <a:r>
              <a:rPr lang="zh-CN" altLang="zh-CN" sz="3200" b="1" dirty="0" smtClean="0">
                <a:latin typeface="Times New Roman" pitchFamily="18" charset="0"/>
                <a:ea typeface="楷体_GB2312"/>
                <a:cs typeface="楷体_GB2312"/>
              </a:rPr>
              <a:t>.</a:t>
            </a:r>
            <a:r>
              <a:rPr lang="en-US" altLang="zh-CN" sz="3200" b="1" dirty="0" smtClean="0">
                <a:latin typeface="Times New Roman" pitchFamily="18" charset="0"/>
                <a:ea typeface="楷体_GB2312"/>
                <a:cs typeface="楷体_GB2312"/>
              </a:rPr>
              <a:t>1.2  </a:t>
            </a:r>
            <a:r>
              <a:rPr lang="zh-CN" sz="3200" b="1" dirty="0">
                <a:latin typeface="Times New Roman" pitchFamily="18" charset="0"/>
                <a:ea typeface="楷体_GB2312"/>
                <a:cs typeface="楷体_GB2312"/>
              </a:rPr>
              <a:t>采样定理</a:t>
            </a:r>
          </a:p>
        </p:txBody>
      </p:sp>
      <p:sp>
        <p:nvSpPr>
          <p:cNvPr id="19465" name="Text Box 9"/>
          <p:cNvSpPr txBox="1">
            <a:spLocks noChangeArrowheads="1"/>
          </p:cNvSpPr>
          <p:nvPr/>
        </p:nvSpPr>
        <p:spPr bwMode="auto">
          <a:xfrm>
            <a:off x="827088" y="232251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400" i="1">
                <a:latin typeface="Times New Roman" pitchFamily="18" charset="0"/>
              </a:rPr>
              <a:t>f</a:t>
            </a:r>
            <a:r>
              <a:rPr lang="zh-CN" altLang="en-US" sz="2400">
                <a:latin typeface="Times New Roman" pitchFamily="18" charset="0"/>
              </a:rPr>
              <a:t> (</a:t>
            </a:r>
            <a:r>
              <a:rPr lang="zh-CN" altLang="en-US" sz="2400" i="1">
                <a:latin typeface="Times New Roman" pitchFamily="18" charset="0"/>
              </a:rPr>
              <a:t>x</a:t>
            </a:r>
            <a:r>
              <a:rPr lang="zh-CN" altLang="en-US" sz="2400">
                <a:latin typeface="Times New Roman" pitchFamily="18" charset="0"/>
              </a:rPr>
              <a:t>)</a:t>
            </a:r>
            <a:r>
              <a:rPr lang="zh-CN" altLang="en-US" sz="2400"/>
              <a:t>的频谱</a:t>
            </a:r>
          </a:p>
        </p:txBody>
      </p:sp>
    </p:spTree>
    <p:extLst>
      <p:ext uri="{BB962C8B-B14F-4D97-AF65-F5344CB8AC3E}">
        <p14:creationId xmlns:p14="http://schemas.microsoft.com/office/powerpoint/2010/main" val="3031826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5"/>
                                        </p:tgtEl>
                                        <p:attrNameLst>
                                          <p:attrName>style.visibility</p:attrName>
                                        </p:attrNameLst>
                                      </p:cBhvr>
                                      <p:to>
                                        <p:strVal val="visible"/>
                                      </p:to>
                                    </p:set>
                                    <p:animEffect transition="in" filter="wipe(left)">
                                      <p:cBhvr>
                                        <p:cTn id="7" dur="500"/>
                                        <p:tgtEl>
                                          <p:spTgt spid="19465"/>
                                        </p:tgtEl>
                                      </p:cBhvr>
                                    </p:animEffect>
                                  </p:childTnLst>
                                </p:cTn>
                              </p:par>
                              <p:par>
                                <p:cTn id="8" presetID="22" presetClass="entr" presetSubtype="8" fill="hold" nodeType="withEffect">
                                  <p:stCondLst>
                                    <p:cond delay="0"/>
                                  </p:stCondLst>
                                  <p:childTnLst>
                                    <p:set>
                                      <p:cBhvr>
                                        <p:cTn id="9" dur="1" fill="hold">
                                          <p:stCondLst>
                                            <p:cond delay="0"/>
                                          </p:stCondLst>
                                        </p:cTn>
                                        <p:tgtEl>
                                          <p:spTgt spid="19459"/>
                                        </p:tgtEl>
                                        <p:attrNameLst>
                                          <p:attrName>style.visibility</p:attrName>
                                        </p:attrNameLst>
                                      </p:cBhvr>
                                      <p:to>
                                        <p:strVal val="visible"/>
                                      </p:to>
                                    </p:set>
                                    <p:animEffect transition="in" filter="wipe(left)">
                                      <p:cBhvr>
                                        <p:cTn id="10" dur="500"/>
                                        <p:tgtEl>
                                          <p:spTgt spid="194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9462"/>
                                        </p:tgtEl>
                                        <p:attrNameLst>
                                          <p:attrName>style.visibility</p:attrName>
                                        </p:attrNameLst>
                                      </p:cBhvr>
                                      <p:to>
                                        <p:strVal val="visible"/>
                                      </p:to>
                                    </p:set>
                                    <p:animEffect transition="in" filter="wipe(left)">
                                      <p:cBhvr>
                                        <p:cTn id="15" dur="500"/>
                                        <p:tgtEl>
                                          <p:spTgt spid="194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9460"/>
                                        </p:tgtEl>
                                        <p:attrNameLst>
                                          <p:attrName>style.visibility</p:attrName>
                                        </p:attrNameLst>
                                      </p:cBhvr>
                                      <p:to>
                                        <p:strVal val="visible"/>
                                      </p:to>
                                    </p:set>
                                    <p:animEffect transition="in" filter="wipe(left)">
                                      <p:cBhvr>
                                        <p:cTn id="20" dur="500"/>
                                        <p:tgtEl>
                                          <p:spTgt spid="194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9463"/>
                                        </p:tgtEl>
                                        <p:attrNameLst>
                                          <p:attrName>style.visibility</p:attrName>
                                        </p:attrNameLst>
                                      </p:cBhvr>
                                      <p:to>
                                        <p:strVal val="visible"/>
                                      </p:to>
                                    </p:set>
                                    <p:animEffect transition="in" filter="wipe(left)">
                                      <p:cBhvr>
                                        <p:cTn id="25" dur="500"/>
                                        <p:tgtEl>
                                          <p:spTgt spid="194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up)">
                                      <p:cBhvr>
                                        <p:cTn id="30"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bldLvl="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TotalTime>
  <Pages>0</Pages>
  <Words>3068</Words>
  <Characters>0</Characters>
  <Application>Microsoft Office PowerPoint</Application>
  <DocSecurity>0</DocSecurity>
  <PresentationFormat>全屏显示(4:3)</PresentationFormat>
  <Lines>0</Lines>
  <Paragraphs>287</Paragraphs>
  <Slides>49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4" baseType="lpstr">
      <vt:lpstr>Arial</vt:lpstr>
      <vt:lpstr>宋体</vt:lpstr>
      <vt:lpstr>Times New Roman</vt:lpstr>
      <vt:lpstr>楷体_GB2312</vt:lpstr>
      <vt:lpstr>Tahoma</vt:lpstr>
      <vt:lpstr>黑体</vt:lpstr>
      <vt:lpstr>华文行楷</vt:lpstr>
      <vt:lpstr>Wingdings 2</vt:lpstr>
      <vt:lpstr>Symbol</vt:lpstr>
      <vt:lpstr>华文中宋</vt:lpstr>
      <vt:lpstr>华文宋体</vt:lpstr>
      <vt:lpstr>默认设计模板</vt:lpstr>
      <vt:lpstr>Microsoft 公式 3.0</vt:lpstr>
      <vt:lpstr>MathType 6.0 Equation</vt:lpstr>
      <vt:lpstr>Visio.Drawing.11</vt:lpstr>
      <vt:lpstr>数字图像处理</vt:lpstr>
      <vt:lpstr>图像获取</vt:lpstr>
      <vt:lpstr>PowerPoint 演示文稿</vt:lpstr>
      <vt:lpstr>PowerPoint 演示文稿</vt:lpstr>
      <vt:lpstr>2.1.1  图像采样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灰度的离散化叫做量化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GDOU</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dc:title>
  <dc:creator>雨林木风</dc:creator>
  <cp:lastModifiedBy>Li_Zhi</cp:lastModifiedBy>
  <cp:revision>71</cp:revision>
  <dcterms:created xsi:type="dcterms:W3CDTF">2010-08-26T11:11:51Z</dcterms:created>
  <dcterms:modified xsi:type="dcterms:W3CDTF">2017-09-06T13:02:27Z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