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12" r:id="rId13"/>
    <p:sldId id="262" r:id="rId14"/>
    <p:sldId id="269" r:id="rId15"/>
    <p:sldId id="306" r:id="rId16"/>
    <p:sldId id="307" r:id="rId17"/>
    <p:sldId id="308" r:id="rId18"/>
    <p:sldId id="309" r:id="rId19"/>
    <p:sldId id="310" r:id="rId20"/>
    <p:sldId id="311" r:id="rId21"/>
    <p:sldId id="313" r:id="rId22"/>
    <p:sldId id="279" r:id="rId23"/>
    <p:sldId id="263" r:id="rId24"/>
  </p:sldIdLst>
  <p:sldSz cx="9144000" cy="5143500" type="screen16x9"/>
  <p:notesSz cx="6858000" cy="9144000"/>
  <p:embeddedFontLst>
    <p:embeddedFont>
      <p:font typeface="Darker Grotesque" panose="020B0604020202020204" charset="0"/>
      <p:regular r:id="rId26"/>
      <p:bold r:id="rId27"/>
    </p:embeddedFont>
    <p:embeddedFont>
      <p:font typeface="IBM Plex Sans" panose="020B0503050203000203" pitchFamily="34" charset="0"/>
      <p:regular r:id="rId28"/>
      <p:bold r:id="rId29"/>
      <p:italic r:id="rId30"/>
      <p:boldItalic r:id="rId31"/>
    </p:embeddedFont>
    <p:embeddedFont>
      <p:font typeface="Lexend Mega" panose="020B0604020202020204" charset="0"/>
      <p:regular r:id="rId32"/>
      <p:bold r:id="rId33"/>
    </p:embeddedFont>
    <p:embeddedFont>
      <p:font typeface="Space Grotesk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5">
          <p15:clr>
            <a:srgbClr val="9AA0A6"/>
          </p15:clr>
        </p15:guide>
        <p15:guide id="2" orient="horz" pos="26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6B7413-38EB-4AF3-8CEF-241FB2161A51}">
  <a:tblStyle styleId="{916B7413-38EB-4AF3-8CEF-241FB2161A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2" y="53"/>
      </p:cViewPr>
      <p:guideLst>
        <p:guide orient="horz" pos="1125"/>
        <p:guide orient="horz" pos="26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9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76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43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23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8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63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3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8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77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4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9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42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1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5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754648">
            <a:off x="538205" y="3378207"/>
            <a:ext cx="1245874" cy="115527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9505" y="3088942"/>
            <a:ext cx="2054496" cy="205455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325" y="1216850"/>
            <a:ext cx="6225000" cy="3081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37525" y="1364975"/>
            <a:ext cx="5669100" cy="23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37525" y="3500150"/>
            <a:ext cx="56691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3278336" y="-490404"/>
            <a:ext cx="995183" cy="1990194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7916">
            <a:off x="7793234" y="476934"/>
            <a:ext cx="694185" cy="64355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 rot="10800000" flipH="1">
            <a:off x="-1" y="3037329"/>
            <a:ext cx="2106111" cy="210617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 flipH="1">
            <a:off x="7582004" y="5379"/>
            <a:ext cx="1561997" cy="156204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 rot="1724920">
            <a:off x="1175007" y="3347650"/>
            <a:ext cx="985422" cy="91378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 rot="-5400000">
            <a:off x="7088807" y="3088315"/>
            <a:ext cx="1370125" cy="2740249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 rot="-7221948">
            <a:off x="6766403" y="532504"/>
            <a:ext cx="547588" cy="50778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1330947" y="-553325"/>
            <a:ext cx="1117402" cy="223480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8406459" y="4405964"/>
            <a:ext cx="737540" cy="73756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" y="-1"/>
            <a:ext cx="766110" cy="76613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0000" y="207900"/>
            <a:ext cx="7704000" cy="4727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292925" y="1152475"/>
            <a:ext cx="65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2930623">
            <a:off x="425531" y="3497858"/>
            <a:ext cx="575347" cy="53352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5158396">
            <a:off x="8153820" y="2254633"/>
            <a:ext cx="683956" cy="63423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-5400000">
            <a:off x="28" y="3236305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5400000" flipH="1">
            <a:off x="7236803" y="3236305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20000" y="1232350"/>
            <a:ext cx="7704000" cy="3554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1521171">
            <a:off x="3365894" y="4554108"/>
            <a:ext cx="456491" cy="42315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5157265">
            <a:off x="477270" y="385291"/>
            <a:ext cx="683412" cy="63373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7579459" y="-376472"/>
            <a:ext cx="767318" cy="1534464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785491" y="1542625"/>
            <a:ext cx="3269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785491" y="3009700"/>
            <a:ext cx="3269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4785491" y="1990900"/>
            <a:ext cx="32697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785491" y="3457975"/>
            <a:ext cx="32697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5400000" flipH="1">
            <a:off x="6516095" y="2515569"/>
            <a:ext cx="2627870" cy="262794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51" y="3973440"/>
            <a:ext cx="1169966" cy="117008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8629681">
            <a:off x="4428553" y="4324660"/>
            <a:ext cx="504338" cy="46767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392513">
            <a:off x="7768807" y="329050"/>
            <a:ext cx="630713" cy="58503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2006335">
            <a:off x="243061" y="259832"/>
            <a:ext cx="353365" cy="32767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713225" y="539500"/>
            <a:ext cx="7719000" cy="406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 rot="-867048">
            <a:off x="7909692" y="1739942"/>
            <a:ext cx="1042130" cy="96637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23" y="3575153"/>
            <a:ext cx="1568298" cy="156834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-7177366">
            <a:off x="5652981" y="249269"/>
            <a:ext cx="931753" cy="86402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5" y="0"/>
            <a:ext cx="1299780" cy="129981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865425" y="365850"/>
            <a:ext cx="7413300" cy="44118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2930703">
            <a:off x="616493" y="1528092"/>
            <a:ext cx="518222" cy="48055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5936171">
            <a:off x="7486641" y="4616343"/>
            <a:ext cx="349942" cy="3245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882475" y="2583121"/>
            <a:ext cx="53790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882475" y="3278269"/>
            <a:ext cx="53790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11700" y="11700"/>
            <a:ext cx="9144000" cy="5143500"/>
          </a:xfrm>
          <a:prstGeom prst="rect">
            <a:avLst/>
          </a:prstGeom>
          <a:solidFill>
            <a:srgbClr val="76006A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824975" y="629375"/>
            <a:ext cx="5142300" cy="1956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7236803" y="3236280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2" y="3"/>
            <a:ext cx="824975" cy="82499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034375" y="767475"/>
            <a:ext cx="4723500" cy="16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 rot="2700000">
            <a:off x="2122349" y="2325336"/>
            <a:ext cx="531272" cy="49265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_1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rot="10800000">
            <a:off x="8060576" y="4060072"/>
            <a:ext cx="1083395" cy="108342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-15" y="3201226"/>
            <a:ext cx="1942290" cy="194226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5157282">
            <a:off x="7865362" y="584235"/>
            <a:ext cx="659710" cy="61175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956916" y="-236930"/>
            <a:ext cx="473856" cy="947711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rot="5157624">
            <a:off x="3833662" y="4501764"/>
            <a:ext cx="462447" cy="42883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10800000">
            <a:off x="7475579" y="3475092"/>
            <a:ext cx="1668421" cy="166838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3669547">
            <a:off x="255143" y="3972376"/>
            <a:ext cx="916163" cy="84956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20000" y="1076450"/>
            <a:ext cx="7704000" cy="3527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 rot="5158479">
            <a:off x="7757319" y="352816"/>
            <a:ext cx="668279" cy="61969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"/>
              <a:buNone/>
              <a:defRPr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61" r:id="rId8"/>
    <p:sldLayoutId id="2147483663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phish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Phish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ctrTitle"/>
          </p:nvPr>
        </p:nvSpPr>
        <p:spPr>
          <a:xfrm>
            <a:off x="1573306" y="1398494"/>
            <a:ext cx="5833319" cy="2708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  <a:t>PHISHING</a:t>
            </a:r>
            <a:br>
              <a:rPr lang="en-GB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</a:br>
            <a:r>
              <a:rPr lang="en-GB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  <a:t>ATTACK </a:t>
            </a:r>
            <a:endParaRPr dirty="0"/>
          </a:p>
        </p:txBody>
      </p:sp>
      <p:grpSp>
        <p:nvGrpSpPr>
          <p:cNvPr id="730" name="Google Shape;730;p47"/>
          <p:cNvGrpSpPr/>
          <p:nvPr/>
        </p:nvGrpSpPr>
        <p:grpSpPr>
          <a:xfrm>
            <a:off x="1493740" y="1265784"/>
            <a:ext cx="597277" cy="650422"/>
            <a:chOff x="2092954" y="2809799"/>
            <a:chExt cx="336950" cy="377613"/>
          </a:xfrm>
        </p:grpSpPr>
        <p:sp>
          <p:nvSpPr>
            <p:cNvPr id="731" name="Google Shape;731;p47"/>
            <p:cNvSpPr/>
            <p:nvPr/>
          </p:nvSpPr>
          <p:spPr>
            <a:xfrm>
              <a:off x="2184012" y="2809799"/>
              <a:ext cx="155181" cy="155210"/>
            </a:xfrm>
            <a:custGeom>
              <a:avLst/>
              <a:gdLst/>
              <a:ahLst/>
              <a:cxnLst/>
              <a:rect l="l" t="t" r="r" b="b"/>
              <a:pathLst>
                <a:path w="5358" h="5359" extrusionOk="0">
                  <a:moveTo>
                    <a:pt x="2679" y="751"/>
                  </a:moveTo>
                  <a:cubicBezTo>
                    <a:pt x="3727" y="751"/>
                    <a:pt x="4584" y="1608"/>
                    <a:pt x="4584" y="2668"/>
                  </a:cubicBezTo>
                  <a:lnTo>
                    <a:pt x="4584" y="3442"/>
                  </a:lnTo>
                  <a:cubicBezTo>
                    <a:pt x="4584" y="3644"/>
                    <a:pt x="4417" y="3811"/>
                    <a:pt x="4203" y="3811"/>
                  </a:cubicBezTo>
                  <a:cubicBezTo>
                    <a:pt x="4001" y="3811"/>
                    <a:pt x="3822" y="3989"/>
                    <a:pt x="3822" y="4204"/>
                  </a:cubicBezTo>
                  <a:lnTo>
                    <a:pt x="3822" y="4585"/>
                  </a:lnTo>
                  <a:lnTo>
                    <a:pt x="3048" y="4585"/>
                  </a:lnTo>
                  <a:lnTo>
                    <a:pt x="3048" y="4204"/>
                  </a:lnTo>
                  <a:cubicBezTo>
                    <a:pt x="3048" y="3989"/>
                    <a:pt x="2870" y="3811"/>
                    <a:pt x="2655" y="3811"/>
                  </a:cubicBezTo>
                  <a:cubicBezTo>
                    <a:pt x="2453" y="3811"/>
                    <a:pt x="2274" y="3989"/>
                    <a:pt x="2274" y="4204"/>
                  </a:cubicBezTo>
                  <a:lnTo>
                    <a:pt x="2274" y="4585"/>
                  </a:lnTo>
                  <a:lnTo>
                    <a:pt x="1524" y="4585"/>
                  </a:lnTo>
                  <a:lnTo>
                    <a:pt x="1524" y="4204"/>
                  </a:lnTo>
                  <a:cubicBezTo>
                    <a:pt x="1524" y="3989"/>
                    <a:pt x="1358" y="3811"/>
                    <a:pt x="1143" y="3811"/>
                  </a:cubicBezTo>
                  <a:cubicBezTo>
                    <a:pt x="917" y="3811"/>
                    <a:pt x="738" y="3632"/>
                    <a:pt x="738" y="3406"/>
                  </a:cubicBezTo>
                  <a:lnTo>
                    <a:pt x="738" y="2668"/>
                  </a:lnTo>
                  <a:lnTo>
                    <a:pt x="774" y="2668"/>
                  </a:lnTo>
                  <a:cubicBezTo>
                    <a:pt x="774" y="1608"/>
                    <a:pt x="1631" y="751"/>
                    <a:pt x="2679" y="751"/>
                  </a:cubicBezTo>
                  <a:close/>
                  <a:moveTo>
                    <a:pt x="2679" y="1"/>
                  </a:moveTo>
                  <a:cubicBezTo>
                    <a:pt x="1203" y="1"/>
                    <a:pt x="0" y="1203"/>
                    <a:pt x="0" y="2680"/>
                  </a:cubicBezTo>
                  <a:lnTo>
                    <a:pt x="0" y="3442"/>
                  </a:lnTo>
                  <a:cubicBezTo>
                    <a:pt x="12" y="3930"/>
                    <a:pt x="334" y="4358"/>
                    <a:pt x="786" y="4525"/>
                  </a:cubicBezTo>
                  <a:lnTo>
                    <a:pt x="786" y="4966"/>
                  </a:lnTo>
                  <a:cubicBezTo>
                    <a:pt x="786" y="5180"/>
                    <a:pt x="953" y="5358"/>
                    <a:pt x="1167" y="5358"/>
                  </a:cubicBezTo>
                  <a:lnTo>
                    <a:pt x="4227" y="5358"/>
                  </a:lnTo>
                  <a:cubicBezTo>
                    <a:pt x="4429" y="5358"/>
                    <a:pt x="4608" y="5180"/>
                    <a:pt x="4608" y="4966"/>
                  </a:cubicBezTo>
                  <a:lnTo>
                    <a:pt x="4608" y="4525"/>
                  </a:lnTo>
                  <a:cubicBezTo>
                    <a:pt x="5037" y="4358"/>
                    <a:pt x="5358" y="3942"/>
                    <a:pt x="5358" y="3453"/>
                  </a:cubicBezTo>
                  <a:lnTo>
                    <a:pt x="5358" y="2680"/>
                  </a:lnTo>
                  <a:cubicBezTo>
                    <a:pt x="5358" y="1203"/>
                    <a:pt x="4144" y="1"/>
                    <a:pt x="2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271595" y="2875660"/>
              <a:ext cx="22793" cy="22446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393" y="1"/>
                  </a:moveTo>
                  <a:cubicBezTo>
                    <a:pt x="191" y="1"/>
                    <a:pt x="0" y="179"/>
                    <a:pt x="0" y="394"/>
                  </a:cubicBezTo>
                  <a:cubicBezTo>
                    <a:pt x="0" y="596"/>
                    <a:pt x="167" y="775"/>
                    <a:pt x="393" y="775"/>
                  </a:cubicBezTo>
                  <a:cubicBezTo>
                    <a:pt x="608" y="775"/>
                    <a:pt x="786" y="596"/>
                    <a:pt x="786" y="394"/>
                  </a:cubicBezTo>
                  <a:cubicBezTo>
                    <a:pt x="786" y="179"/>
                    <a:pt x="620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228151" y="2875660"/>
              <a:ext cx="22446" cy="22446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67" y="775"/>
                    <a:pt x="393" y="775"/>
                  </a:cubicBezTo>
                  <a:cubicBezTo>
                    <a:pt x="619" y="775"/>
                    <a:pt x="774" y="596"/>
                    <a:pt x="774" y="394"/>
                  </a:cubicBezTo>
                  <a:cubicBezTo>
                    <a:pt x="774" y="179"/>
                    <a:pt x="619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2092954" y="2953598"/>
              <a:ext cx="336950" cy="233814"/>
            </a:xfrm>
            <a:custGeom>
              <a:avLst/>
              <a:gdLst/>
              <a:ahLst/>
              <a:cxnLst/>
              <a:rect l="l" t="t" r="r" b="b"/>
              <a:pathLst>
                <a:path w="11634" h="8073" extrusionOk="0">
                  <a:moveTo>
                    <a:pt x="2146" y="793"/>
                  </a:moveTo>
                  <a:cubicBezTo>
                    <a:pt x="2207" y="793"/>
                    <a:pt x="2272" y="809"/>
                    <a:pt x="2335" y="846"/>
                  </a:cubicBezTo>
                  <a:cubicBezTo>
                    <a:pt x="2513" y="941"/>
                    <a:pt x="2585" y="1167"/>
                    <a:pt x="2489" y="1358"/>
                  </a:cubicBezTo>
                  <a:cubicBezTo>
                    <a:pt x="2382" y="1536"/>
                    <a:pt x="2454" y="1775"/>
                    <a:pt x="2632" y="1882"/>
                  </a:cubicBezTo>
                  <a:lnTo>
                    <a:pt x="5013" y="3179"/>
                  </a:lnTo>
                  <a:lnTo>
                    <a:pt x="4216" y="3608"/>
                  </a:lnTo>
                  <a:lnTo>
                    <a:pt x="2287" y="2537"/>
                  </a:lnTo>
                  <a:cubicBezTo>
                    <a:pt x="2230" y="2502"/>
                    <a:pt x="2166" y="2486"/>
                    <a:pt x="2104" y="2486"/>
                  </a:cubicBezTo>
                  <a:cubicBezTo>
                    <a:pt x="1970" y="2486"/>
                    <a:pt x="1840" y="2558"/>
                    <a:pt x="1775" y="2679"/>
                  </a:cubicBezTo>
                  <a:cubicBezTo>
                    <a:pt x="1702" y="2810"/>
                    <a:pt x="1573" y="2884"/>
                    <a:pt x="1438" y="2884"/>
                  </a:cubicBezTo>
                  <a:cubicBezTo>
                    <a:pt x="1375" y="2884"/>
                    <a:pt x="1311" y="2868"/>
                    <a:pt x="1251" y="2834"/>
                  </a:cubicBezTo>
                  <a:cubicBezTo>
                    <a:pt x="898" y="2646"/>
                    <a:pt x="1034" y="2120"/>
                    <a:pt x="1428" y="2120"/>
                  </a:cubicBezTo>
                  <a:cubicBezTo>
                    <a:pt x="1433" y="2120"/>
                    <a:pt x="1437" y="2120"/>
                    <a:pt x="1442" y="2120"/>
                  </a:cubicBezTo>
                  <a:cubicBezTo>
                    <a:pt x="1596" y="2120"/>
                    <a:pt x="1727" y="2048"/>
                    <a:pt x="1799" y="1929"/>
                  </a:cubicBezTo>
                  <a:lnTo>
                    <a:pt x="1870" y="1798"/>
                  </a:lnTo>
                  <a:cubicBezTo>
                    <a:pt x="1954" y="1655"/>
                    <a:pt x="1930" y="1513"/>
                    <a:pt x="1846" y="1394"/>
                  </a:cubicBezTo>
                  <a:cubicBezTo>
                    <a:pt x="1652" y="1121"/>
                    <a:pt x="1871" y="793"/>
                    <a:pt x="2146" y="793"/>
                  </a:cubicBezTo>
                  <a:close/>
                  <a:moveTo>
                    <a:pt x="7442" y="4453"/>
                  </a:moveTo>
                  <a:lnTo>
                    <a:pt x="9395" y="5525"/>
                  </a:lnTo>
                  <a:cubicBezTo>
                    <a:pt x="9452" y="5559"/>
                    <a:pt x="9516" y="5575"/>
                    <a:pt x="9578" y="5575"/>
                  </a:cubicBezTo>
                  <a:cubicBezTo>
                    <a:pt x="9712" y="5575"/>
                    <a:pt x="9842" y="5503"/>
                    <a:pt x="9907" y="5382"/>
                  </a:cubicBezTo>
                  <a:cubicBezTo>
                    <a:pt x="9982" y="5257"/>
                    <a:pt x="10115" y="5185"/>
                    <a:pt x="10253" y="5185"/>
                  </a:cubicBezTo>
                  <a:cubicBezTo>
                    <a:pt x="10312" y="5185"/>
                    <a:pt x="10373" y="5199"/>
                    <a:pt x="10431" y="5227"/>
                  </a:cubicBezTo>
                  <a:cubicBezTo>
                    <a:pt x="10754" y="5423"/>
                    <a:pt x="10619" y="5943"/>
                    <a:pt x="10242" y="5943"/>
                  </a:cubicBezTo>
                  <a:cubicBezTo>
                    <a:pt x="10230" y="5943"/>
                    <a:pt x="10217" y="5943"/>
                    <a:pt x="10205" y="5942"/>
                  </a:cubicBezTo>
                  <a:cubicBezTo>
                    <a:pt x="10062" y="5942"/>
                    <a:pt x="9931" y="6025"/>
                    <a:pt x="9847" y="6144"/>
                  </a:cubicBezTo>
                  <a:lnTo>
                    <a:pt x="9776" y="6275"/>
                  </a:lnTo>
                  <a:cubicBezTo>
                    <a:pt x="9705" y="6406"/>
                    <a:pt x="9716" y="6549"/>
                    <a:pt x="9812" y="6680"/>
                  </a:cubicBezTo>
                  <a:cubicBezTo>
                    <a:pt x="10007" y="6944"/>
                    <a:pt x="9785" y="7280"/>
                    <a:pt x="9502" y="7280"/>
                  </a:cubicBezTo>
                  <a:cubicBezTo>
                    <a:pt x="9440" y="7280"/>
                    <a:pt x="9376" y="7264"/>
                    <a:pt x="9312" y="7228"/>
                  </a:cubicBezTo>
                  <a:cubicBezTo>
                    <a:pt x="9133" y="7132"/>
                    <a:pt x="9062" y="6894"/>
                    <a:pt x="9169" y="6704"/>
                  </a:cubicBezTo>
                  <a:cubicBezTo>
                    <a:pt x="9276" y="6525"/>
                    <a:pt x="9193" y="6287"/>
                    <a:pt x="9014" y="6180"/>
                  </a:cubicBezTo>
                  <a:lnTo>
                    <a:pt x="6633" y="4894"/>
                  </a:lnTo>
                  <a:lnTo>
                    <a:pt x="7442" y="4453"/>
                  </a:lnTo>
                  <a:close/>
                  <a:moveTo>
                    <a:pt x="9520" y="793"/>
                  </a:moveTo>
                  <a:cubicBezTo>
                    <a:pt x="9791" y="793"/>
                    <a:pt x="10018" y="1121"/>
                    <a:pt x="9824" y="1394"/>
                  </a:cubicBezTo>
                  <a:cubicBezTo>
                    <a:pt x="9728" y="1513"/>
                    <a:pt x="9728" y="1679"/>
                    <a:pt x="9788" y="1798"/>
                  </a:cubicBezTo>
                  <a:lnTo>
                    <a:pt x="9871" y="1929"/>
                  </a:lnTo>
                  <a:cubicBezTo>
                    <a:pt x="9938" y="2051"/>
                    <a:pt x="10055" y="2121"/>
                    <a:pt x="10195" y="2121"/>
                  </a:cubicBezTo>
                  <a:cubicBezTo>
                    <a:pt x="10206" y="2121"/>
                    <a:pt x="10217" y="2121"/>
                    <a:pt x="10228" y="2120"/>
                  </a:cubicBezTo>
                  <a:cubicBezTo>
                    <a:pt x="10233" y="2120"/>
                    <a:pt x="10237" y="2120"/>
                    <a:pt x="10241" y="2120"/>
                  </a:cubicBezTo>
                  <a:cubicBezTo>
                    <a:pt x="10625" y="2120"/>
                    <a:pt x="10772" y="2646"/>
                    <a:pt x="10419" y="2834"/>
                  </a:cubicBezTo>
                  <a:cubicBezTo>
                    <a:pt x="10359" y="2868"/>
                    <a:pt x="10295" y="2884"/>
                    <a:pt x="10232" y="2884"/>
                  </a:cubicBezTo>
                  <a:cubicBezTo>
                    <a:pt x="10097" y="2884"/>
                    <a:pt x="9968" y="2810"/>
                    <a:pt x="9895" y="2679"/>
                  </a:cubicBezTo>
                  <a:cubicBezTo>
                    <a:pt x="9822" y="2558"/>
                    <a:pt x="9700" y="2486"/>
                    <a:pt x="9566" y="2486"/>
                  </a:cubicBezTo>
                  <a:cubicBezTo>
                    <a:pt x="9502" y="2486"/>
                    <a:pt x="9436" y="2502"/>
                    <a:pt x="9371" y="2537"/>
                  </a:cubicBezTo>
                  <a:lnTo>
                    <a:pt x="2668" y="6216"/>
                  </a:lnTo>
                  <a:cubicBezTo>
                    <a:pt x="2466" y="6323"/>
                    <a:pt x="2406" y="6549"/>
                    <a:pt x="2513" y="6739"/>
                  </a:cubicBezTo>
                  <a:cubicBezTo>
                    <a:pt x="2620" y="6930"/>
                    <a:pt x="2549" y="7144"/>
                    <a:pt x="2370" y="7251"/>
                  </a:cubicBezTo>
                  <a:cubicBezTo>
                    <a:pt x="2307" y="7285"/>
                    <a:pt x="2243" y="7300"/>
                    <a:pt x="2181" y="7300"/>
                  </a:cubicBezTo>
                  <a:cubicBezTo>
                    <a:pt x="1897" y="7300"/>
                    <a:pt x="1674" y="6978"/>
                    <a:pt x="1870" y="6704"/>
                  </a:cubicBezTo>
                  <a:cubicBezTo>
                    <a:pt x="1965" y="6585"/>
                    <a:pt x="1965" y="6418"/>
                    <a:pt x="1906" y="6299"/>
                  </a:cubicBezTo>
                  <a:cubicBezTo>
                    <a:pt x="1835" y="6168"/>
                    <a:pt x="1751" y="5954"/>
                    <a:pt x="1489" y="5954"/>
                  </a:cubicBezTo>
                  <a:lnTo>
                    <a:pt x="1477" y="5954"/>
                  </a:lnTo>
                  <a:cubicBezTo>
                    <a:pt x="1469" y="5954"/>
                    <a:pt x="1460" y="5954"/>
                    <a:pt x="1451" y="5954"/>
                  </a:cubicBezTo>
                  <a:cubicBezTo>
                    <a:pt x="1066" y="5954"/>
                    <a:pt x="925" y="5438"/>
                    <a:pt x="1275" y="5251"/>
                  </a:cubicBezTo>
                  <a:cubicBezTo>
                    <a:pt x="1332" y="5217"/>
                    <a:pt x="1396" y="5201"/>
                    <a:pt x="1459" y="5201"/>
                  </a:cubicBezTo>
                  <a:cubicBezTo>
                    <a:pt x="1593" y="5201"/>
                    <a:pt x="1726" y="5273"/>
                    <a:pt x="1799" y="5394"/>
                  </a:cubicBezTo>
                  <a:cubicBezTo>
                    <a:pt x="1874" y="5528"/>
                    <a:pt x="2002" y="5603"/>
                    <a:pt x="2141" y="5603"/>
                  </a:cubicBezTo>
                  <a:cubicBezTo>
                    <a:pt x="2201" y="5603"/>
                    <a:pt x="2262" y="5589"/>
                    <a:pt x="2323" y="5561"/>
                  </a:cubicBezTo>
                  <a:lnTo>
                    <a:pt x="9038" y="1882"/>
                  </a:lnTo>
                  <a:cubicBezTo>
                    <a:pt x="9216" y="1775"/>
                    <a:pt x="9288" y="1548"/>
                    <a:pt x="9181" y="1358"/>
                  </a:cubicBezTo>
                  <a:cubicBezTo>
                    <a:pt x="9074" y="1167"/>
                    <a:pt x="9157" y="941"/>
                    <a:pt x="9335" y="846"/>
                  </a:cubicBezTo>
                  <a:cubicBezTo>
                    <a:pt x="9396" y="809"/>
                    <a:pt x="9459" y="793"/>
                    <a:pt x="9520" y="793"/>
                  </a:cubicBezTo>
                  <a:close/>
                  <a:moveTo>
                    <a:pt x="2153" y="1"/>
                  </a:moveTo>
                  <a:cubicBezTo>
                    <a:pt x="2045" y="1"/>
                    <a:pt x="1934" y="16"/>
                    <a:pt x="1823" y="48"/>
                  </a:cubicBezTo>
                  <a:cubicBezTo>
                    <a:pt x="1251" y="227"/>
                    <a:pt x="894" y="822"/>
                    <a:pt x="1037" y="1417"/>
                  </a:cubicBezTo>
                  <a:cubicBezTo>
                    <a:pt x="120" y="1751"/>
                    <a:pt x="1" y="3025"/>
                    <a:pt x="870" y="3525"/>
                  </a:cubicBezTo>
                  <a:cubicBezTo>
                    <a:pt x="1043" y="3618"/>
                    <a:pt x="1228" y="3662"/>
                    <a:pt x="1409" y="3662"/>
                  </a:cubicBezTo>
                  <a:cubicBezTo>
                    <a:pt x="1689" y="3662"/>
                    <a:pt x="1963" y="3558"/>
                    <a:pt x="2180" y="3370"/>
                  </a:cubicBezTo>
                  <a:lnTo>
                    <a:pt x="3418" y="4037"/>
                  </a:lnTo>
                  <a:lnTo>
                    <a:pt x="2180" y="4715"/>
                  </a:lnTo>
                  <a:cubicBezTo>
                    <a:pt x="1949" y="4509"/>
                    <a:pt x="1680" y="4418"/>
                    <a:pt x="1418" y="4418"/>
                  </a:cubicBezTo>
                  <a:cubicBezTo>
                    <a:pt x="802" y="4418"/>
                    <a:pt x="225" y="4925"/>
                    <a:pt x="275" y="5644"/>
                  </a:cubicBezTo>
                  <a:cubicBezTo>
                    <a:pt x="311" y="6096"/>
                    <a:pt x="608" y="6501"/>
                    <a:pt x="1037" y="6656"/>
                  </a:cubicBezTo>
                  <a:cubicBezTo>
                    <a:pt x="870" y="7370"/>
                    <a:pt x="1406" y="8073"/>
                    <a:pt x="2156" y="8073"/>
                  </a:cubicBezTo>
                  <a:cubicBezTo>
                    <a:pt x="2858" y="8073"/>
                    <a:pt x="3394" y="7442"/>
                    <a:pt x="3287" y="6728"/>
                  </a:cubicBezTo>
                  <a:lnTo>
                    <a:pt x="5811" y="5346"/>
                  </a:lnTo>
                  <a:lnTo>
                    <a:pt x="8347" y="6728"/>
                  </a:lnTo>
                  <a:cubicBezTo>
                    <a:pt x="8276" y="7204"/>
                    <a:pt x="8514" y="7704"/>
                    <a:pt x="8931" y="7918"/>
                  </a:cubicBezTo>
                  <a:cubicBezTo>
                    <a:pt x="9110" y="8018"/>
                    <a:pt x="9296" y="8063"/>
                    <a:pt x="9477" y="8063"/>
                  </a:cubicBezTo>
                  <a:cubicBezTo>
                    <a:pt x="10162" y="8063"/>
                    <a:pt x="10767" y="7419"/>
                    <a:pt x="10598" y="6656"/>
                  </a:cubicBezTo>
                  <a:cubicBezTo>
                    <a:pt x="11026" y="6513"/>
                    <a:pt x="11324" y="6108"/>
                    <a:pt x="11348" y="5644"/>
                  </a:cubicBezTo>
                  <a:cubicBezTo>
                    <a:pt x="11406" y="4925"/>
                    <a:pt x="10831" y="4418"/>
                    <a:pt x="10216" y="4418"/>
                  </a:cubicBezTo>
                  <a:cubicBezTo>
                    <a:pt x="9954" y="4418"/>
                    <a:pt x="9685" y="4509"/>
                    <a:pt x="9455" y="4715"/>
                  </a:cubicBezTo>
                  <a:lnTo>
                    <a:pt x="8216" y="4037"/>
                  </a:lnTo>
                  <a:lnTo>
                    <a:pt x="9455" y="3370"/>
                  </a:lnTo>
                  <a:cubicBezTo>
                    <a:pt x="9671" y="3558"/>
                    <a:pt x="9945" y="3662"/>
                    <a:pt x="10225" y="3662"/>
                  </a:cubicBezTo>
                  <a:cubicBezTo>
                    <a:pt x="10407" y="3662"/>
                    <a:pt x="10591" y="3618"/>
                    <a:pt x="10764" y="3525"/>
                  </a:cubicBezTo>
                  <a:cubicBezTo>
                    <a:pt x="11633" y="3037"/>
                    <a:pt x="11514" y="1751"/>
                    <a:pt x="10598" y="1417"/>
                  </a:cubicBezTo>
                  <a:cubicBezTo>
                    <a:pt x="10728" y="822"/>
                    <a:pt x="10383" y="227"/>
                    <a:pt x="9812" y="48"/>
                  </a:cubicBezTo>
                  <a:cubicBezTo>
                    <a:pt x="9701" y="16"/>
                    <a:pt x="9592" y="1"/>
                    <a:pt x="9485" y="1"/>
                  </a:cubicBezTo>
                  <a:cubicBezTo>
                    <a:pt x="8798" y="1"/>
                    <a:pt x="8234" y="623"/>
                    <a:pt x="8347" y="1334"/>
                  </a:cubicBezTo>
                  <a:lnTo>
                    <a:pt x="5811" y="2715"/>
                  </a:lnTo>
                  <a:lnTo>
                    <a:pt x="3287" y="1334"/>
                  </a:lnTo>
                  <a:cubicBezTo>
                    <a:pt x="3400" y="614"/>
                    <a:pt x="2838" y="1"/>
                    <a:pt x="2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731558" y="1156379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7. </a:t>
            </a:r>
            <a:r>
              <a:rPr lang="en-GB" sz="3200" b="1" i="0" dirty="0">
                <a:effectLst/>
                <a:latin typeface="Söhne"/>
              </a:rPr>
              <a:t>Malware-Based Phishing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Emails or messages contain malicious attachments or links that, when clicked, install malware on the victim's device. This malware can steal sensitive information or grant attackers control over the device.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35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4007222" y="1316197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8. Spear phishing</a:t>
            </a:r>
            <a:br>
              <a:rPr lang="en-GB" sz="3200" dirty="0">
                <a:effectLst/>
                <a:latin typeface="inherit"/>
              </a:rPr>
            </a:b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30850" y="2012932"/>
            <a:ext cx="3269700" cy="2552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IBM Plex Sans" panose="020F0502020204030204" pitchFamily="34" charset="0"/>
              </a:rPr>
              <a:t>is a phishing attack that targets a specific individual usually a person who has privileged access to sensitive data or network resources, or special authority that the scammer can exploit for fraudulent or nefarious purposes.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83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731558" y="1156379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9. </a:t>
            </a:r>
            <a:r>
              <a:rPr lang="en-GB" sz="3200" b="1" i="0" dirty="0">
                <a:effectLst/>
                <a:latin typeface="Söhne"/>
              </a:rPr>
              <a:t>Image Phishing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is an attack in which hacker disguise malicious code or malware using image file . once click on the image your computer will downloading the malicious code that stored in image. 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841831" y="388879"/>
            <a:ext cx="5484312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Indicators Of Phishing</a:t>
            </a: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1018991" y="977713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 Spoofing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</a:rPr>
              <a:t>The attacker can forge the</a:t>
            </a:r>
            <a:r>
              <a:rPr lang="en-GB" sz="1600" dirty="0"/>
              <a:t> </a:t>
            </a:r>
            <a:r>
              <a:rPr lang="en-GB" sz="1600" dirty="0">
                <a:solidFill>
                  <a:schemeClr val="lt1"/>
                </a:solidFill>
              </a:rPr>
              <a:t>sender’s Email Address to appear legitimate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Suspicious URLs: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</a:rPr>
              <a:t>the attacker can manipulate In the attached Links through</a:t>
            </a:r>
          </a:p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lt1"/>
                </a:solidFill>
              </a:rPr>
              <a:t>misspelled domain names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GB"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</a:rPr>
              <a:t>https://Amazon.com , https://Amaz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GB" sz="1600" dirty="0">
                <a:solidFill>
                  <a:schemeClr val="lt1"/>
                </a:solidFill>
              </a:rPr>
              <a:t>n.com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lt1"/>
                </a:solidFill>
              </a:rPr>
              <a:t>Extra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endParaRPr lang="en-GB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</a:rPr>
              <a:t>https://Facebook.com , https://Faceboo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GB" sz="1600" dirty="0">
                <a:solidFill>
                  <a:schemeClr val="lt1"/>
                </a:solidFill>
              </a:rPr>
              <a:t>k.com</a:t>
            </a: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578832" y="1344706"/>
            <a:ext cx="7986336" cy="3348318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/>
          </p:nvPr>
        </p:nvSpPr>
        <p:spPr>
          <a:xfrm>
            <a:off x="538465" y="228390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30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200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  <a:t>How To Avoid Phishing</a:t>
            </a:r>
            <a:endParaRPr lang="en-GB" sz="3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736E1-3790-A758-7DEC-F0D74F113C03}"/>
              </a:ext>
            </a:extLst>
          </p:cNvPr>
          <p:cNvSpPr txBox="1"/>
          <p:nvPr/>
        </p:nvSpPr>
        <p:spPr>
          <a:xfrm>
            <a:off x="658324" y="1397690"/>
            <a:ext cx="75841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A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void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vist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 unsecure (HTTP)website.</a:t>
            </a:r>
          </a:p>
          <a:p>
            <a:endParaRPr lang="en-US" sz="1800" b="1" i="0" dirty="0">
              <a:solidFill>
                <a:srgbClr val="FFFFFF"/>
              </a:solidFill>
              <a:effectLst/>
              <a:latin typeface="Space Grotesk" panose="020B0604020202020204" charset="0"/>
              <a:ea typeface="Space Grotesk" panose="020B0604020202020204" charset="0"/>
              <a:cs typeface="Space Grotesk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Aviod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 open link from unknown phone number.</a:t>
            </a:r>
          </a:p>
          <a:p>
            <a:endParaRPr lang="en-US" sz="1800" b="1" i="0" dirty="0">
              <a:solidFill>
                <a:srgbClr val="FFFFFF"/>
              </a:solidFill>
              <a:effectLst/>
              <a:latin typeface="Space Grotesk" panose="020B0604020202020204" charset="0"/>
              <a:ea typeface="Space Grotesk" panose="020B0604020202020204" charset="0"/>
              <a:cs typeface="Space Grotesk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Always use VPN when connecting to public W-IFI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FFFFFF"/>
              </a:solidFill>
              <a:effectLst/>
              <a:latin typeface="Space Grotesk" panose="020B0604020202020204" charset="0"/>
              <a:ea typeface="Space Grotesk" panose="020B0604020202020204" charset="0"/>
              <a:cs typeface="Space Grotesk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Always 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look at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Url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 of site before login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FF"/>
              </a:solidFill>
              <a:latin typeface="Space Grotesk" panose="020B0604020202020204" charset="0"/>
              <a:ea typeface="Space Grotesk" panose="020B0604020202020204" charset="0"/>
              <a:cs typeface="Space Grotesk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Always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Space Grotesk" panose="020B0604020202020204" charset="0"/>
                <a:ea typeface="Space Grotesk" panose="020B0604020202020204" charset="0"/>
                <a:cs typeface="Space Grotesk" panose="020B0604020202020204" charset="0"/>
              </a:rPr>
              <a:t> use antivirus and think twice before click on link and attachments.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FF"/>
              </a:solidFill>
              <a:latin typeface="Space Grotesk" panose="020B0604020202020204" charset="0"/>
              <a:ea typeface="Space Grotesk" panose="020B0604020202020204" charset="0"/>
              <a:cs typeface="Space Grotesk" panose="020B060402020202020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578832" y="1344706"/>
            <a:ext cx="7986336" cy="3348318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.</a:t>
            </a:r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/>
          </p:nvPr>
        </p:nvSpPr>
        <p:spPr>
          <a:xfrm>
            <a:off x="538465" y="228390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30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200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  <a:t>How To Avoid Phishing</a:t>
            </a:r>
            <a:endParaRPr lang="en-GB" sz="3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736E1-3790-A758-7DEC-F0D74F113C03}"/>
              </a:ext>
            </a:extLst>
          </p:cNvPr>
          <p:cNvSpPr txBox="1"/>
          <p:nvPr/>
        </p:nvSpPr>
        <p:spPr>
          <a:xfrm>
            <a:off x="658324" y="1397690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F2F2F2"/>
                </a:solidFill>
                <a:effectLst/>
                <a:latin typeface="Söhne"/>
                <a:ea typeface="Space Grotesk" panose="020B0604020202020204" charset="0"/>
                <a:cs typeface="Space Grotesk" panose="020B0604020202020204" charset="0"/>
              </a:rPr>
              <a:t>Never click on or download images from a suspicious email message. </a:t>
            </a:r>
            <a:br>
              <a:rPr lang="en-GB" sz="1800" b="0" i="0" dirty="0">
                <a:solidFill>
                  <a:srgbClr val="F2F2F2"/>
                </a:solidFill>
                <a:effectLst/>
                <a:latin typeface="Söhne"/>
                <a:ea typeface="Space Grotesk" panose="020B0604020202020204" charset="0"/>
                <a:cs typeface="Space Grotesk" panose="020B0604020202020204" charset="0"/>
              </a:rPr>
            </a:br>
            <a:endParaRPr lang="en-GB" sz="1800" b="0" i="0" dirty="0">
              <a:solidFill>
                <a:srgbClr val="F2F2F2"/>
              </a:solidFill>
              <a:effectLst/>
              <a:latin typeface="Söhne"/>
              <a:ea typeface="Space Grotesk" panose="020B0604020202020204" charset="0"/>
              <a:cs typeface="Space Grotesk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effectLst/>
              </a:rPr>
              <a:t>Use MFA ( Multi Factor Authentication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effectLst/>
              </a:rPr>
              <a:t>You must update the software , Browsers and security applications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Never</a:t>
            </a:r>
            <a:r>
              <a:rPr lang="en-US" sz="1800" dirty="0">
                <a:solidFill>
                  <a:schemeClr val="bg1"/>
                </a:solidFill>
              </a:rPr>
              <a:t> enter private or personal information into a popup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Don’t buy from an unfamiliar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1665123" y="540997"/>
            <a:ext cx="337268" cy="335495"/>
          </a:xfrm>
          <a:custGeom>
            <a:avLst/>
            <a:gdLst/>
            <a:ahLst/>
            <a:cxnLst/>
            <a:rect l="l" t="t" r="r" b="b"/>
            <a:pathLst>
              <a:path w="13122" h="13053" extrusionOk="0">
                <a:moveTo>
                  <a:pt x="8371" y="917"/>
                </a:moveTo>
                <a:lnTo>
                  <a:pt x="9097" y="3322"/>
                </a:lnTo>
                <a:lnTo>
                  <a:pt x="4025" y="3322"/>
                </a:lnTo>
                <a:lnTo>
                  <a:pt x="4775" y="917"/>
                </a:lnTo>
                <a:lnTo>
                  <a:pt x="6395" y="1739"/>
                </a:lnTo>
                <a:cubicBezTo>
                  <a:pt x="6448" y="1768"/>
                  <a:pt x="6508" y="1783"/>
                  <a:pt x="6567" y="1783"/>
                </a:cubicBezTo>
                <a:cubicBezTo>
                  <a:pt x="6627" y="1783"/>
                  <a:pt x="6686" y="1768"/>
                  <a:pt x="6740" y="1739"/>
                </a:cubicBezTo>
                <a:lnTo>
                  <a:pt x="8371" y="917"/>
                </a:lnTo>
                <a:close/>
                <a:moveTo>
                  <a:pt x="10502" y="4072"/>
                </a:moveTo>
                <a:cubicBezTo>
                  <a:pt x="10312" y="4334"/>
                  <a:pt x="9990" y="4644"/>
                  <a:pt x="9538" y="4929"/>
                </a:cubicBezTo>
                <a:lnTo>
                  <a:pt x="3620" y="4929"/>
                </a:lnTo>
                <a:cubicBezTo>
                  <a:pt x="3144" y="4656"/>
                  <a:pt x="2835" y="4346"/>
                  <a:pt x="2644" y="4072"/>
                </a:cubicBezTo>
                <a:close/>
                <a:moveTo>
                  <a:pt x="9240" y="5703"/>
                </a:moveTo>
                <a:lnTo>
                  <a:pt x="9240" y="6513"/>
                </a:lnTo>
                <a:lnTo>
                  <a:pt x="9252" y="6513"/>
                </a:lnTo>
                <a:cubicBezTo>
                  <a:pt x="9252" y="7989"/>
                  <a:pt x="8050" y="9192"/>
                  <a:pt x="6573" y="9192"/>
                </a:cubicBezTo>
                <a:cubicBezTo>
                  <a:pt x="5097" y="9192"/>
                  <a:pt x="3894" y="7989"/>
                  <a:pt x="3894" y="6513"/>
                </a:cubicBezTo>
                <a:lnTo>
                  <a:pt x="3894" y="5703"/>
                </a:lnTo>
                <a:close/>
                <a:moveTo>
                  <a:pt x="5561" y="9811"/>
                </a:moveTo>
                <a:lnTo>
                  <a:pt x="5561" y="9811"/>
                </a:lnTo>
                <a:cubicBezTo>
                  <a:pt x="5889" y="9912"/>
                  <a:pt x="6231" y="9963"/>
                  <a:pt x="6573" y="9963"/>
                </a:cubicBezTo>
                <a:cubicBezTo>
                  <a:pt x="6915" y="9963"/>
                  <a:pt x="7258" y="9912"/>
                  <a:pt x="7585" y="9811"/>
                </a:cubicBezTo>
                <a:lnTo>
                  <a:pt x="7585" y="9811"/>
                </a:lnTo>
                <a:lnTo>
                  <a:pt x="6573" y="11799"/>
                </a:lnTo>
                <a:lnTo>
                  <a:pt x="5561" y="9811"/>
                </a:lnTo>
                <a:close/>
                <a:moveTo>
                  <a:pt x="8604" y="1"/>
                </a:moveTo>
                <a:cubicBezTo>
                  <a:pt x="8545" y="1"/>
                  <a:pt x="8486" y="15"/>
                  <a:pt x="8431" y="48"/>
                </a:cubicBezTo>
                <a:lnTo>
                  <a:pt x="6549" y="977"/>
                </a:lnTo>
                <a:lnTo>
                  <a:pt x="4692" y="48"/>
                </a:lnTo>
                <a:cubicBezTo>
                  <a:pt x="4638" y="19"/>
                  <a:pt x="4580" y="6"/>
                  <a:pt x="4523" y="6"/>
                </a:cubicBezTo>
                <a:cubicBezTo>
                  <a:pt x="4368" y="6"/>
                  <a:pt x="4217" y="105"/>
                  <a:pt x="4156" y="262"/>
                </a:cubicBezTo>
                <a:lnTo>
                  <a:pt x="3227" y="3322"/>
                </a:lnTo>
                <a:lnTo>
                  <a:pt x="1965" y="3322"/>
                </a:lnTo>
                <a:cubicBezTo>
                  <a:pt x="1703" y="3322"/>
                  <a:pt x="1525" y="3572"/>
                  <a:pt x="1608" y="3822"/>
                </a:cubicBezTo>
                <a:cubicBezTo>
                  <a:pt x="1632" y="3870"/>
                  <a:pt x="1954" y="4810"/>
                  <a:pt x="3120" y="5537"/>
                </a:cubicBezTo>
                <a:lnTo>
                  <a:pt x="3120" y="6715"/>
                </a:lnTo>
                <a:lnTo>
                  <a:pt x="179" y="9287"/>
                </a:lnTo>
                <a:cubicBezTo>
                  <a:pt x="1" y="9454"/>
                  <a:pt x="1" y="9728"/>
                  <a:pt x="215" y="9882"/>
                </a:cubicBezTo>
                <a:lnTo>
                  <a:pt x="2049" y="11263"/>
                </a:lnTo>
                <a:lnTo>
                  <a:pt x="941" y="12383"/>
                </a:lnTo>
                <a:cubicBezTo>
                  <a:pt x="799" y="12526"/>
                  <a:pt x="799" y="12764"/>
                  <a:pt x="941" y="12918"/>
                </a:cubicBezTo>
                <a:cubicBezTo>
                  <a:pt x="1019" y="12990"/>
                  <a:pt x="1117" y="13026"/>
                  <a:pt x="1214" y="13026"/>
                </a:cubicBezTo>
                <a:cubicBezTo>
                  <a:pt x="1311" y="13026"/>
                  <a:pt x="1406" y="12990"/>
                  <a:pt x="1477" y="12918"/>
                </a:cubicBezTo>
                <a:lnTo>
                  <a:pt x="2668" y="11728"/>
                </a:lnTo>
                <a:lnTo>
                  <a:pt x="3275" y="12192"/>
                </a:lnTo>
                <a:cubicBezTo>
                  <a:pt x="3340" y="12244"/>
                  <a:pt x="3417" y="12267"/>
                  <a:pt x="3493" y="12267"/>
                </a:cubicBezTo>
                <a:cubicBezTo>
                  <a:pt x="3612" y="12267"/>
                  <a:pt x="3731" y="12210"/>
                  <a:pt x="3811" y="12109"/>
                </a:cubicBezTo>
                <a:cubicBezTo>
                  <a:pt x="3954" y="11954"/>
                  <a:pt x="3906" y="11692"/>
                  <a:pt x="3739" y="11573"/>
                </a:cubicBezTo>
                <a:lnTo>
                  <a:pt x="1061" y="9573"/>
                </a:lnTo>
                <a:lnTo>
                  <a:pt x="3311" y="7608"/>
                </a:lnTo>
                <a:cubicBezTo>
                  <a:pt x="3513" y="8227"/>
                  <a:pt x="3894" y="8763"/>
                  <a:pt x="4382" y="9180"/>
                </a:cubicBezTo>
                <a:lnTo>
                  <a:pt x="6240" y="12847"/>
                </a:lnTo>
                <a:cubicBezTo>
                  <a:pt x="6305" y="12984"/>
                  <a:pt x="6439" y="13052"/>
                  <a:pt x="6576" y="13052"/>
                </a:cubicBezTo>
                <a:cubicBezTo>
                  <a:pt x="6713" y="13052"/>
                  <a:pt x="6853" y="12984"/>
                  <a:pt x="6930" y="12847"/>
                </a:cubicBezTo>
                <a:lnTo>
                  <a:pt x="8776" y="9192"/>
                </a:lnTo>
                <a:cubicBezTo>
                  <a:pt x="9264" y="8775"/>
                  <a:pt x="9645" y="8239"/>
                  <a:pt x="9859" y="7620"/>
                </a:cubicBezTo>
                <a:lnTo>
                  <a:pt x="12110" y="9585"/>
                </a:lnTo>
                <a:lnTo>
                  <a:pt x="9431" y="11597"/>
                </a:lnTo>
                <a:cubicBezTo>
                  <a:pt x="9264" y="11728"/>
                  <a:pt x="9216" y="11966"/>
                  <a:pt x="9347" y="12133"/>
                </a:cubicBezTo>
                <a:cubicBezTo>
                  <a:pt x="9433" y="12226"/>
                  <a:pt x="9554" y="12280"/>
                  <a:pt x="9670" y="12280"/>
                </a:cubicBezTo>
                <a:cubicBezTo>
                  <a:pt x="9747" y="12280"/>
                  <a:pt x="9821" y="12256"/>
                  <a:pt x="9883" y="12204"/>
                </a:cubicBezTo>
                <a:lnTo>
                  <a:pt x="10502" y="11740"/>
                </a:lnTo>
                <a:lnTo>
                  <a:pt x="11693" y="12930"/>
                </a:lnTo>
                <a:cubicBezTo>
                  <a:pt x="11764" y="13008"/>
                  <a:pt x="11860" y="13046"/>
                  <a:pt x="11956" y="13046"/>
                </a:cubicBezTo>
                <a:cubicBezTo>
                  <a:pt x="12053" y="13046"/>
                  <a:pt x="12151" y="13008"/>
                  <a:pt x="12229" y="12930"/>
                </a:cubicBezTo>
                <a:cubicBezTo>
                  <a:pt x="12371" y="12787"/>
                  <a:pt x="12371" y="12549"/>
                  <a:pt x="12229" y="12395"/>
                </a:cubicBezTo>
                <a:lnTo>
                  <a:pt x="11121" y="11275"/>
                </a:lnTo>
                <a:lnTo>
                  <a:pt x="12955" y="9894"/>
                </a:lnTo>
                <a:cubicBezTo>
                  <a:pt x="13110" y="9728"/>
                  <a:pt x="13122" y="9454"/>
                  <a:pt x="12943" y="9287"/>
                </a:cubicBezTo>
                <a:lnTo>
                  <a:pt x="10014" y="6715"/>
                </a:lnTo>
                <a:cubicBezTo>
                  <a:pt x="10026" y="6572"/>
                  <a:pt x="10014" y="6596"/>
                  <a:pt x="10014" y="5537"/>
                </a:cubicBezTo>
                <a:cubicBezTo>
                  <a:pt x="11181" y="4810"/>
                  <a:pt x="11502" y="3870"/>
                  <a:pt x="11514" y="3822"/>
                </a:cubicBezTo>
                <a:cubicBezTo>
                  <a:pt x="11598" y="3572"/>
                  <a:pt x="11407" y="3322"/>
                  <a:pt x="11157" y="3322"/>
                </a:cubicBezTo>
                <a:lnTo>
                  <a:pt x="9907" y="3322"/>
                </a:lnTo>
                <a:lnTo>
                  <a:pt x="8966" y="262"/>
                </a:lnTo>
                <a:cubicBezTo>
                  <a:pt x="8914" y="106"/>
                  <a:pt x="8761" y="1"/>
                  <a:pt x="86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21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Consequences Of Phishing</a:t>
            </a: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b="1" dirty="0">
                <a:solidFill>
                  <a:schemeClr val="bg1"/>
                </a:solidFill>
              </a:rPr>
              <a:t>Data Breach: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b="1" dirty="0">
                <a:solidFill>
                  <a:schemeClr val="bg1"/>
                </a:solidFill>
              </a:rPr>
              <a:t>    </a:t>
            </a:r>
            <a:r>
              <a:rPr lang="en-GB" sz="1600" b="1" dirty="0">
                <a:solidFill>
                  <a:schemeClr val="bg1"/>
                </a:solidFill>
              </a:rPr>
              <a:t>Successful phishing attack can steal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b="1" dirty="0">
                <a:solidFill>
                  <a:schemeClr val="bg1"/>
                </a:solidFill>
              </a:rPr>
              <a:t>    sensitive data like ( Emails , Passwords 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b="1" dirty="0">
                <a:solidFill>
                  <a:schemeClr val="bg1"/>
                </a:solidFill>
              </a:rPr>
              <a:t>    Cookies , Visa card passwords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b="1" dirty="0">
                <a:solidFill>
                  <a:schemeClr val="lt1"/>
                </a:solidFill>
              </a:rPr>
              <a:t>Financial Loss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GB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b="1" dirty="0">
                <a:solidFill>
                  <a:schemeClr val="lt1"/>
                </a:solidFill>
              </a:rPr>
              <a:t>    You May loss a lot of money Due fraudulent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GB" sz="1600" b="1" dirty="0">
                <a:solidFill>
                  <a:schemeClr val="lt1"/>
                </a:solidFill>
              </a:rPr>
              <a:t>    activities resulting from phishing attacks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4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Example:</a:t>
            </a:r>
            <a:br>
              <a:rPr lang="en-GB" dirty="0"/>
            </a:b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GB" sz="1600" b="1" dirty="0">
                <a:solidFill>
                  <a:schemeClr val="lt1"/>
                </a:solidFill>
              </a:rPr>
              <a:t>1. Message from HR scam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AutoNum type="arabicParenR"/>
            </a:pP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C47CB-7FC7-F9BA-99EC-0BA1F6F07AB5}"/>
              </a:ext>
            </a:extLst>
          </p:cNvPr>
          <p:cNvSpPr txBox="1"/>
          <p:nvPr/>
        </p:nvSpPr>
        <p:spPr>
          <a:xfrm>
            <a:off x="2326589" y="2319617"/>
            <a:ext cx="664463" cy="8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8" name="Picture 10" descr="20 Phishing Email Examples: What Not To Fall For In 2024">
            <a:extLst>
              <a:ext uri="{FF2B5EF4-FFF2-40B4-BE49-F238E27FC236}">
                <a16:creationId xmlns:a16="http://schemas.microsoft.com/office/drawing/2014/main" id="{3BDB6B9C-A276-A0E2-C334-2A83706F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15" y="1883814"/>
            <a:ext cx="3482803" cy="24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8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Example:</a:t>
            </a:r>
            <a:br>
              <a:rPr lang="en-GB" dirty="0"/>
            </a:b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GB" sz="1600" b="1" dirty="0"/>
              <a:t>2. Email account upgrade scam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C47CB-7FC7-F9BA-99EC-0BA1F6F07AB5}"/>
              </a:ext>
            </a:extLst>
          </p:cNvPr>
          <p:cNvSpPr txBox="1"/>
          <p:nvPr/>
        </p:nvSpPr>
        <p:spPr>
          <a:xfrm>
            <a:off x="2326589" y="2319617"/>
            <a:ext cx="664463" cy="8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E1321-D5AB-2D34-EA13-A93A5FE35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03" y="2002771"/>
            <a:ext cx="4068833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Example:</a:t>
            </a:r>
            <a:br>
              <a:rPr lang="en-GB" dirty="0"/>
            </a:b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GB" sz="1600" b="1" dirty="0"/>
              <a:t>3.  Fake invoice scam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C47CB-7FC7-F9BA-99EC-0BA1F6F07AB5}"/>
              </a:ext>
            </a:extLst>
          </p:cNvPr>
          <p:cNvSpPr txBox="1"/>
          <p:nvPr/>
        </p:nvSpPr>
        <p:spPr>
          <a:xfrm>
            <a:off x="2326589" y="2319617"/>
            <a:ext cx="664463" cy="8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CBB9-12BD-6C78-6D9B-5EE82D71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2" y="1990164"/>
            <a:ext cx="4355928" cy="20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292925" y="1152475"/>
            <a:ext cx="65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>
              <a:buSzPts val="1200"/>
            </a:pPr>
            <a:r>
              <a:rPr lang="en-GB" sz="2000" b="1" dirty="0">
                <a:solidFill>
                  <a:schemeClr val="lt1"/>
                </a:solidFill>
              </a:rPr>
              <a:t>What is Phishing.</a:t>
            </a:r>
          </a:p>
          <a:p>
            <a:pPr marL="495300">
              <a:buSzPts val="1200"/>
            </a:pPr>
            <a:r>
              <a:rPr lang="en-GB" sz="2000" b="1" dirty="0">
                <a:solidFill>
                  <a:schemeClr val="lt1"/>
                </a:solidFill>
              </a:rPr>
              <a:t>Type</a:t>
            </a:r>
            <a:r>
              <a:rPr lang="en-GB" sz="2000" b="1" dirty="0"/>
              <a:t> Of</a:t>
            </a:r>
            <a:r>
              <a:rPr lang="en-GB" sz="2000" b="1" dirty="0">
                <a:solidFill>
                  <a:schemeClr val="lt1"/>
                </a:solidFill>
              </a:rPr>
              <a:t> Phishing Techniques.</a:t>
            </a:r>
          </a:p>
          <a:p>
            <a:pPr marL="495300">
              <a:buSzPts val="1200"/>
            </a:pPr>
            <a:r>
              <a:rPr lang="en-GB" sz="2000" b="1" dirty="0">
                <a:solidFill>
                  <a:schemeClr val="lt1"/>
                </a:solidFill>
              </a:rPr>
              <a:t>Indicators of Phishing.</a:t>
            </a:r>
          </a:p>
          <a:p>
            <a:pPr marL="495300">
              <a:buSzPts val="1200"/>
            </a:pPr>
            <a:r>
              <a:rPr lang="en-GB" sz="2000" b="1" dirty="0">
                <a:solidFill>
                  <a:schemeClr val="lt1"/>
                </a:solidFill>
              </a:rPr>
              <a:t>How To Avoid Phishing.</a:t>
            </a:r>
          </a:p>
          <a:p>
            <a:pPr marL="495300">
              <a:buSzPts val="1200"/>
            </a:pPr>
            <a:r>
              <a:rPr lang="en-GB" sz="2000" b="1" dirty="0">
                <a:solidFill>
                  <a:schemeClr val="lt1"/>
                </a:solidFill>
              </a:rPr>
              <a:t>Consequences </a:t>
            </a:r>
            <a:r>
              <a:rPr lang="en-GB" sz="1800" b="1" i="0" dirty="0">
                <a:solidFill>
                  <a:srgbClr val="FFFFFF"/>
                </a:solidFill>
                <a:effectLst/>
                <a:latin typeface="Darker Grotesque" panose="020B0604020202020204" charset="0"/>
                <a:ea typeface="Darker Grotesque" panose="020B0604020202020204" charset="0"/>
                <a:cs typeface="Darker Grotesque" panose="020B0604020202020204" charset="0"/>
              </a:rPr>
              <a:t>Phishing.</a:t>
            </a:r>
          </a:p>
          <a:p>
            <a:pPr marL="495300">
              <a:buSzPts val="1200"/>
            </a:pPr>
            <a:r>
              <a:rPr lang="en-GB" sz="1800" b="1" dirty="0">
                <a:solidFill>
                  <a:srgbClr val="FFFFFF"/>
                </a:solidFill>
                <a:latin typeface="Darker Grotesque" panose="020B0604020202020204" charset="0"/>
              </a:rPr>
              <a:t>Example</a:t>
            </a:r>
          </a:p>
          <a:p>
            <a:pPr marL="495300">
              <a:buSzPts val="1200"/>
            </a:pPr>
            <a:r>
              <a:rPr lang="en-GB" sz="1800" b="1" dirty="0">
                <a:solidFill>
                  <a:srgbClr val="FFFFFF"/>
                </a:solidFill>
                <a:latin typeface="Darker Grotesque" panose="020B0604020202020204" charset="0"/>
              </a:rPr>
              <a:t>Resource</a:t>
            </a:r>
            <a:endParaRPr lang="en-GB" sz="2000" b="1" dirty="0">
              <a:solidFill>
                <a:schemeClr val="lt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endParaRPr lang="en-GB" sz="2000" b="1" dirty="0">
              <a:solidFill>
                <a:schemeClr val="lt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Example:</a:t>
            </a:r>
            <a:br>
              <a:rPr lang="en-GB" dirty="0"/>
            </a:b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GB" sz="1600" b="1" dirty="0"/>
              <a:t>4. Dropbox scam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C47CB-7FC7-F9BA-99EC-0BA1F6F07AB5}"/>
              </a:ext>
            </a:extLst>
          </p:cNvPr>
          <p:cNvSpPr txBox="1"/>
          <p:nvPr/>
        </p:nvSpPr>
        <p:spPr>
          <a:xfrm>
            <a:off x="2326589" y="2319617"/>
            <a:ext cx="664463" cy="8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5EC3-A9BE-7533-CDAF-24D8F3E1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83" y="2032195"/>
            <a:ext cx="346740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40977" y="485555"/>
            <a:ext cx="6560775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Example:</a:t>
            </a:r>
            <a:br>
              <a:rPr lang="en-GB" dirty="0"/>
            </a:b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929236" y="1459226"/>
            <a:ext cx="4021500" cy="352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GB" sz="1600" b="1" dirty="0">
                <a:solidFill>
                  <a:schemeClr val="lt1"/>
                </a:solidFill>
              </a:rPr>
              <a:t>5. </a:t>
            </a:r>
            <a:r>
              <a:rPr lang="en-GB" sz="1600" b="1" dirty="0"/>
              <a:t>Smishing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 amt="60000"/>
          </a:blip>
          <a:srcRect l="31784" r="146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C47CB-7FC7-F9BA-99EC-0BA1F6F07AB5}"/>
              </a:ext>
            </a:extLst>
          </p:cNvPr>
          <p:cNvSpPr txBox="1"/>
          <p:nvPr/>
        </p:nvSpPr>
        <p:spPr>
          <a:xfrm>
            <a:off x="2326589" y="2319617"/>
            <a:ext cx="664463" cy="8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4" name="Picture 2" descr="How to Spot a Fake Text Message: Examples and Tips | Avast">
            <a:extLst>
              <a:ext uri="{FF2B5EF4-FFF2-40B4-BE49-F238E27FC236}">
                <a16:creationId xmlns:a16="http://schemas.microsoft.com/office/drawing/2014/main" id="{E6DD2E22-0B2E-0075-DF9E-C202164A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7" y="1702306"/>
            <a:ext cx="3655559" cy="302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2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457783" y="13317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49" name="Google Shape;849;p49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https://www.ibm.com/topics/phishing</a:t>
            </a:r>
            <a:endParaRPr lang="en-GB"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https://en.wikipedia.org/wiki/Phishing</a:t>
            </a:r>
            <a:endParaRPr lang="en-GB"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</a:rPr>
              <a:t>https://www.mimecast.com/content/what-is-phishing/</a:t>
            </a:r>
            <a:endParaRPr lang="en-GB"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1034375" y="767475"/>
            <a:ext cx="4723500" cy="1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subTitle" idx="1"/>
          </p:nvPr>
        </p:nvSpPr>
        <p:spPr>
          <a:xfrm>
            <a:off x="1882475" y="3278269"/>
            <a:ext cx="53790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Phishing attack are social engineering attack . Phishing is when attacker send a legitimate looking email "from bank or any organization " that ask you to register in fake website or ask you to click on link to steal your information .</a:t>
            </a:r>
            <a:endParaRPr sz="1600" b="1"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882475" y="2583121"/>
            <a:ext cx="53790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What is Phishing Attack ?</a:t>
            </a:r>
            <a:endParaRPr sz="2000" dirty="0"/>
          </a:p>
        </p:txBody>
      </p:sp>
      <p:sp>
        <p:nvSpPr>
          <p:cNvPr id="271" name="Google Shape;271;p30"/>
          <p:cNvSpPr/>
          <p:nvPr/>
        </p:nvSpPr>
        <p:spPr>
          <a:xfrm>
            <a:off x="3588213" y="617225"/>
            <a:ext cx="1967700" cy="19677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 amt="60000"/>
          </a:blip>
          <a:srcRect l="3443" r="29684"/>
          <a:stretch/>
        </p:blipFill>
        <p:spPr>
          <a:xfrm>
            <a:off x="3588113" y="619031"/>
            <a:ext cx="1967700" cy="196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4572000" y="1330377"/>
            <a:ext cx="32697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1. Email Phishing</a:t>
            </a:r>
            <a:endParaRPr sz="3200" b="1"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This term given to any malicious email message meant to trick users into divulging private information. Attackers generally aim to steal account credentials.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Types of Phishing</a:t>
            </a:r>
            <a:endParaRPr dirty="0">
              <a:latin typeface="+mj-lt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19473" y="1839777"/>
            <a:ext cx="2479319" cy="2340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953435" y="1253646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2. SMS Phishing (Smishing )</a:t>
            </a:r>
            <a:endParaRPr sz="3200" b="1"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is a social engineering attack that uses fake mobile text messages to trick people into downloading malware, sharing sensitive information.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19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953435" y="1253646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3. Voice Phishing(</a:t>
            </a:r>
            <a:r>
              <a:rPr lang="en-GB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Connections"/>
              </a:rPr>
              <a:t>vishing )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is the use of fraudulent phone calls to trick people into giving money or revealing personal information.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55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953435" y="1253646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4. Pharming(DNS Poising)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is online fraud that involves the use of malicious code to direct victims to spoofed websites in an attempt to steal their credentials and data. ex/ when </a:t>
            </a:r>
            <a:r>
              <a:rPr lang="en-GB" b="0" i="0" dirty="0" err="1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i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 need to open facebook.com  Suddenly I opened another website	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7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939988" y="1156379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5. Search Engine Phishing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1977125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Attackers manipulate search engine results to lead users to malicious websites posing as legitimate ones. This is often used in combination with other phishing techniques.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5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731558" y="1156379"/>
            <a:ext cx="4961965" cy="94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/>
              <a:t>6. </a:t>
            </a:r>
            <a:r>
              <a:rPr lang="en-GB" sz="3200" b="1" i="0" dirty="0">
                <a:effectLst/>
                <a:latin typeface="Söhne"/>
              </a:rPr>
              <a:t>Malware-Based Phishing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4651020" y="2100338"/>
            <a:ext cx="3269700" cy="220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Emails or messages contain malicious attachments or links that, when clicked, install malware on the victim's device. This malware can steal sensitive information or grant attackers control over the device.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027027" y="1788177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11506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crime Minitheme by Slidesgo">
  <a:themeElements>
    <a:clrScheme name="Simple Light">
      <a:dk1>
        <a:srgbClr val="000000"/>
      </a:dk1>
      <a:lt1>
        <a:srgbClr val="FFFFFF"/>
      </a:lt1>
      <a:dk2>
        <a:srgbClr val="31023C"/>
      </a:dk2>
      <a:lt2>
        <a:srgbClr val="76006A"/>
      </a:lt2>
      <a:accent1>
        <a:srgbClr val="FF66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683</Words>
  <Application>Microsoft Office PowerPoint</Application>
  <PresentationFormat>On-screen Show (16:9)</PresentationFormat>
  <Paragraphs>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IBM Plex Sans</vt:lpstr>
      <vt:lpstr>Arial</vt:lpstr>
      <vt:lpstr>Connections</vt:lpstr>
      <vt:lpstr>Wingdings</vt:lpstr>
      <vt:lpstr>Darker Grotesque</vt:lpstr>
      <vt:lpstr>inherit</vt:lpstr>
      <vt:lpstr>Space Grotesk</vt:lpstr>
      <vt:lpstr>Lexend Mega</vt:lpstr>
      <vt:lpstr>Google Sans</vt:lpstr>
      <vt:lpstr>Darker Grotesque SemiBold</vt:lpstr>
      <vt:lpstr>Söhne</vt:lpstr>
      <vt:lpstr>Cybercrime Minitheme by Slidesgo</vt:lpstr>
      <vt:lpstr>PHISHING ATTACK </vt:lpstr>
      <vt:lpstr>Table of Contents</vt:lpstr>
      <vt:lpstr>What is Phishing Attack ?</vt:lpstr>
      <vt:lpstr>Types of Phishing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Indicators Of Phishing</vt:lpstr>
      <vt:lpstr>How To Avoid Phishing</vt:lpstr>
      <vt:lpstr>How To Avoid Phishing</vt:lpstr>
      <vt:lpstr>Consequences Of Phishing</vt:lpstr>
      <vt:lpstr>Example: </vt:lpstr>
      <vt:lpstr>Example: </vt:lpstr>
      <vt:lpstr>Example: </vt:lpstr>
      <vt:lpstr>Example: </vt:lpstr>
      <vt:lpstr>Example: 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</dc:title>
  <cp:lastModifiedBy>Ziad</cp:lastModifiedBy>
  <cp:revision>2</cp:revision>
  <dcterms:modified xsi:type="dcterms:W3CDTF">2024-02-05T01:47:24Z</dcterms:modified>
</cp:coreProperties>
</file>