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4"/>
  </p:notesMasterIdLst>
  <p:sldIdLst>
    <p:sldId id="256" r:id="rId2"/>
    <p:sldId id="257" r:id="rId3"/>
    <p:sldId id="315" r:id="rId4"/>
    <p:sldId id="316" r:id="rId5"/>
    <p:sldId id="318" r:id="rId6"/>
    <p:sldId id="319" r:id="rId7"/>
    <p:sldId id="320" r:id="rId8"/>
    <p:sldId id="321" r:id="rId9"/>
    <p:sldId id="322" r:id="rId10"/>
    <p:sldId id="324" r:id="rId11"/>
    <p:sldId id="325" r:id="rId12"/>
    <p:sldId id="260" r:id="rId13"/>
  </p:sldIdLst>
  <p:sldSz cx="9144000" cy="5143500" type="screen16x9"/>
  <p:notesSz cx="6858000" cy="9144000"/>
  <p:embeddedFontLst>
    <p:embeddedFont>
      <p:font typeface="Antonio" panose="020B0604020202020204" charset="0"/>
      <p:regular r:id="rId15"/>
      <p:bold r:id="rId16"/>
    </p:embeddedFont>
    <p:embeddedFont>
      <p:font typeface="Assistant" pitchFamily="2" charset="-79"/>
      <p:regular r:id="rId17"/>
      <p:bold r:id="rId18"/>
    </p:embeddedFont>
    <p:embeddedFont>
      <p:font typeface="Consolas" panose="020B0609020204030204" pitchFamily="49" charset="0"/>
      <p:regular r:id="rId19"/>
      <p:bold r:id="rId20"/>
      <p:italic r:id="rId21"/>
      <p:boldItalic r:id="rId22"/>
    </p:embeddedFont>
    <p:embeddedFont>
      <p:font typeface="Roboto Condensed Light" panose="02000000000000000000" pitchFamily="2" charset="0"/>
      <p:regular r:id="rId23"/>
      <p:italic r:id="rId24"/>
    </p:embeddedFont>
    <p:embeddedFont>
      <p:font typeface="Segoe UI" panose="020B0502040204020203"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B9A428-AC48-490A-BC18-C2D54B9D9415}">
  <a:tblStyle styleId="{64B9A428-AC48-490A-BC18-C2D54B9D941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AEED7EE-944D-4BE6-9DF3-BD61F0ACFC1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49" autoAdjust="0"/>
    <p:restoredTop sz="94660"/>
  </p:normalViewPr>
  <p:slideViewPr>
    <p:cSldViewPr snapToGrid="0">
      <p:cViewPr varScale="1">
        <p:scale>
          <a:sx n="114" d="100"/>
          <a:sy n="114" d="100"/>
        </p:scale>
        <p:origin x="80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3c2bc466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3c2bc466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a:extLst>
            <a:ext uri="{FF2B5EF4-FFF2-40B4-BE49-F238E27FC236}">
              <a16:creationId xmlns:a16="http://schemas.microsoft.com/office/drawing/2014/main" id="{7A241F32-5F03-8151-C5D7-0E28313D2C35}"/>
            </a:ext>
          </a:extLst>
        </p:cNvPr>
        <p:cNvGrpSpPr/>
        <p:nvPr/>
      </p:nvGrpSpPr>
      <p:grpSpPr>
        <a:xfrm>
          <a:off x="0" y="0"/>
          <a:ext cx="0" cy="0"/>
          <a:chOff x="0" y="0"/>
          <a:chExt cx="0" cy="0"/>
        </a:xfrm>
      </p:grpSpPr>
      <p:sp>
        <p:nvSpPr>
          <p:cNvPr id="277" name="Google Shape;277;gd431007ba2_0_208:notes">
            <a:extLst>
              <a:ext uri="{FF2B5EF4-FFF2-40B4-BE49-F238E27FC236}">
                <a16:creationId xmlns:a16="http://schemas.microsoft.com/office/drawing/2014/main" id="{10FBE649-90DD-1368-D936-B828B74F5B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431007ba2_0_208:notes">
            <a:extLst>
              <a:ext uri="{FF2B5EF4-FFF2-40B4-BE49-F238E27FC236}">
                <a16:creationId xmlns:a16="http://schemas.microsoft.com/office/drawing/2014/main" id="{3049DC1C-74A3-E374-DFBD-D31DADEEDD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3462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a:extLst>
            <a:ext uri="{FF2B5EF4-FFF2-40B4-BE49-F238E27FC236}">
              <a16:creationId xmlns:a16="http://schemas.microsoft.com/office/drawing/2014/main" id="{D919B0F4-5BF0-1D0E-D954-44E5D9FFCA7A}"/>
            </a:ext>
          </a:extLst>
        </p:cNvPr>
        <p:cNvGrpSpPr/>
        <p:nvPr/>
      </p:nvGrpSpPr>
      <p:grpSpPr>
        <a:xfrm>
          <a:off x="0" y="0"/>
          <a:ext cx="0" cy="0"/>
          <a:chOff x="0" y="0"/>
          <a:chExt cx="0" cy="0"/>
        </a:xfrm>
      </p:grpSpPr>
      <p:sp>
        <p:nvSpPr>
          <p:cNvPr id="277" name="Google Shape;277;gd431007ba2_0_208:notes">
            <a:extLst>
              <a:ext uri="{FF2B5EF4-FFF2-40B4-BE49-F238E27FC236}">
                <a16:creationId xmlns:a16="http://schemas.microsoft.com/office/drawing/2014/main" id="{5F993898-7456-1F9F-A13D-071128C26D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431007ba2_0_208:notes">
            <a:extLst>
              <a:ext uri="{FF2B5EF4-FFF2-40B4-BE49-F238E27FC236}">
                <a16:creationId xmlns:a16="http://schemas.microsoft.com/office/drawing/2014/main" id="{54D36850-3021-B1D2-25BF-CA193242AA2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1093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f5d19e497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f5d19e497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a:extLst>
            <a:ext uri="{FF2B5EF4-FFF2-40B4-BE49-F238E27FC236}">
              <a16:creationId xmlns:a16="http://schemas.microsoft.com/office/drawing/2014/main" id="{E3DF741B-F5A9-2C75-309E-BC83D4BD78F9}"/>
            </a:ext>
          </a:extLst>
        </p:cNvPr>
        <p:cNvGrpSpPr/>
        <p:nvPr/>
      </p:nvGrpSpPr>
      <p:grpSpPr>
        <a:xfrm>
          <a:off x="0" y="0"/>
          <a:ext cx="0" cy="0"/>
          <a:chOff x="0" y="0"/>
          <a:chExt cx="0" cy="0"/>
        </a:xfrm>
      </p:grpSpPr>
      <p:sp>
        <p:nvSpPr>
          <p:cNvPr id="277" name="Google Shape;277;gd431007ba2_0_208:notes">
            <a:extLst>
              <a:ext uri="{FF2B5EF4-FFF2-40B4-BE49-F238E27FC236}">
                <a16:creationId xmlns:a16="http://schemas.microsoft.com/office/drawing/2014/main" id="{AE25CBEF-BC1F-0AA4-77D4-29761F8A9B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431007ba2_0_208:notes">
            <a:extLst>
              <a:ext uri="{FF2B5EF4-FFF2-40B4-BE49-F238E27FC236}">
                <a16:creationId xmlns:a16="http://schemas.microsoft.com/office/drawing/2014/main" id="{F4DDB1FA-DE49-5F98-5BCF-E6468CB596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961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a:extLst>
            <a:ext uri="{FF2B5EF4-FFF2-40B4-BE49-F238E27FC236}">
              <a16:creationId xmlns:a16="http://schemas.microsoft.com/office/drawing/2014/main" id="{AF6F6E53-BECD-64AC-73BF-6FA2B3B04265}"/>
            </a:ext>
          </a:extLst>
        </p:cNvPr>
        <p:cNvGrpSpPr/>
        <p:nvPr/>
      </p:nvGrpSpPr>
      <p:grpSpPr>
        <a:xfrm>
          <a:off x="0" y="0"/>
          <a:ext cx="0" cy="0"/>
          <a:chOff x="0" y="0"/>
          <a:chExt cx="0" cy="0"/>
        </a:xfrm>
      </p:grpSpPr>
      <p:sp>
        <p:nvSpPr>
          <p:cNvPr id="277" name="Google Shape;277;gd431007ba2_0_208:notes">
            <a:extLst>
              <a:ext uri="{FF2B5EF4-FFF2-40B4-BE49-F238E27FC236}">
                <a16:creationId xmlns:a16="http://schemas.microsoft.com/office/drawing/2014/main" id="{5C9CC75B-E1A1-C851-D5DE-83B313B4CE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431007ba2_0_208:notes">
            <a:extLst>
              <a:ext uri="{FF2B5EF4-FFF2-40B4-BE49-F238E27FC236}">
                <a16:creationId xmlns:a16="http://schemas.microsoft.com/office/drawing/2014/main" id="{9F0366ED-B92C-5DAA-D7C1-F02E1F1654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961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a:extLst>
            <a:ext uri="{FF2B5EF4-FFF2-40B4-BE49-F238E27FC236}">
              <a16:creationId xmlns:a16="http://schemas.microsoft.com/office/drawing/2014/main" id="{290C420C-0178-7849-9E4F-7A41EA54210D}"/>
            </a:ext>
          </a:extLst>
        </p:cNvPr>
        <p:cNvGrpSpPr/>
        <p:nvPr/>
      </p:nvGrpSpPr>
      <p:grpSpPr>
        <a:xfrm>
          <a:off x="0" y="0"/>
          <a:ext cx="0" cy="0"/>
          <a:chOff x="0" y="0"/>
          <a:chExt cx="0" cy="0"/>
        </a:xfrm>
      </p:grpSpPr>
      <p:sp>
        <p:nvSpPr>
          <p:cNvPr id="277" name="Google Shape;277;gd431007ba2_0_208:notes">
            <a:extLst>
              <a:ext uri="{FF2B5EF4-FFF2-40B4-BE49-F238E27FC236}">
                <a16:creationId xmlns:a16="http://schemas.microsoft.com/office/drawing/2014/main" id="{2B350B5A-7DF3-106C-EBDE-622348B55A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431007ba2_0_208:notes">
            <a:extLst>
              <a:ext uri="{FF2B5EF4-FFF2-40B4-BE49-F238E27FC236}">
                <a16:creationId xmlns:a16="http://schemas.microsoft.com/office/drawing/2014/main" id="{7436F35D-6338-ABBF-E535-A2B8E309EE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935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a:extLst>
            <a:ext uri="{FF2B5EF4-FFF2-40B4-BE49-F238E27FC236}">
              <a16:creationId xmlns:a16="http://schemas.microsoft.com/office/drawing/2014/main" id="{EE10B7E1-ADCC-68DE-9026-9B706CBE6B8D}"/>
            </a:ext>
          </a:extLst>
        </p:cNvPr>
        <p:cNvGrpSpPr/>
        <p:nvPr/>
      </p:nvGrpSpPr>
      <p:grpSpPr>
        <a:xfrm>
          <a:off x="0" y="0"/>
          <a:ext cx="0" cy="0"/>
          <a:chOff x="0" y="0"/>
          <a:chExt cx="0" cy="0"/>
        </a:xfrm>
      </p:grpSpPr>
      <p:sp>
        <p:nvSpPr>
          <p:cNvPr id="277" name="Google Shape;277;gd431007ba2_0_208:notes">
            <a:extLst>
              <a:ext uri="{FF2B5EF4-FFF2-40B4-BE49-F238E27FC236}">
                <a16:creationId xmlns:a16="http://schemas.microsoft.com/office/drawing/2014/main" id="{3CEDC119-6832-9743-1B92-968A2F5D72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431007ba2_0_208:notes">
            <a:extLst>
              <a:ext uri="{FF2B5EF4-FFF2-40B4-BE49-F238E27FC236}">
                <a16:creationId xmlns:a16="http://schemas.microsoft.com/office/drawing/2014/main" id="{883572B7-95A0-FDB5-54BE-F86063BCE3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4899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a:extLst>
            <a:ext uri="{FF2B5EF4-FFF2-40B4-BE49-F238E27FC236}">
              <a16:creationId xmlns:a16="http://schemas.microsoft.com/office/drawing/2014/main" id="{B13406E7-230C-E309-0755-C0FE7E36D5BF}"/>
            </a:ext>
          </a:extLst>
        </p:cNvPr>
        <p:cNvGrpSpPr/>
        <p:nvPr/>
      </p:nvGrpSpPr>
      <p:grpSpPr>
        <a:xfrm>
          <a:off x="0" y="0"/>
          <a:ext cx="0" cy="0"/>
          <a:chOff x="0" y="0"/>
          <a:chExt cx="0" cy="0"/>
        </a:xfrm>
      </p:grpSpPr>
      <p:sp>
        <p:nvSpPr>
          <p:cNvPr id="277" name="Google Shape;277;gd431007ba2_0_208:notes">
            <a:extLst>
              <a:ext uri="{FF2B5EF4-FFF2-40B4-BE49-F238E27FC236}">
                <a16:creationId xmlns:a16="http://schemas.microsoft.com/office/drawing/2014/main" id="{EB4CD308-8F7E-14C0-B7E3-960A8F65B9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431007ba2_0_208:notes">
            <a:extLst>
              <a:ext uri="{FF2B5EF4-FFF2-40B4-BE49-F238E27FC236}">
                <a16:creationId xmlns:a16="http://schemas.microsoft.com/office/drawing/2014/main" id="{DBB07A31-C478-65CD-ACCE-A90D0094AE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5528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a:extLst>
            <a:ext uri="{FF2B5EF4-FFF2-40B4-BE49-F238E27FC236}">
              <a16:creationId xmlns:a16="http://schemas.microsoft.com/office/drawing/2014/main" id="{1AB61813-743F-E0DA-2AB4-83710607DD20}"/>
            </a:ext>
          </a:extLst>
        </p:cNvPr>
        <p:cNvGrpSpPr/>
        <p:nvPr/>
      </p:nvGrpSpPr>
      <p:grpSpPr>
        <a:xfrm>
          <a:off x="0" y="0"/>
          <a:ext cx="0" cy="0"/>
          <a:chOff x="0" y="0"/>
          <a:chExt cx="0" cy="0"/>
        </a:xfrm>
      </p:grpSpPr>
      <p:sp>
        <p:nvSpPr>
          <p:cNvPr id="277" name="Google Shape;277;gd431007ba2_0_208:notes">
            <a:extLst>
              <a:ext uri="{FF2B5EF4-FFF2-40B4-BE49-F238E27FC236}">
                <a16:creationId xmlns:a16="http://schemas.microsoft.com/office/drawing/2014/main" id="{86F0E854-6E7C-478D-278E-5862F6B95D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431007ba2_0_208:notes">
            <a:extLst>
              <a:ext uri="{FF2B5EF4-FFF2-40B4-BE49-F238E27FC236}">
                <a16:creationId xmlns:a16="http://schemas.microsoft.com/office/drawing/2014/main" id="{FF37E9BB-A564-4130-8FEC-9B1866FAE5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4632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a:extLst>
            <a:ext uri="{FF2B5EF4-FFF2-40B4-BE49-F238E27FC236}">
              <a16:creationId xmlns:a16="http://schemas.microsoft.com/office/drawing/2014/main" id="{5304BC81-6AEC-A07C-6695-9045F2090279}"/>
            </a:ext>
          </a:extLst>
        </p:cNvPr>
        <p:cNvGrpSpPr/>
        <p:nvPr/>
      </p:nvGrpSpPr>
      <p:grpSpPr>
        <a:xfrm>
          <a:off x="0" y="0"/>
          <a:ext cx="0" cy="0"/>
          <a:chOff x="0" y="0"/>
          <a:chExt cx="0" cy="0"/>
        </a:xfrm>
      </p:grpSpPr>
      <p:sp>
        <p:nvSpPr>
          <p:cNvPr id="277" name="Google Shape;277;gd431007ba2_0_208:notes">
            <a:extLst>
              <a:ext uri="{FF2B5EF4-FFF2-40B4-BE49-F238E27FC236}">
                <a16:creationId xmlns:a16="http://schemas.microsoft.com/office/drawing/2014/main" id="{DCC7BED3-9418-29BB-14A1-C8EFE2D1E0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431007ba2_0_208:notes">
            <a:extLst>
              <a:ext uri="{FF2B5EF4-FFF2-40B4-BE49-F238E27FC236}">
                <a16:creationId xmlns:a16="http://schemas.microsoft.com/office/drawing/2014/main" id="{35588B8B-8963-5DC4-1CB0-12CBCD410B6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2053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50000"/>
          </a:blip>
          <a:src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1714650" y="728336"/>
            <a:ext cx="5714700" cy="3279300"/>
          </a:xfrm>
          <a:prstGeom prst="rect">
            <a:avLst/>
          </a:prstGeom>
          <a:noFill/>
        </p:spPr>
        <p:txBody>
          <a:bodyPr spcFirstLastPara="1" wrap="square" lIns="91425" tIns="91425" rIns="91425" bIns="91425" anchor="t" anchorCtr="0">
            <a:noAutofit/>
          </a:bodyPr>
          <a:lstStyle>
            <a:lvl1pPr lvl="0">
              <a:lnSpc>
                <a:spcPct val="80000"/>
              </a:lnSpc>
              <a:spcBef>
                <a:spcPts val="0"/>
              </a:spcBef>
              <a:spcAft>
                <a:spcPts val="0"/>
              </a:spcAft>
              <a:buSzPts val="4500"/>
              <a:buFont typeface="Loved by the King"/>
              <a:buNone/>
              <a:defRPr sz="60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1" name="Google Shape;11;p2"/>
          <p:cNvSpPr txBox="1">
            <a:spLocks noGrp="1"/>
          </p:cNvSpPr>
          <p:nvPr>
            <p:ph type="subTitle" idx="1"/>
          </p:nvPr>
        </p:nvSpPr>
        <p:spPr>
          <a:xfrm>
            <a:off x="1714500" y="4049464"/>
            <a:ext cx="5715000" cy="365700"/>
          </a:xfrm>
          <a:prstGeom prst="rect">
            <a:avLst/>
          </a:prstGeom>
          <a:solidFill>
            <a:schemeClr val="lt2"/>
          </a:solidFill>
        </p:spPr>
        <p:txBody>
          <a:bodyPr spcFirstLastPara="1" wrap="square" lIns="91425" tIns="91425" rIns="91425" bIns="91425" anchor="ctr" anchorCtr="0">
            <a:noAutofit/>
          </a:bodyPr>
          <a:lstStyle>
            <a:lvl1pPr lvl="0" algn="ctr">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2"/>
          <p:cNvSpPr/>
          <p:nvPr/>
        </p:nvSpPr>
        <p:spPr>
          <a:xfrm>
            <a:off x="0" y="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8165975" y="4165500"/>
            <a:ext cx="1651200" cy="3048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lt1"/>
            </a:gs>
            <a:gs pos="50000">
              <a:srgbClr val="3B3B93"/>
            </a:gs>
            <a:gs pos="100000">
              <a:schemeClr val="dk2"/>
            </a:gs>
          </a:gsLst>
          <a:lin ang="16198662" scaled="0"/>
        </a:gradFill>
        <a:effectLst/>
      </p:bgPr>
    </p:bg>
    <p:spTree>
      <p:nvGrpSpPr>
        <p:cNvPr id="1" name="Shape 14"/>
        <p:cNvGrpSpPr/>
        <p:nvPr/>
      </p:nvGrpSpPr>
      <p:grpSpPr>
        <a:xfrm>
          <a:off x="0" y="0"/>
          <a:ext cx="0" cy="0"/>
          <a:chOff x="0" y="0"/>
          <a:chExt cx="0" cy="0"/>
        </a:xfrm>
      </p:grpSpPr>
      <p:pic>
        <p:nvPicPr>
          <p:cNvPr id="15" name="Google Shape;15;p3"/>
          <p:cNvPicPr preferRelativeResize="0"/>
          <p:nvPr/>
        </p:nvPicPr>
        <p:blipFill rotWithShape="1">
          <a:blip r:embed="rId2">
            <a:alphaModFix amt="50000"/>
          </a:blip>
          <a:srcRect/>
          <a:stretch/>
        </p:blipFill>
        <p:spPr>
          <a:xfrm rot="10800000" flipH="1">
            <a:off x="0" y="0"/>
            <a:ext cx="9144000" cy="5143500"/>
          </a:xfrm>
          <a:prstGeom prst="rect">
            <a:avLst/>
          </a:prstGeom>
          <a:noFill/>
          <a:ln>
            <a:noFill/>
          </a:ln>
        </p:spPr>
      </p:pic>
      <p:sp>
        <p:nvSpPr>
          <p:cNvPr id="16" name="Google Shape;16;p3"/>
          <p:cNvSpPr txBox="1">
            <a:spLocks noGrp="1"/>
          </p:cNvSpPr>
          <p:nvPr>
            <p:ph type="title"/>
          </p:nvPr>
        </p:nvSpPr>
        <p:spPr>
          <a:xfrm>
            <a:off x="2367750" y="2554250"/>
            <a:ext cx="4408500" cy="914400"/>
          </a:xfrm>
          <a:prstGeom prst="rect">
            <a:avLst/>
          </a:prstGeom>
          <a:noFill/>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title" idx="2" hasCustomPrompt="1"/>
          </p:nvPr>
        </p:nvSpPr>
        <p:spPr>
          <a:xfrm>
            <a:off x="4114800" y="1543897"/>
            <a:ext cx="914400" cy="690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5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a:spLocks noGrp="1"/>
          </p:cNvSpPr>
          <p:nvPr>
            <p:ph type="subTitle" idx="1"/>
          </p:nvPr>
        </p:nvSpPr>
        <p:spPr>
          <a:xfrm>
            <a:off x="2369367" y="3469100"/>
            <a:ext cx="4405200" cy="3657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 name="Google Shape;19;p3"/>
          <p:cNvSpPr/>
          <p:nvPr/>
        </p:nvSpPr>
        <p:spPr>
          <a:xfrm>
            <a:off x="7492800" y="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7492800" y="485430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400000">
            <a:off x="-673175" y="673200"/>
            <a:ext cx="1651200" cy="3048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lt1"/>
            </a:gs>
            <a:gs pos="50000">
              <a:srgbClr val="3B3B93"/>
            </a:gs>
            <a:gs pos="100000">
              <a:schemeClr val="dk2"/>
            </a:gs>
          </a:gsLst>
          <a:lin ang="16200038" scaled="0"/>
        </a:gradFill>
        <a:effectLst/>
      </p:bgPr>
    </p:bg>
    <p:spTree>
      <p:nvGrpSpPr>
        <p:cNvPr id="1" name="Shape 22"/>
        <p:cNvGrpSpPr/>
        <p:nvPr/>
      </p:nvGrpSpPr>
      <p:grpSpPr>
        <a:xfrm>
          <a:off x="0" y="0"/>
          <a:ext cx="0" cy="0"/>
          <a:chOff x="0" y="0"/>
          <a:chExt cx="0" cy="0"/>
        </a:xfrm>
      </p:grpSpPr>
      <p:pic>
        <p:nvPicPr>
          <p:cNvPr id="23" name="Google Shape;23;p4"/>
          <p:cNvPicPr preferRelativeResize="0"/>
          <p:nvPr/>
        </p:nvPicPr>
        <p:blipFill rotWithShape="1">
          <a:blip r:embed="rId2">
            <a:alphaModFix amt="50000"/>
          </a:blip>
          <a:srcRect/>
          <a:stretch/>
        </p:blipFill>
        <p:spPr>
          <a:xfrm rot="10800000" flipH="1">
            <a:off x="0" y="0"/>
            <a:ext cx="9144000" cy="5143500"/>
          </a:xfrm>
          <a:prstGeom prst="rect">
            <a:avLst/>
          </a:prstGeom>
          <a:noFill/>
          <a:ln>
            <a:noFill/>
          </a:ln>
        </p:spPr>
      </p:pic>
      <p:sp>
        <p:nvSpPr>
          <p:cNvPr id="24" name="Google Shape;24;p4"/>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
        <p:nvSpPr>
          <p:cNvPr id="25" name="Google Shape;25;p4"/>
          <p:cNvSpPr txBox="1">
            <a:spLocks noGrp="1"/>
          </p:cNvSpPr>
          <p:nvPr>
            <p:ph type="body" idx="1"/>
          </p:nvPr>
        </p:nvSpPr>
        <p:spPr>
          <a:xfrm>
            <a:off x="716900" y="1051849"/>
            <a:ext cx="7704000" cy="365700"/>
          </a:xfrm>
          <a:prstGeom prst="rect">
            <a:avLst/>
          </a:prstGeom>
        </p:spPr>
        <p:txBody>
          <a:bodyPr spcFirstLastPara="1" wrap="square" lIns="91425" tIns="91425" rIns="91425" bIns="91425" anchor="t" anchorCtr="0">
            <a:noAutofit/>
          </a:bodyPr>
          <a:lstStyle>
            <a:lvl1pPr marL="457200" lvl="0" indent="-330200" algn="ctr" rtl="0">
              <a:lnSpc>
                <a:spcPct val="100000"/>
              </a:lnSpc>
              <a:spcBef>
                <a:spcPts val="0"/>
              </a:spcBef>
              <a:spcAft>
                <a:spcPts val="0"/>
              </a:spcAft>
              <a:buSzPts val="1600"/>
              <a:buFont typeface="Mulish SemiBold"/>
              <a:buAutoNum type="arabicPeriod"/>
              <a:defRPr/>
            </a:lvl1pPr>
            <a:lvl2pPr marL="914400" lvl="1" indent="-330200" rtl="0">
              <a:lnSpc>
                <a:spcPct val="100000"/>
              </a:lnSpc>
              <a:spcBef>
                <a:spcPts val="0"/>
              </a:spcBef>
              <a:spcAft>
                <a:spcPts val="0"/>
              </a:spcAft>
              <a:buSzPts val="1600"/>
              <a:buFont typeface="Roboto Condensed Light"/>
              <a:buAutoNum type="alphaLcPeriod"/>
              <a:defRPr sz="1600"/>
            </a:lvl2pPr>
            <a:lvl3pPr marL="1371600" lvl="2" indent="-330200" rtl="0">
              <a:lnSpc>
                <a:spcPct val="100000"/>
              </a:lnSpc>
              <a:spcBef>
                <a:spcPts val="0"/>
              </a:spcBef>
              <a:spcAft>
                <a:spcPts val="0"/>
              </a:spcAft>
              <a:buSzPts val="1600"/>
              <a:buFont typeface="Roboto Condensed Light"/>
              <a:buAutoNum type="romanLcPeriod"/>
              <a:defRPr sz="1600"/>
            </a:lvl3pPr>
            <a:lvl4pPr marL="1828800" lvl="3" indent="-330200" rtl="0">
              <a:lnSpc>
                <a:spcPct val="100000"/>
              </a:lnSpc>
              <a:spcBef>
                <a:spcPts val="0"/>
              </a:spcBef>
              <a:spcAft>
                <a:spcPts val="0"/>
              </a:spcAft>
              <a:buSzPts val="1600"/>
              <a:buFont typeface="Roboto Condensed Light"/>
              <a:buAutoNum type="arabicPeriod"/>
              <a:defRPr sz="1600"/>
            </a:lvl4pPr>
            <a:lvl5pPr marL="2286000" lvl="4" indent="-330200" rtl="0">
              <a:lnSpc>
                <a:spcPct val="100000"/>
              </a:lnSpc>
              <a:spcBef>
                <a:spcPts val="0"/>
              </a:spcBef>
              <a:spcAft>
                <a:spcPts val="0"/>
              </a:spcAft>
              <a:buSzPts val="1600"/>
              <a:buFont typeface="Roboto Condensed Light"/>
              <a:buAutoNum type="alphaLcPeriod"/>
              <a:defRPr sz="1600"/>
            </a:lvl5pPr>
            <a:lvl6pPr marL="2743200" lvl="5" indent="-330200" rtl="0">
              <a:lnSpc>
                <a:spcPct val="100000"/>
              </a:lnSpc>
              <a:spcBef>
                <a:spcPts val="0"/>
              </a:spcBef>
              <a:spcAft>
                <a:spcPts val="0"/>
              </a:spcAft>
              <a:buSzPts val="1600"/>
              <a:buFont typeface="Roboto Condensed Light"/>
              <a:buAutoNum type="romanLcPeriod"/>
              <a:defRPr sz="1600"/>
            </a:lvl6pPr>
            <a:lvl7pPr marL="3200400" lvl="6" indent="-330200" rtl="0">
              <a:lnSpc>
                <a:spcPct val="100000"/>
              </a:lnSpc>
              <a:spcBef>
                <a:spcPts val="0"/>
              </a:spcBef>
              <a:spcAft>
                <a:spcPts val="0"/>
              </a:spcAft>
              <a:buSzPts val="1600"/>
              <a:buFont typeface="Roboto Condensed Light"/>
              <a:buAutoNum type="arabicPeriod"/>
              <a:defRPr sz="1600"/>
            </a:lvl7pPr>
            <a:lvl8pPr marL="3657600" lvl="7" indent="-330200" rtl="0">
              <a:lnSpc>
                <a:spcPct val="100000"/>
              </a:lnSpc>
              <a:spcBef>
                <a:spcPts val="0"/>
              </a:spcBef>
              <a:spcAft>
                <a:spcPts val="0"/>
              </a:spcAft>
              <a:buSzPts val="1600"/>
              <a:buFont typeface="Roboto Condensed Light"/>
              <a:buAutoNum type="alphaLcPeriod"/>
              <a:defRPr sz="1600"/>
            </a:lvl8pPr>
            <a:lvl9pPr marL="4114800" lvl="8" indent="-330200" rtl="0">
              <a:lnSpc>
                <a:spcPct val="100000"/>
              </a:lnSpc>
              <a:spcBef>
                <a:spcPts val="0"/>
              </a:spcBef>
              <a:spcAft>
                <a:spcPts val="0"/>
              </a:spcAft>
              <a:buSzPts val="1600"/>
              <a:buFont typeface="Roboto Condensed Light"/>
              <a:buAutoNum type="romanLcPeriod"/>
              <a:defRPr sz="1600"/>
            </a:lvl9pPr>
          </a:lstStyle>
          <a:p>
            <a:endParaRPr/>
          </a:p>
        </p:txBody>
      </p:sp>
      <p:sp>
        <p:nvSpPr>
          <p:cNvPr id="26" name="Google Shape;26;p4"/>
          <p:cNvSpPr/>
          <p:nvPr/>
        </p:nvSpPr>
        <p:spPr>
          <a:xfrm flipH="1">
            <a:off x="7492775" y="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flipH="1">
            <a:off x="-673200" y="4165500"/>
            <a:ext cx="1651200" cy="3048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8"/>
        <p:cNvGrpSpPr/>
        <p:nvPr/>
      </p:nvGrpSpPr>
      <p:grpSpPr>
        <a:xfrm>
          <a:off x="0" y="0"/>
          <a:ext cx="0" cy="0"/>
          <a:chOff x="0" y="0"/>
          <a:chExt cx="0" cy="0"/>
        </a:xfrm>
      </p:grpSpPr>
      <p:pic>
        <p:nvPicPr>
          <p:cNvPr id="249" name="Google Shape;249;p27"/>
          <p:cNvPicPr preferRelativeResize="0"/>
          <p:nvPr/>
        </p:nvPicPr>
        <p:blipFill rotWithShape="1">
          <a:blip r:embed="rId2">
            <a:alphaModFix amt="50000"/>
          </a:blip>
          <a:srcRect/>
          <a:stretch/>
        </p:blipFill>
        <p:spPr>
          <a:xfrm flipH="1">
            <a:off x="0" y="0"/>
            <a:ext cx="9144000" cy="5143500"/>
          </a:xfrm>
          <a:prstGeom prst="rect">
            <a:avLst/>
          </a:prstGeom>
          <a:noFill/>
          <a:ln>
            <a:noFill/>
          </a:ln>
        </p:spPr>
      </p:pic>
      <p:sp>
        <p:nvSpPr>
          <p:cNvPr id="250" name="Google Shape;250;p27"/>
          <p:cNvSpPr/>
          <p:nvPr/>
        </p:nvSpPr>
        <p:spPr>
          <a:xfrm>
            <a:off x="0" y="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rot="-5400000">
            <a:off x="8165975" y="4165500"/>
            <a:ext cx="1651200" cy="3048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7"/>
          <p:cNvSpPr/>
          <p:nvPr/>
        </p:nvSpPr>
        <p:spPr>
          <a:xfrm>
            <a:off x="0" y="485430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7"/>
          <p:cNvSpPr/>
          <p:nvPr/>
        </p:nvSpPr>
        <p:spPr>
          <a:xfrm>
            <a:off x="7492800" y="485430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p:nvPr/>
        </p:nvSpPr>
        <p:spPr>
          <a:xfrm rot="-5400000">
            <a:off x="8165975" y="673200"/>
            <a:ext cx="1651200" cy="3048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7"/>
          <p:cNvSpPr/>
          <p:nvPr/>
        </p:nvSpPr>
        <p:spPr>
          <a:xfrm rot="-5400000">
            <a:off x="-673275" y="673200"/>
            <a:ext cx="1651200" cy="3048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7"/>
          <p:cNvSpPr/>
          <p:nvPr/>
        </p:nvSpPr>
        <p:spPr>
          <a:xfrm>
            <a:off x="7492800" y="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p:nvPr/>
        </p:nvSpPr>
        <p:spPr>
          <a:xfrm rot="-5400000">
            <a:off x="-673175" y="4165500"/>
            <a:ext cx="1651200" cy="3048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58"/>
        <p:cNvGrpSpPr/>
        <p:nvPr/>
      </p:nvGrpSpPr>
      <p:grpSpPr>
        <a:xfrm>
          <a:off x="0" y="0"/>
          <a:ext cx="0" cy="0"/>
          <a:chOff x="0" y="0"/>
          <a:chExt cx="0" cy="0"/>
        </a:xfrm>
      </p:grpSpPr>
      <p:pic>
        <p:nvPicPr>
          <p:cNvPr id="259" name="Google Shape;259;p28"/>
          <p:cNvPicPr preferRelativeResize="0"/>
          <p:nvPr/>
        </p:nvPicPr>
        <p:blipFill rotWithShape="1">
          <a:blip r:embed="rId2">
            <a:alphaModFix amt="50000"/>
          </a:blip>
          <a:srcRect/>
          <a:stretch/>
        </p:blipFill>
        <p:spPr>
          <a:xfrm>
            <a:off x="0" y="0"/>
            <a:ext cx="9144000" cy="5143500"/>
          </a:xfrm>
          <a:prstGeom prst="rect">
            <a:avLst/>
          </a:prstGeom>
          <a:noFill/>
          <a:ln>
            <a:noFill/>
          </a:ln>
        </p:spPr>
      </p:pic>
      <p:sp>
        <p:nvSpPr>
          <p:cNvPr id="260" name="Google Shape;260;p28"/>
          <p:cNvSpPr/>
          <p:nvPr/>
        </p:nvSpPr>
        <p:spPr>
          <a:xfrm>
            <a:off x="0" y="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7492800" y="485430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7492800" y="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rot="-5400000">
            <a:off x="-673175" y="4165500"/>
            <a:ext cx="1651200" cy="3048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50000">
              <a:srgbClr val="3B3B93"/>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365760"/>
            <a:ext cx="7708500" cy="548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Antonio"/>
              <a:buNone/>
              <a:defRPr sz="3000" b="1">
                <a:solidFill>
                  <a:schemeClr val="dk1"/>
                </a:solidFill>
                <a:latin typeface="Antonio"/>
                <a:ea typeface="Antonio"/>
                <a:cs typeface="Antonio"/>
                <a:sym typeface="Antonio"/>
              </a:defRPr>
            </a:lvl1pPr>
            <a:lvl2pPr lvl="1"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2pPr>
            <a:lvl3pPr lvl="2"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3pPr>
            <a:lvl4pPr lvl="3"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4pPr>
            <a:lvl5pPr lvl="4"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5pPr>
            <a:lvl6pPr lvl="5"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6pPr>
            <a:lvl7pPr lvl="6"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7pPr>
            <a:lvl8pPr lvl="7"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8pPr>
            <a:lvl9pPr lvl="8"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73" r:id="rId5"/>
    <p:sldLayoutId id="214748367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 name="TextBox 1">
            <a:extLst>
              <a:ext uri="{FF2B5EF4-FFF2-40B4-BE49-F238E27FC236}">
                <a16:creationId xmlns:a16="http://schemas.microsoft.com/office/drawing/2014/main" id="{61BDD5C4-39FC-82CA-AAB0-75405390A28B}"/>
              </a:ext>
            </a:extLst>
          </p:cNvPr>
          <p:cNvSpPr txBox="1"/>
          <p:nvPr/>
        </p:nvSpPr>
        <p:spPr>
          <a:xfrm>
            <a:off x="1754841" y="739589"/>
            <a:ext cx="5190564" cy="646331"/>
          </a:xfrm>
          <a:prstGeom prst="rect">
            <a:avLst/>
          </a:prstGeom>
          <a:noFill/>
        </p:spPr>
        <p:txBody>
          <a:bodyPr wrap="square" rtlCol="0">
            <a:spAutoFit/>
          </a:bodyPr>
          <a:lstStyle/>
          <a:p>
            <a:pPr marL="457200" marR="0" indent="-320040" algn="ctr" rtl="0">
              <a:spcBef>
                <a:spcPts val="0"/>
              </a:spcBef>
              <a:spcAft>
                <a:spcPts val="0"/>
              </a:spcAft>
            </a:pPr>
            <a:r>
              <a:rPr lang="en-GB" sz="3600" b="0" i="0" dirty="0">
                <a:solidFill>
                  <a:srgbClr val="FFFFFF"/>
                </a:solidFill>
                <a:effectLst/>
                <a:latin typeface="Assistant" pitchFamily="2" charset="-79"/>
                <a:ea typeface="Assistant" pitchFamily="2" charset="-79"/>
                <a:cs typeface="Assistant" pitchFamily="2" charset="-79"/>
              </a:rPr>
              <a:t>Source code review </a:t>
            </a:r>
            <a:endParaRPr lang="en-GB" sz="3600" dirty="0">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9">
          <a:extLst>
            <a:ext uri="{FF2B5EF4-FFF2-40B4-BE49-F238E27FC236}">
              <a16:creationId xmlns:a16="http://schemas.microsoft.com/office/drawing/2014/main" id="{94C48142-DBFE-8E05-7986-CECC6F60B542}"/>
            </a:ext>
          </a:extLst>
        </p:cNvPr>
        <p:cNvGrpSpPr/>
        <p:nvPr/>
      </p:nvGrpSpPr>
      <p:grpSpPr>
        <a:xfrm>
          <a:off x="0" y="0"/>
          <a:ext cx="0" cy="0"/>
          <a:chOff x="0" y="0"/>
          <a:chExt cx="0" cy="0"/>
        </a:xfrm>
      </p:grpSpPr>
      <p:sp>
        <p:nvSpPr>
          <p:cNvPr id="280" name="Google Shape;280;p33">
            <a:extLst>
              <a:ext uri="{FF2B5EF4-FFF2-40B4-BE49-F238E27FC236}">
                <a16:creationId xmlns:a16="http://schemas.microsoft.com/office/drawing/2014/main" id="{6D840A87-50ED-8A49-251E-178A2306A243}"/>
              </a:ext>
            </a:extLst>
          </p:cNvPr>
          <p:cNvSpPr txBox="1">
            <a:spLocks noGrp="1"/>
          </p:cNvSpPr>
          <p:nvPr>
            <p:ph type="title"/>
          </p:nvPr>
        </p:nvSpPr>
        <p:spPr>
          <a:xfrm>
            <a:off x="-1581014" y="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CORS NOT-FIXED-</a:t>
            </a:r>
            <a:r>
              <a:rPr lang="en-GB" dirty="0" err="1"/>
              <a:t>CODE.php</a:t>
            </a:r>
            <a:endParaRPr dirty="0"/>
          </a:p>
        </p:txBody>
      </p:sp>
      <p:pic>
        <p:nvPicPr>
          <p:cNvPr id="3" name="Picture 2">
            <a:extLst>
              <a:ext uri="{FF2B5EF4-FFF2-40B4-BE49-F238E27FC236}">
                <a16:creationId xmlns:a16="http://schemas.microsoft.com/office/drawing/2014/main" id="{A41F793E-59CC-637A-50C6-9AA11F7DE6C1}"/>
              </a:ext>
            </a:extLst>
          </p:cNvPr>
          <p:cNvPicPr>
            <a:picLocks noChangeAspect="1"/>
          </p:cNvPicPr>
          <p:nvPr/>
        </p:nvPicPr>
        <p:blipFill>
          <a:blip r:embed="rId3"/>
          <a:stretch>
            <a:fillRect/>
          </a:stretch>
        </p:blipFill>
        <p:spPr>
          <a:xfrm>
            <a:off x="1754258" y="1832722"/>
            <a:ext cx="5635483" cy="3048561"/>
          </a:xfrm>
          <a:prstGeom prst="rect">
            <a:avLst/>
          </a:prstGeom>
        </p:spPr>
      </p:pic>
      <p:sp>
        <p:nvSpPr>
          <p:cNvPr id="2" name="TextBox 1">
            <a:extLst>
              <a:ext uri="{FF2B5EF4-FFF2-40B4-BE49-F238E27FC236}">
                <a16:creationId xmlns:a16="http://schemas.microsoft.com/office/drawing/2014/main" id="{793BD468-63FC-7E89-54B5-DDBCE8A4D553}"/>
              </a:ext>
            </a:extLst>
          </p:cNvPr>
          <p:cNvSpPr txBox="1"/>
          <p:nvPr/>
        </p:nvSpPr>
        <p:spPr>
          <a:xfrm>
            <a:off x="490818" y="548700"/>
            <a:ext cx="7487130" cy="954107"/>
          </a:xfrm>
          <a:prstGeom prst="rect">
            <a:avLst/>
          </a:prstGeom>
          <a:noFill/>
        </p:spPr>
        <p:txBody>
          <a:bodyPr wrap="square" rtlCol="0">
            <a:spAutoFit/>
          </a:bodyPr>
          <a:lstStyle/>
          <a:p>
            <a:br>
              <a:rPr lang="en-GB" dirty="0"/>
            </a:br>
            <a:r>
              <a:rPr lang="en-GB" b="0" i="0" dirty="0">
                <a:solidFill>
                  <a:srgbClr val="0D0D0D"/>
                </a:solidFill>
                <a:effectLst/>
                <a:latin typeface="Söhne"/>
              </a:rPr>
              <a:t>This code snippet sets the CORS (Cross-Origin Resource Sharing) header to allow access from any origin and specifies the Content-Type header as 'application/</a:t>
            </a:r>
            <a:r>
              <a:rPr lang="en-GB" b="0" i="0" dirty="0" err="1">
                <a:solidFill>
                  <a:srgbClr val="0D0D0D"/>
                </a:solidFill>
                <a:effectLst/>
                <a:latin typeface="Söhne"/>
              </a:rPr>
              <a:t>json</a:t>
            </a:r>
            <a:r>
              <a:rPr lang="en-GB" b="0" i="0" dirty="0">
                <a:solidFill>
                  <a:srgbClr val="0D0D0D"/>
                </a:solidFill>
                <a:effectLst/>
                <a:latin typeface="Söhne"/>
              </a:rPr>
              <a:t>'. Then, it echoes out JSON-formatted data containing the username and password.</a:t>
            </a:r>
            <a:endParaRPr lang="en-GB" dirty="0"/>
          </a:p>
        </p:txBody>
      </p:sp>
    </p:spTree>
    <p:extLst>
      <p:ext uri="{BB962C8B-B14F-4D97-AF65-F5344CB8AC3E}">
        <p14:creationId xmlns:p14="http://schemas.microsoft.com/office/powerpoint/2010/main" val="1820203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a:extLst>
            <a:ext uri="{FF2B5EF4-FFF2-40B4-BE49-F238E27FC236}">
              <a16:creationId xmlns:a16="http://schemas.microsoft.com/office/drawing/2014/main" id="{454B6E7C-D39B-6D5D-4518-A94B3935D1C1}"/>
            </a:ext>
          </a:extLst>
        </p:cNvPr>
        <p:cNvGrpSpPr/>
        <p:nvPr/>
      </p:nvGrpSpPr>
      <p:grpSpPr>
        <a:xfrm>
          <a:off x="0" y="0"/>
          <a:ext cx="0" cy="0"/>
          <a:chOff x="0" y="0"/>
          <a:chExt cx="0" cy="0"/>
        </a:xfrm>
      </p:grpSpPr>
      <p:sp>
        <p:nvSpPr>
          <p:cNvPr id="280" name="Google Shape;280;p33">
            <a:extLst>
              <a:ext uri="{FF2B5EF4-FFF2-40B4-BE49-F238E27FC236}">
                <a16:creationId xmlns:a16="http://schemas.microsoft.com/office/drawing/2014/main" id="{3A962D4E-F286-1620-9AE8-E9DF702EE732}"/>
              </a:ext>
            </a:extLst>
          </p:cNvPr>
          <p:cNvSpPr txBox="1">
            <a:spLocks noGrp="1"/>
          </p:cNvSpPr>
          <p:nvPr>
            <p:ph type="title"/>
          </p:nvPr>
        </p:nvSpPr>
        <p:spPr>
          <a:xfrm>
            <a:off x="-1961070" y="34932"/>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CORS FIXED-</a:t>
            </a:r>
            <a:r>
              <a:rPr lang="en-GB" dirty="0" err="1"/>
              <a:t>CODE.php</a:t>
            </a:r>
            <a:endParaRPr dirty="0"/>
          </a:p>
        </p:txBody>
      </p:sp>
      <p:pic>
        <p:nvPicPr>
          <p:cNvPr id="3" name="Picture 2">
            <a:extLst>
              <a:ext uri="{FF2B5EF4-FFF2-40B4-BE49-F238E27FC236}">
                <a16:creationId xmlns:a16="http://schemas.microsoft.com/office/drawing/2014/main" id="{2BD1A5E8-2656-B630-332E-6A5DA7B12010}"/>
              </a:ext>
            </a:extLst>
          </p:cNvPr>
          <p:cNvPicPr>
            <a:picLocks noChangeAspect="1"/>
          </p:cNvPicPr>
          <p:nvPr/>
        </p:nvPicPr>
        <p:blipFill>
          <a:blip r:embed="rId3"/>
          <a:stretch>
            <a:fillRect/>
          </a:stretch>
        </p:blipFill>
        <p:spPr>
          <a:xfrm>
            <a:off x="88040" y="1787549"/>
            <a:ext cx="8904706" cy="2990706"/>
          </a:xfrm>
          <a:prstGeom prst="rect">
            <a:avLst/>
          </a:prstGeom>
        </p:spPr>
      </p:pic>
      <p:sp>
        <p:nvSpPr>
          <p:cNvPr id="2" name="TextBox 1">
            <a:extLst>
              <a:ext uri="{FF2B5EF4-FFF2-40B4-BE49-F238E27FC236}">
                <a16:creationId xmlns:a16="http://schemas.microsoft.com/office/drawing/2014/main" id="{EB76897D-ABC5-9BF4-DCEA-3B5D67ED8CBF}"/>
              </a:ext>
            </a:extLst>
          </p:cNvPr>
          <p:cNvSpPr txBox="1"/>
          <p:nvPr/>
        </p:nvSpPr>
        <p:spPr>
          <a:xfrm>
            <a:off x="665630" y="669432"/>
            <a:ext cx="7510182" cy="738664"/>
          </a:xfrm>
          <a:prstGeom prst="rect">
            <a:avLst/>
          </a:prstGeom>
          <a:noFill/>
        </p:spPr>
        <p:txBody>
          <a:bodyPr wrap="square" rtlCol="0">
            <a:spAutoFit/>
          </a:bodyPr>
          <a:lstStyle/>
          <a:p>
            <a:r>
              <a:rPr lang="en-GB" b="0" i="0" dirty="0">
                <a:solidFill>
                  <a:srgbClr val="0D0D0D"/>
                </a:solidFill>
                <a:effectLst/>
                <a:latin typeface="Söhne"/>
              </a:rPr>
              <a:t>This code snippet sets the CORS (Cross-Origin Resource Sharing) header to allow access from any origin that ends with ".0xM5awy.com". It also specifies the Content-Type header as 'application/</a:t>
            </a:r>
            <a:r>
              <a:rPr lang="en-GB" b="0" i="0" dirty="0" err="1">
                <a:solidFill>
                  <a:srgbClr val="0D0D0D"/>
                </a:solidFill>
                <a:effectLst/>
                <a:latin typeface="Söhne"/>
              </a:rPr>
              <a:t>json</a:t>
            </a:r>
            <a:r>
              <a:rPr lang="en-GB" b="0" i="0" dirty="0">
                <a:solidFill>
                  <a:srgbClr val="0D0D0D"/>
                </a:solidFill>
                <a:effectLst/>
                <a:latin typeface="Söhne"/>
              </a:rPr>
              <a:t>'. Then, it echoes out JSON-formatted data containing the username and password.</a:t>
            </a:r>
            <a:endParaRPr lang="en-GB" dirty="0"/>
          </a:p>
        </p:txBody>
      </p:sp>
    </p:spTree>
    <p:extLst>
      <p:ext uri="{BB962C8B-B14F-4D97-AF65-F5344CB8AC3E}">
        <p14:creationId xmlns:p14="http://schemas.microsoft.com/office/powerpoint/2010/main" val="1042438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Google Shape;326;p36"/>
          <p:cNvSpPr txBox="1">
            <a:spLocks noGrp="1"/>
          </p:cNvSpPr>
          <p:nvPr>
            <p:ph type="title"/>
          </p:nvPr>
        </p:nvSpPr>
        <p:spPr>
          <a:xfrm>
            <a:off x="2192490" y="1693450"/>
            <a:ext cx="44085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THANKS</a:t>
            </a:r>
            <a:endParaRPr dirty="0"/>
          </a:p>
        </p:txBody>
      </p:sp>
      <p:sp>
        <p:nvSpPr>
          <p:cNvPr id="329" name="Google Shape;329;p36"/>
          <p:cNvSpPr/>
          <p:nvPr/>
        </p:nvSpPr>
        <p:spPr>
          <a:xfrm>
            <a:off x="0" y="485430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3"/>
          <p:cNvSpPr txBox="1">
            <a:spLocks noGrp="1"/>
          </p:cNvSpPr>
          <p:nvPr>
            <p:ph type="title"/>
          </p:nvPr>
        </p:nvSpPr>
        <p:spPr>
          <a:xfrm>
            <a:off x="-1565999" y="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(XSS)-NOT-FIXED-</a:t>
            </a:r>
            <a:r>
              <a:rPr lang="en-GB" dirty="0" err="1"/>
              <a:t>CODE.php</a:t>
            </a:r>
            <a:endParaRPr dirty="0"/>
          </a:p>
        </p:txBody>
      </p:sp>
      <p:pic>
        <p:nvPicPr>
          <p:cNvPr id="11" name="Picture 10">
            <a:extLst>
              <a:ext uri="{FF2B5EF4-FFF2-40B4-BE49-F238E27FC236}">
                <a16:creationId xmlns:a16="http://schemas.microsoft.com/office/drawing/2014/main" id="{29AD6186-A4BD-1620-0FAA-B7EFAEB1FC43}"/>
              </a:ext>
            </a:extLst>
          </p:cNvPr>
          <p:cNvPicPr>
            <a:picLocks noChangeAspect="1"/>
          </p:cNvPicPr>
          <p:nvPr/>
        </p:nvPicPr>
        <p:blipFill>
          <a:blip r:embed="rId3"/>
          <a:stretch>
            <a:fillRect/>
          </a:stretch>
        </p:blipFill>
        <p:spPr>
          <a:xfrm>
            <a:off x="1586753" y="1933695"/>
            <a:ext cx="5510594" cy="2934817"/>
          </a:xfrm>
          <a:prstGeom prst="rect">
            <a:avLst/>
          </a:prstGeom>
        </p:spPr>
      </p:pic>
      <p:sp>
        <p:nvSpPr>
          <p:cNvPr id="2" name="TextBox 1">
            <a:extLst>
              <a:ext uri="{FF2B5EF4-FFF2-40B4-BE49-F238E27FC236}">
                <a16:creationId xmlns:a16="http://schemas.microsoft.com/office/drawing/2014/main" id="{3D47D2B5-CFAA-487E-D2EB-A8C5805D2887}"/>
              </a:ext>
            </a:extLst>
          </p:cNvPr>
          <p:cNvSpPr txBox="1"/>
          <p:nvPr/>
        </p:nvSpPr>
        <p:spPr>
          <a:xfrm>
            <a:off x="430307" y="734620"/>
            <a:ext cx="7315200" cy="954107"/>
          </a:xfrm>
          <a:prstGeom prst="rect">
            <a:avLst/>
          </a:prstGeom>
          <a:noFill/>
        </p:spPr>
        <p:txBody>
          <a:bodyPr wrap="square" rtlCol="0">
            <a:spAutoFit/>
          </a:bodyPr>
          <a:lstStyle/>
          <a:p>
            <a:pPr algn="l"/>
            <a:r>
              <a:rPr lang="en-GB" b="0" i="0" dirty="0">
                <a:solidFill>
                  <a:srgbClr val="0D0D0D"/>
                </a:solidFill>
                <a:effectLst/>
                <a:latin typeface="Söhne"/>
              </a:rPr>
              <a:t>This code represents a simple web page with a form allowing users to input their name. When the form is submitted (by clicking the "Submit" button), PHP is used to check if the "name" parameter exists in the GET request or not.</a:t>
            </a:r>
          </a:p>
          <a:p>
            <a:pPr algn="l"/>
            <a:r>
              <a:rPr lang="en-GB" b="0" i="0" dirty="0">
                <a:solidFill>
                  <a:srgbClr val="0D0D0D"/>
                </a:solidFill>
                <a:effectLst/>
                <a:latin typeface="Söhne"/>
              </a:rPr>
              <a:t>If the name is exist , the code prints out a welcoming message containing the entered name.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a:extLst>
            <a:ext uri="{FF2B5EF4-FFF2-40B4-BE49-F238E27FC236}">
              <a16:creationId xmlns:a16="http://schemas.microsoft.com/office/drawing/2014/main" id="{6543F918-5503-43CD-58EA-46CF32F2E4B4}"/>
            </a:ext>
          </a:extLst>
        </p:cNvPr>
        <p:cNvGrpSpPr/>
        <p:nvPr/>
      </p:nvGrpSpPr>
      <p:grpSpPr>
        <a:xfrm>
          <a:off x="0" y="0"/>
          <a:ext cx="0" cy="0"/>
          <a:chOff x="0" y="0"/>
          <a:chExt cx="0" cy="0"/>
        </a:xfrm>
      </p:grpSpPr>
      <p:sp>
        <p:nvSpPr>
          <p:cNvPr id="280" name="Google Shape;280;p33">
            <a:extLst>
              <a:ext uri="{FF2B5EF4-FFF2-40B4-BE49-F238E27FC236}">
                <a16:creationId xmlns:a16="http://schemas.microsoft.com/office/drawing/2014/main" id="{8267DD12-F238-2B9D-03BA-8DA7FE1E020C}"/>
              </a:ext>
            </a:extLst>
          </p:cNvPr>
          <p:cNvSpPr txBox="1">
            <a:spLocks noGrp="1"/>
          </p:cNvSpPr>
          <p:nvPr>
            <p:ph type="title"/>
          </p:nvPr>
        </p:nvSpPr>
        <p:spPr>
          <a:xfrm>
            <a:off x="-1639958" y="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(XSS)-FIXED-</a:t>
            </a:r>
            <a:r>
              <a:rPr lang="en-GB" dirty="0" err="1"/>
              <a:t>CODE.php</a:t>
            </a:r>
            <a:endParaRPr dirty="0"/>
          </a:p>
        </p:txBody>
      </p:sp>
      <p:pic>
        <p:nvPicPr>
          <p:cNvPr id="3" name="Picture 2">
            <a:extLst>
              <a:ext uri="{FF2B5EF4-FFF2-40B4-BE49-F238E27FC236}">
                <a16:creationId xmlns:a16="http://schemas.microsoft.com/office/drawing/2014/main" id="{873A3213-BE1F-C266-416E-C8673D083450}"/>
              </a:ext>
            </a:extLst>
          </p:cNvPr>
          <p:cNvPicPr>
            <a:picLocks noChangeAspect="1"/>
          </p:cNvPicPr>
          <p:nvPr/>
        </p:nvPicPr>
        <p:blipFill>
          <a:blip r:embed="rId3"/>
          <a:stretch>
            <a:fillRect/>
          </a:stretch>
        </p:blipFill>
        <p:spPr>
          <a:xfrm>
            <a:off x="1625527" y="1933695"/>
            <a:ext cx="5475020" cy="3182490"/>
          </a:xfrm>
          <a:prstGeom prst="rect">
            <a:avLst/>
          </a:prstGeom>
        </p:spPr>
      </p:pic>
      <p:sp>
        <p:nvSpPr>
          <p:cNvPr id="2" name="TextBox 1">
            <a:extLst>
              <a:ext uri="{FF2B5EF4-FFF2-40B4-BE49-F238E27FC236}">
                <a16:creationId xmlns:a16="http://schemas.microsoft.com/office/drawing/2014/main" id="{98D1D580-8178-1FA1-25FC-35383556B1F1}"/>
              </a:ext>
            </a:extLst>
          </p:cNvPr>
          <p:cNvSpPr txBox="1"/>
          <p:nvPr/>
        </p:nvSpPr>
        <p:spPr>
          <a:xfrm>
            <a:off x="547968" y="548700"/>
            <a:ext cx="8048063" cy="1384995"/>
          </a:xfrm>
          <a:prstGeom prst="rect">
            <a:avLst/>
          </a:prstGeom>
          <a:noFill/>
        </p:spPr>
        <p:txBody>
          <a:bodyPr wrap="square" rtlCol="0">
            <a:spAutoFit/>
          </a:bodyPr>
          <a:lstStyle/>
          <a:p>
            <a:r>
              <a:rPr lang="en-GB" dirty="0"/>
              <a:t>I will use:</a:t>
            </a:r>
          </a:p>
          <a:p>
            <a:endParaRPr lang="en-GB" dirty="0"/>
          </a:p>
          <a:p>
            <a:pPr marL="285750" indent="-285750">
              <a:buFont typeface="Arial" panose="020B0604020202020204" pitchFamily="34" charset="0"/>
              <a:buChar char="•"/>
            </a:pPr>
            <a:r>
              <a:rPr lang="en-GB" dirty="0"/>
              <a:t> </a:t>
            </a:r>
            <a:r>
              <a:rPr lang="en-GB" b="0" dirty="0" err="1">
                <a:effectLst/>
                <a:latin typeface="Consolas" panose="020B0609020204030204" pitchFamily="49" charset="0"/>
              </a:rPr>
              <a:t>htmlspecialchars</a:t>
            </a:r>
            <a:r>
              <a:rPr lang="en-GB" b="0" dirty="0">
                <a:effectLst/>
                <a:latin typeface="Consolas" panose="020B0609020204030204" pitchFamily="49" charset="0"/>
              </a:rPr>
              <a:t>() function that</a:t>
            </a:r>
            <a:r>
              <a:rPr lang="en-GB" b="0" i="0" dirty="0">
                <a:effectLst/>
                <a:latin typeface="Google Sans"/>
              </a:rPr>
              <a:t> converts special characters into HTML entities</a:t>
            </a:r>
            <a:r>
              <a:rPr lang="en-GB" b="0" dirty="0">
                <a:effectLst/>
                <a:latin typeface="Consolas" panose="020B0609020204030204" pitchFamily="49" charset="0"/>
              </a:rPr>
              <a:t> </a:t>
            </a:r>
          </a:p>
          <a:p>
            <a:pPr marL="285750" indent="-285750">
              <a:buFont typeface="Arial" panose="020B0604020202020204" pitchFamily="34" charset="0"/>
              <a:buChar char="•"/>
            </a:pPr>
            <a:r>
              <a:rPr lang="en-GB" b="0" i="0" dirty="0" err="1">
                <a:solidFill>
                  <a:srgbClr val="000000"/>
                </a:solidFill>
                <a:effectLst/>
                <a:latin typeface="Segoe UI" panose="020B0502040204020203" pitchFamily="34" charset="0"/>
              </a:rPr>
              <a:t>array_key_exists</a:t>
            </a:r>
            <a:r>
              <a:rPr lang="en-GB" b="0" i="0" dirty="0">
                <a:solidFill>
                  <a:srgbClr val="000000"/>
                </a:solidFill>
                <a:effectLst/>
                <a:latin typeface="Segoe UI" panose="020B0502040204020203" pitchFamily="34" charset="0"/>
              </a:rPr>
              <a:t>() </a:t>
            </a:r>
            <a:r>
              <a:rPr lang="en-GB" b="0" i="0" dirty="0">
                <a:solidFill>
                  <a:srgbClr val="040C28"/>
                </a:solidFill>
                <a:effectLst/>
                <a:latin typeface="Google Sans"/>
              </a:rPr>
              <a:t>to check if a specified key or index exists in an array.</a:t>
            </a:r>
          </a:p>
          <a:p>
            <a:pPr marL="285750" indent="-285750">
              <a:buFont typeface="Arial" panose="020B0604020202020204" pitchFamily="34" charset="0"/>
              <a:buChar char="•"/>
            </a:pPr>
            <a:r>
              <a:rPr lang="en-GB" b="0" i="0" dirty="0" err="1">
                <a:solidFill>
                  <a:srgbClr val="0D0D0D"/>
                </a:solidFill>
                <a:effectLst/>
                <a:latin typeface="Söhne"/>
              </a:rPr>
              <a:t>htmlentities</a:t>
            </a:r>
            <a:r>
              <a:rPr lang="en-GB" b="0" i="0" dirty="0">
                <a:solidFill>
                  <a:srgbClr val="0D0D0D"/>
                </a:solidFill>
                <a:effectLst/>
                <a:latin typeface="Söhne"/>
              </a:rPr>
              <a:t>() is used to convert characters with special HTML entities (such as &lt;, &gt;, ", and &amp;) into appropriate HTML encodings.</a:t>
            </a:r>
            <a:endParaRPr lang="en-GB" dirty="0"/>
          </a:p>
        </p:txBody>
      </p:sp>
    </p:spTree>
    <p:extLst>
      <p:ext uri="{BB962C8B-B14F-4D97-AF65-F5344CB8AC3E}">
        <p14:creationId xmlns:p14="http://schemas.microsoft.com/office/powerpoint/2010/main" val="1623493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9">
          <a:extLst>
            <a:ext uri="{FF2B5EF4-FFF2-40B4-BE49-F238E27FC236}">
              <a16:creationId xmlns:a16="http://schemas.microsoft.com/office/drawing/2014/main" id="{D393D986-11A7-8AFB-632F-EBEA4C7D4C04}"/>
            </a:ext>
          </a:extLst>
        </p:cNvPr>
        <p:cNvGrpSpPr/>
        <p:nvPr/>
      </p:nvGrpSpPr>
      <p:grpSpPr>
        <a:xfrm>
          <a:off x="0" y="0"/>
          <a:ext cx="0" cy="0"/>
          <a:chOff x="0" y="0"/>
          <a:chExt cx="0" cy="0"/>
        </a:xfrm>
      </p:grpSpPr>
      <p:sp>
        <p:nvSpPr>
          <p:cNvPr id="280" name="Google Shape;280;p33">
            <a:extLst>
              <a:ext uri="{FF2B5EF4-FFF2-40B4-BE49-F238E27FC236}">
                <a16:creationId xmlns:a16="http://schemas.microsoft.com/office/drawing/2014/main" id="{9921E801-BD05-0C8E-C980-DEF8B7F2A51C}"/>
              </a:ext>
            </a:extLst>
          </p:cNvPr>
          <p:cNvSpPr txBox="1">
            <a:spLocks noGrp="1"/>
          </p:cNvSpPr>
          <p:nvPr>
            <p:ph type="title"/>
          </p:nvPr>
        </p:nvSpPr>
        <p:spPr>
          <a:xfrm>
            <a:off x="-1263441" y="49754"/>
            <a:ext cx="822285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Open redirect Not- FIXED-</a:t>
            </a:r>
            <a:r>
              <a:rPr lang="en-GB" dirty="0" err="1"/>
              <a:t>CODE.php</a:t>
            </a:r>
            <a:endParaRPr dirty="0"/>
          </a:p>
        </p:txBody>
      </p:sp>
      <p:pic>
        <p:nvPicPr>
          <p:cNvPr id="10" name="Picture 9">
            <a:extLst>
              <a:ext uri="{FF2B5EF4-FFF2-40B4-BE49-F238E27FC236}">
                <a16:creationId xmlns:a16="http://schemas.microsoft.com/office/drawing/2014/main" id="{9D981AAC-7359-F51C-91D5-471F2B3278E7}"/>
              </a:ext>
            </a:extLst>
          </p:cNvPr>
          <p:cNvPicPr>
            <a:picLocks noChangeAspect="1"/>
          </p:cNvPicPr>
          <p:nvPr/>
        </p:nvPicPr>
        <p:blipFill>
          <a:blip r:embed="rId3"/>
          <a:stretch>
            <a:fillRect/>
          </a:stretch>
        </p:blipFill>
        <p:spPr>
          <a:xfrm>
            <a:off x="1714252" y="1979142"/>
            <a:ext cx="5715495" cy="3063505"/>
          </a:xfrm>
          <a:prstGeom prst="rect">
            <a:avLst/>
          </a:prstGeom>
        </p:spPr>
      </p:pic>
      <p:sp>
        <p:nvSpPr>
          <p:cNvPr id="2" name="TextBox 1">
            <a:extLst>
              <a:ext uri="{FF2B5EF4-FFF2-40B4-BE49-F238E27FC236}">
                <a16:creationId xmlns:a16="http://schemas.microsoft.com/office/drawing/2014/main" id="{0892A38C-E18E-F8D9-45F7-1338101CE4EB}"/>
              </a:ext>
            </a:extLst>
          </p:cNvPr>
          <p:cNvSpPr txBox="1"/>
          <p:nvPr/>
        </p:nvSpPr>
        <p:spPr>
          <a:xfrm>
            <a:off x="584947" y="598454"/>
            <a:ext cx="6794657" cy="1169551"/>
          </a:xfrm>
          <a:prstGeom prst="rect">
            <a:avLst/>
          </a:prstGeom>
          <a:noFill/>
        </p:spPr>
        <p:txBody>
          <a:bodyPr wrap="square" rtlCol="0">
            <a:spAutoFit/>
          </a:bodyPr>
          <a:lstStyle/>
          <a:p>
            <a:br>
              <a:rPr lang="en-GB" dirty="0"/>
            </a:br>
            <a:r>
              <a:rPr lang="en-GB" b="0" i="0" dirty="0">
                <a:effectLst/>
                <a:latin typeface="arial" panose="020B0604020202020204" pitchFamily="34" charset="0"/>
              </a:rPr>
              <a:t>Essentially, the code manages the redirection process where the user enters a new page based on the address given in the "next" operator parameter in the link.</a:t>
            </a:r>
            <a:endParaRPr lang="ar-EG" b="0" i="0" dirty="0">
              <a:effectLst/>
              <a:latin typeface="arial" panose="020B0604020202020204" pitchFamily="34" charset="0"/>
            </a:endParaRPr>
          </a:p>
          <a:p>
            <a:endParaRPr lang="ar-EG" b="0" i="0" dirty="0">
              <a:effectLst/>
              <a:latin typeface="Google Sans"/>
            </a:endParaRPr>
          </a:p>
          <a:p>
            <a:r>
              <a:rPr lang="en-GB" b="0" i="0" dirty="0">
                <a:effectLst/>
                <a:latin typeface="Google Sans"/>
              </a:rPr>
              <a:t> </a:t>
            </a:r>
            <a:r>
              <a:rPr lang="en-GB" dirty="0" err="1">
                <a:latin typeface="Google Sans"/>
              </a:rPr>
              <a:t>isset</a:t>
            </a:r>
            <a:r>
              <a:rPr lang="en-GB" dirty="0">
                <a:latin typeface="Google Sans"/>
              </a:rPr>
              <a:t>() function </a:t>
            </a:r>
            <a:r>
              <a:rPr lang="en-GB" b="0" i="0" dirty="0">
                <a:effectLst/>
                <a:latin typeface="Google Sans"/>
              </a:rPr>
              <a:t>used to determine whether a variable is set or not</a:t>
            </a:r>
            <a:endParaRPr lang="en-GB" dirty="0"/>
          </a:p>
        </p:txBody>
      </p:sp>
    </p:spTree>
    <p:extLst>
      <p:ext uri="{BB962C8B-B14F-4D97-AF65-F5344CB8AC3E}">
        <p14:creationId xmlns:p14="http://schemas.microsoft.com/office/powerpoint/2010/main" val="499765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9">
          <a:extLst>
            <a:ext uri="{FF2B5EF4-FFF2-40B4-BE49-F238E27FC236}">
              <a16:creationId xmlns:a16="http://schemas.microsoft.com/office/drawing/2014/main" id="{755AB446-44AB-332B-F25F-AEF3ACD1AEEE}"/>
            </a:ext>
          </a:extLst>
        </p:cNvPr>
        <p:cNvGrpSpPr/>
        <p:nvPr/>
      </p:nvGrpSpPr>
      <p:grpSpPr>
        <a:xfrm>
          <a:off x="0" y="0"/>
          <a:ext cx="0" cy="0"/>
          <a:chOff x="0" y="0"/>
          <a:chExt cx="0" cy="0"/>
        </a:xfrm>
      </p:grpSpPr>
      <p:sp>
        <p:nvSpPr>
          <p:cNvPr id="280" name="Google Shape;280;p33">
            <a:extLst>
              <a:ext uri="{FF2B5EF4-FFF2-40B4-BE49-F238E27FC236}">
                <a16:creationId xmlns:a16="http://schemas.microsoft.com/office/drawing/2014/main" id="{4D00C203-0299-6047-3D78-B1A21C5753E1}"/>
              </a:ext>
            </a:extLst>
          </p:cNvPr>
          <p:cNvSpPr txBox="1">
            <a:spLocks noGrp="1"/>
          </p:cNvSpPr>
          <p:nvPr>
            <p:ph type="title"/>
          </p:nvPr>
        </p:nvSpPr>
        <p:spPr>
          <a:xfrm>
            <a:off x="-1451700" y="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Open redirect FIXED-</a:t>
            </a:r>
            <a:r>
              <a:rPr lang="en-GB" dirty="0" err="1"/>
              <a:t>CODE.php</a:t>
            </a:r>
            <a:endParaRPr dirty="0"/>
          </a:p>
        </p:txBody>
      </p:sp>
      <p:pic>
        <p:nvPicPr>
          <p:cNvPr id="4" name="Picture 3">
            <a:extLst>
              <a:ext uri="{FF2B5EF4-FFF2-40B4-BE49-F238E27FC236}">
                <a16:creationId xmlns:a16="http://schemas.microsoft.com/office/drawing/2014/main" id="{7734FE13-202D-4C03-8B04-64C63897D93F}"/>
              </a:ext>
            </a:extLst>
          </p:cNvPr>
          <p:cNvPicPr>
            <a:picLocks noChangeAspect="1"/>
          </p:cNvPicPr>
          <p:nvPr/>
        </p:nvPicPr>
        <p:blipFill>
          <a:blip r:embed="rId3"/>
          <a:stretch>
            <a:fillRect/>
          </a:stretch>
        </p:blipFill>
        <p:spPr>
          <a:xfrm>
            <a:off x="1328257" y="1741395"/>
            <a:ext cx="6165787" cy="2897841"/>
          </a:xfrm>
          <a:prstGeom prst="rect">
            <a:avLst/>
          </a:prstGeom>
        </p:spPr>
      </p:pic>
      <p:sp>
        <p:nvSpPr>
          <p:cNvPr id="2" name="TextBox 1">
            <a:extLst>
              <a:ext uri="{FF2B5EF4-FFF2-40B4-BE49-F238E27FC236}">
                <a16:creationId xmlns:a16="http://schemas.microsoft.com/office/drawing/2014/main" id="{79CF1E75-9264-0CAA-DD15-52BE35DA9478}"/>
              </a:ext>
            </a:extLst>
          </p:cNvPr>
          <p:cNvSpPr txBox="1"/>
          <p:nvPr/>
        </p:nvSpPr>
        <p:spPr>
          <a:xfrm>
            <a:off x="410135" y="726142"/>
            <a:ext cx="7873253" cy="738664"/>
          </a:xfrm>
          <a:prstGeom prst="rect">
            <a:avLst/>
          </a:prstGeom>
          <a:noFill/>
        </p:spPr>
        <p:txBody>
          <a:bodyPr wrap="square" rtlCol="0">
            <a:spAutoFit/>
          </a:bodyPr>
          <a:lstStyle/>
          <a:p>
            <a:r>
              <a:rPr lang="en-GB" b="0" i="0">
                <a:solidFill>
                  <a:srgbClr val="0D0D0D"/>
                </a:solidFill>
                <a:effectLst/>
                <a:latin typeface="Söhne"/>
              </a:rPr>
              <a:t>This code checks if there's a variable called "next" in the URL. If it's there, it stores its value in a variable called "$page". Then, if the value of "$page" is not equal to a specific phrase, it redirects you to another page.</a:t>
            </a:r>
            <a:endParaRPr lang="en-GB" dirty="0"/>
          </a:p>
        </p:txBody>
      </p:sp>
    </p:spTree>
    <p:extLst>
      <p:ext uri="{BB962C8B-B14F-4D97-AF65-F5344CB8AC3E}">
        <p14:creationId xmlns:p14="http://schemas.microsoft.com/office/powerpoint/2010/main" val="32944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9">
          <a:extLst>
            <a:ext uri="{FF2B5EF4-FFF2-40B4-BE49-F238E27FC236}">
              <a16:creationId xmlns:a16="http://schemas.microsoft.com/office/drawing/2014/main" id="{45624DC5-1BA9-296A-10EA-DA109646F1EF}"/>
            </a:ext>
          </a:extLst>
        </p:cNvPr>
        <p:cNvGrpSpPr/>
        <p:nvPr/>
      </p:nvGrpSpPr>
      <p:grpSpPr>
        <a:xfrm>
          <a:off x="0" y="0"/>
          <a:ext cx="0" cy="0"/>
          <a:chOff x="0" y="0"/>
          <a:chExt cx="0" cy="0"/>
        </a:xfrm>
      </p:grpSpPr>
      <p:sp>
        <p:nvSpPr>
          <p:cNvPr id="280" name="Google Shape;280;p33">
            <a:extLst>
              <a:ext uri="{FF2B5EF4-FFF2-40B4-BE49-F238E27FC236}">
                <a16:creationId xmlns:a16="http://schemas.microsoft.com/office/drawing/2014/main" id="{9CCEB51D-BA51-FDA7-70A7-58D99B6EC824}"/>
              </a:ext>
            </a:extLst>
          </p:cNvPr>
          <p:cNvSpPr txBox="1">
            <a:spLocks noGrp="1"/>
          </p:cNvSpPr>
          <p:nvPr>
            <p:ph type="title"/>
          </p:nvPr>
        </p:nvSpPr>
        <p:spPr>
          <a:xfrm>
            <a:off x="-1666853" y="2689"/>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CSRF NOT-FIXED-</a:t>
            </a:r>
            <a:r>
              <a:rPr lang="en-GB" dirty="0" err="1"/>
              <a:t>CODE.php</a:t>
            </a:r>
            <a:endParaRPr dirty="0"/>
          </a:p>
        </p:txBody>
      </p:sp>
      <p:pic>
        <p:nvPicPr>
          <p:cNvPr id="3" name="Picture 2">
            <a:extLst>
              <a:ext uri="{FF2B5EF4-FFF2-40B4-BE49-F238E27FC236}">
                <a16:creationId xmlns:a16="http://schemas.microsoft.com/office/drawing/2014/main" id="{DDF2F777-3054-4595-7469-ABDF30396C3D}"/>
              </a:ext>
            </a:extLst>
          </p:cNvPr>
          <p:cNvPicPr>
            <a:picLocks noChangeAspect="1"/>
          </p:cNvPicPr>
          <p:nvPr/>
        </p:nvPicPr>
        <p:blipFill>
          <a:blip r:embed="rId3"/>
          <a:stretch>
            <a:fillRect/>
          </a:stretch>
        </p:blipFill>
        <p:spPr>
          <a:xfrm>
            <a:off x="263656" y="1979261"/>
            <a:ext cx="8401533" cy="3106845"/>
          </a:xfrm>
          <a:prstGeom prst="rect">
            <a:avLst/>
          </a:prstGeom>
        </p:spPr>
      </p:pic>
      <p:sp>
        <p:nvSpPr>
          <p:cNvPr id="2" name="TextBox 1">
            <a:extLst>
              <a:ext uri="{FF2B5EF4-FFF2-40B4-BE49-F238E27FC236}">
                <a16:creationId xmlns:a16="http://schemas.microsoft.com/office/drawing/2014/main" id="{1A62601D-7502-CB34-67D9-25F8032C72AC}"/>
              </a:ext>
            </a:extLst>
          </p:cNvPr>
          <p:cNvSpPr txBox="1"/>
          <p:nvPr/>
        </p:nvSpPr>
        <p:spPr>
          <a:xfrm>
            <a:off x="371233" y="701995"/>
            <a:ext cx="9120951" cy="1415772"/>
          </a:xfrm>
          <a:prstGeom prst="rect">
            <a:avLst/>
          </a:prstGeom>
          <a:noFill/>
        </p:spPr>
        <p:txBody>
          <a:bodyPr wrap="square" rtlCol="0">
            <a:spAutoFit/>
          </a:bodyPr>
          <a:lstStyle/>
          <a:p>
            <a:r>
              <a:rPr lang="en-US" sz="1800" b="0" i="0" baseline="0" dirty="0">
                <a:ln>
                  <a:noFill/>
                </a:ln>
                <a:solidFill>
                  <a:srgbClr val="000000"/>
                </a:solidFill>
                <a:effectLst/>
                <a:latin typeface="Söhne"/>
                <a:ea typeface="Arial" panose="020B0604020202020204" pitchFamily="34" charset="0"/>
                <a:cs typeface="Arial" panose="020B0604020202020204" pitchFamily="34" charset="0"/>
              </a:rPr>
              <a:t>This PHP script handles password changes. When the 'Change' parameter is set in a GET request, it takes the new password and its confirmation, checks if they match, then updates the password in the database if they do. It uses MD5 for hashing passwords (which isn't recommended for security) and </a:t>
            </a:r>
            <a:r>
              <a:rPr lang="en-US" sz="1800" b="0" i="0" baseline="0" dirty="0" err="1">
                <a:ln>
                  <a:noFill/>
                </a:ln>
                <a:solidFill>
                  <a:srgbClr val="000000"/>
                </a:solidFill>
                <a:effectLst/>
                <a:latin typeface="Söhne"/>
                <a:ea typeface="Arial" panose="020B0604020202020204" pitchFamily="34" charset="0"/>
                <a:cs typeface="Arial" panose="020B0604020202020204" pitchFamily="34" charset="0"/>
              </a:rPr>
              <a:t>mysqli_real_escape_string</a:t>
            </a:r>
            <a:r>
              <a:rPr lang="en-US" sz="1800" b="0" i="0" baseline="0" dirty="0">
                <a:ln>
                  <a:noFill/>
                </a:ln>
                <a:solidFill>
                  <a:srgbClr val="000000"/>
                </a:solidFill>
                <a:effectLst/>
                <a:latin typeface="Söhne"/>
                <a:ea typeface="Arial" panose="020B0604020202020204" pitchFamily="34" charset="0"/>
                <a:cs typeface="Arial" panose="020B0604020202020204" pitchFamily="34" charset="0"/>
              </a:rPr>
              <a:t> for basic input sanitization.</a:t>
            </a:r>
            <a:endParaRPr lang="en-GB" dirty="0">
              <a:effectLst/>
            </a:endParaRPr>
          </a:p>
          <a:p>
            <a:endParaRPr lang="en-GB" dirty="0"/>
          </a:p>
        </p:txBody>
      </p:sp>
      <p:sp>
        <p:nvSpPr>
          <p:cNvPr id="5" name="Rectangle 2">
            <a:extLst>
              <a:ext uri="{FF2B5EF4-FFF2-40B4-BE49-F238E27FC236}">
                <a16:creationId xmlns:a16="http://schemas.microsoft.com/office/drawing/2014/main" id="{B2737507-CF12-BBEE-88CA-0D0A8FD1623F}"/>
              </a:ext>
            </a:extLst>
          </p:cNvPr>
          <p:cNvSpPr>
            <a:spLocks noChangeArrowheads="1"/>
          </p:cNvSpPr>
          <p:nvPr/>
        </p:nvSpPr>
        <p:spPr bwMode="auto">
          <a:xfrm>
            <a:off x="0" y="0"/>
            <a:ext cx="32670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6" name="Rectangle 3">
            <a:extLst>
              <a:ext uri="{FF2B5EF4-FFF2-40B4-BE49-F238E27FC236}">
                <a16:creationId xmlns:a16="http://schemas.microsoft.com/office/drawing/2014/main" id="{9917430B-8AE6-ECD7-9399-DC39D592F295}"/>
              </a:ext>
            </a:extLst>
          </p:cNvPr>
          <p:cNvSpPr>
            <a:spLocks noChangeArrowheads="1"/>
          </p:cNvSpPr>
          <p:nvPr/>
        </p:nvSpPr>
        <p:spPr bwMode="auto">
          <a:xfrm>
            <a:off x="0" y="0"/>
            <a:ext cx="36576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7080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9">
          <a:extLst>
            <a:ext uri="{FF2B5EF4-FFF2-40B4-BE49-F238E27FC236}">
              <a16:creationId xmlns:a16="http://schemas.microsoft.com/office/drawing/2014/main" id="{39B9CB49-95DC-BDA5-A3EC-1812F8BF7A37}"/>
            </a:ext>
          </a:extLst>
        </p:cNvPr>
        <p:cNvGrpSpPr/>
        <p:nvPr/>
      </p:nvGrpSpPr>
      <p:grpSpPr>
        <a:xfrm>
          <a:off x="0" y="0"/>
          <a:ext cx="0" cy="0"/>
          <a:chOff x="0" y="0"/>
          <a:chExt cx="0" cy="0"/>
        </a:xfrm>
      </p:grpSpPr>
      <p:sp>
        <p:nvSpPr>
          <p:cNvPr id="280" name="Google Shape;280;p33">
            <a:extLst>
              <a:ext uri="{FF2B5EF4-FFF2-40B4-BE49-F238E27FC236}">
                <a16:creationId xmlns:a16="http://schemas.microsoft.com/office/drawing/2014/main" id="{9C31A63B-EE7E-22EB-C751-D001A9A0609D}"/>
              </a:ext>
            </a:extLst>
          </p:cNvPr>
          <p:cNvSpPr txBox="1">
            <a:spLocks noGrp="1"/>
          </p:cNvSpPr>
          <p:nvPr>
            <p:ph type="title"/>
          </p:nvPr>
        </p:nvSpPr>
        <p:spPr>
          <a:xfrm>
            <a:off x="-1935794" y="-51099"/>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CSRF FIXED-</a:t>
            </a:r>
            <a:r>
              <a:rPr lang="en-GB" dirty="0" err="1"/>
              <a:t>CODE.php</a:t>
            </a:r>
            <a:endParaRPr dirty="0"/>
          </a:p>
        </p:txBody>
      </p:sp>
      <p:pic>
        <p:nvPicPr>
          <p:cNvPr id="7" name="Picture 6">
            <a:extLst>
              <a:ext uri="{FF2B5EF4-FFF2-40B4-BE49-F238E27FC236}">
                <a16:creationId xmlns:a16="http://schemas.microsoft.com/office/drawing/2014/main" id="{44594EEE-AFF4-9E20-35DD-373997063EFA}"/>
              </a:ext>
            </a:extLst>
          </p:cNvPr>
          <p:cNvPicPr>
            <a:picLocks noChangeAspect="1"/>
          </p:cNvPicPr>
          <p:nvPr/>
        </p:nvPicPr>
        <p:blipFill>
          <a:blip r:embed="rId3"/>
          <a:stretch>
            <a:fillRect/>
          </a:stretch>
        </p:blipFill>
        <p:spPr>
          <a:xfrm>
            <a:off x="519373" y="1613647"/>
            <a:ext cx="8301139" cy="3529853"/>
          </a:xfrm>
          <a:prstGeom prst="rect">
            <a:avLst/>
          </a:prstGeom>
        </p:spPr>
      </p:pic>
      <p:sp>
        <p:nvSpPr>
          <p:cNvPr id="2" name="TextBox 1">
            <a:extLst>
              <a:ext uri="{FF2B5EF4-FFF2-40B4-BE49-F238E27FC236}">
                <a16:creationId xmlns:a16="http://schemas.microsoft.com/office/drawing/2014/main" id="{44D40829-B055-C031-4BD5-54E9AE800B86}"/>
              </a:ext>
            </a:extLst>
          </p:cNvPr>
          <p:cNvSpPr txBox="1"/>
          <p:nvPr/>
        </p:nvSpPr>
        <p:spPr>
          <a:xfrm>
            <a:off x="519373" y="389964"/>
            <a:ext cx="7886700" cy="1169551"/>
          </a:xfrm>
          <a:prstGeom prst="rect">
            <a:avLst/>
          </a:prstGeom>
          <a:noFill/>
        </p:spPr>
        <p:txBody>
          <a:bodyPr wrap="square" rtlCol="0">
            <a:spAutoFit/>
          </a:bodyPr>
          <a:lstStyle/>
          <a:p>
            <a:br>
              <a:rPr lang="en-GB" dirty="0"/>
            </a:br>
            <a:r>
              <a:rPr lang="en-GB" b="0" i="0" dirty="0">
                <a:solidFill>
                  <a:srgbClr val="0D0D0D"/>
                </a:solidFill>
                <a:effectLst/>
                <a:latin typeface="Söhne"/>
              </a:rPr>
              <a:t>This PHP script manages password changes on a website. It ensures security by verifying the current password against the one stored in the database and checks if the new password matches the confirmation. If everything checks out, it updates the password in the database. It also generates a CSRF token for added security.</a:t>
            </a:r>
            <a:endParaRPr lang="en-GB" dirty="0"/>
          </a:p>
        </p:txBody>
      </p:sp>
    </p:spTree>
    <p:extLst>
      <p:ext uri="{BB962C8B-B14F-4D97-AF65-F5344CB8AC3E}">
        <p14:creationId xmlns:p14="http://schemas.microsoft.com/office/powerpoint/2010/main" val="3181057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a:extLst>
            <a:ext uri="{FF2B5EF4-FFF2-40B4-BE49-F238E27FC236}">
              <a16:creationId xmlns:a16="http://schemas.microsoft.com/office/drawing/2014/main" id="{4BA56DB6-FB1F-4226-052A-3A426E901C15}"/>
            </a:ext>
          </a:extLst>
        </p:cNvPr>
        <p:cNvGrpSpPr/>
        <p:nvPr/>
      </p:nvGrpSpPr>
      <p:grpSpPr>
        <a:xfrm>
          <a:off x="0" y="0"/>
          <a:ext cx="0" cy="0"/>
          <a:chOff x="0" y="0"/>
          <a:chExt cx="0" cy="0"/>
        </a:xfrm>
      </p:grpSpPr>
      <p:sp>
        <p:nvSpPr>
          <p:cNvPr id="280" name="Google Shape;280;p33">
            <a:extLst>
              <a:ext uri="{FF2B5EF4-FFF2-40B4-BE49-F238E27FC236}">
                <a16:creationId xmlns:a16="http://schemas.microsoft.com/office/drawing/2014/main" id="{277448CA-A5F9-38D4-09E6-12F1358B998B}"/>
              </a:ext>
            </a:extLst>
          </p:cNvPr>
          <p:cNvSpPr txBox="1">
            <a:spLocks noGrp="1"/>
          </p:cNvSpPr>
          <p:nvPr>
            <p:ph type="title"/>
          </p:nvPr>
        </p:nvSpPr>
        <p:spPr>
          <a:xfrm>
            <a:off x="-673287" y="-45707"/>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Command injection NOT-FIXED-</a:t>
            </a:r>
            <a:r>
              <a:rPr lang="en-GB" dirty="0" err="1"/>
              <a:t>CODE.php</a:t>
            </a:r>
            <a:endParaRPr dirty="0"/>
          </a:p>
        </p:txBody>
      </p:sp>
      <p:sp>
        <p:nvSpPr>
          <p:cNvPr id="2" name="TextBox 1">
            <a:extLst>
              <a:ext uri="{FF2B5EF4-FFF2-40B4-BE49-F238E27FC236}">
                <a16:creationId xmlns:a16="http://schemas.microsoft.com/office/drawing/2014/main" id="{14A64DF9-E553-6E41-4435-27AC833C7A10}"/>
              </a:ext>
            </a:extLst>
          </p:cNvPr>
          <p:cNvSpPr txBox="1"/>
          <p:nvPr/>
        </p:nvSpPr>
        <p:spPr>
          <a:xfrm>
            <a:off x="484094" y="409506"/>
            <a:ext cx="8518711" cy="1600438"/>
          </a:xfrm>
          <a:prstGeom prst="rect">
            <a:avLst/>
          </a:prstGeom>
          <a:noFill/>
        </p:spPr>
        <p:txBody>
          <a:bodyPr wrap="square" rtlCol="0">
            <a:spAutoFit/>
          </a:bodyPr>
          <a:lstStyle/>
          <a:p>
            <a:pPr algn="l"/>
            <a:br>
              <a:rPr lang="en-GB" b="0" i="0" dirty="0">
                <a:solidFill>
                  <a:srgbClr val="0D0D0D"/>
                </a:solidFill>
                <a:effectLst/>
                <a:latin typeface="Söhne"/>
              </a:rPr>
            </a:br>
            <a:r>
              <a:rPr lang="en-GB" b="0" i="0" dirty="0">
                <a:solidFill>
                  <a:srgbClr val="0D0D0D"/>
                </a:solidFill>
                <a:effectLst/>
                <a:latin typeface="Söhne"/>
              </a:rPr>
              <a:t>This code takes a parameter named 'host' from the URL. It then pings the specified host using the 'ping' command with a timeout of 3 seconds and prints the result.</a:t>
            </a:r>
          </a:p>
          <a:p>
            <a:pPr algn="l"/>
            <a:r>
              <a:rPr lang="en-GB" b="0" i="0" dirty="0">
                <a:solidFill>
                  <a:srgbClr val="0D0D0D"/>
                </a:solidFill>
                <a:effectLst/>
                <a:latin typeface="Söhne"/>
              </a:rPr>
              <a:t>However, it's important to note that directly using user-provided input ($_GET['host']) without proper validation or sanitization can pose security risks, such as command injection attacks. So, it's recommended to validate and sanitize user input before using it in shell commands like this.</a:t>
            </a:r>
          </a:p>
          <a:p>
            <a:endParaRPr lang="en-GB" dirty="0"/>
          </a:p>
        </p:txBody>
      </p:sp>
      <p:pic>
        <p:nvPicPr>
          <p:cNvPr id="5" name="Picture 4">
            <a:extLst>
              <a:ext uri="{FF2B5EF4-FFF2-40B4-BE49-F238E27FC236}">
                <a16:creationId xmlns:a16="http://schemas.microsoft.com/office/drawing/2014/main" id="{90763980-92BD-9CBD-D31F-8A787E5E8A97}"/>
              </a:ext>
            </a:extLst>
          </p:cNvPr>
          <p:cNvPicPr>
            <a:picLocks noChangeAspect="1"/>
          </p:cNvPicPr>
          <p:nvPr/>
        </p:nvPicPr>
        <p:blipFill>
          <a:blip r:embed="rId3"/>
          <a:stretch>
            <a:fillRect/>
          </a:stretch>
        </p:blipFill>
        <p:spPr>
          <a:xfrm>
            <a:off x="1511392" y="2009944"/>
            <a:ext cx="6464113" cy="2618724"/>
          </a:xfrm>
          <a:prstGeom prst="rect">
            <a:avLst/>
          </a:prstGeom>
        </p:spPr>
      </p:pic>
    </p:spTree>
    <p:extLst>
      <p:ext uri="{BB962C8B-B14F-4D97-AF65-F5344CB8AC3E}">
        <p14:creationId xmlns:p14="http://schemas.microsoft.com/office/powerpoint/2010/main" val="1040442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9">
          <a:extLst>
            <a:ext uri="{FF2B5EF4-FFF2-40B4-BE49-F238E27FC236}">
              <a16:creationId xmlns:a16="http://schemas.microsoft.com/office/drawing/2014/main" id="{3E6E9A0B-A769-BF2D-8734-F1E8552008BD}"/>
            </a:ext>
          </a:extLst>
        </p:cNvPr>
        <p:cNvGrpSpPr/>
        <p:nvPr/>
      </p:nvGrpSpPr>
      <p:grpSpPr>
        <a:xfrm>
          <a:off x="0" y="0"/>
          <a:ext cx="0" cy="0"/>
          <a:chOff x="0" y="0"/>
          <a:chExt cx="0" cy="0"/>
        </a:xfrm>
      </p:grpSpPr>
      <p:sp>
        <p:nvSpPr>
          <p:cNvPr id="280" name="Google Shape;280;p33">
            <a:extLst>
              <a:ext uri="{FF2B5EF4-FFF2-40B4-BE49-F238E27FC236}">
                <a16:creationId xmlns:a16="http://schemas.microsoft.com/office/drawing/2014/main" id="{BFBF01F9-CC9F-06DE-411C-9E5209D790AE}"/>
              </a:ext>
            </a:extLst>
          </p:cNvPr>
          <p:cNvSpPr txBox="1">
            <a:spLocks noGrp="1"/>
          </p:cNvSpPr>
          <p:nvPr>
            <p:ph type="title"/>
          </p:nvPr>
        </p:nvSpPr>
        <p:spPr>
          <a:xfrm>
            <a:off x="-767417" y="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Command injection FIXED-</a:t>
            </a:r>
            <a:r>
              <a:rPr lang="en-GB" dirty="0" err="1"/>
              <a:t>CODE.php</a:t>
            </a:r>
            <a:endParaRPr dirty="0"/>
          </a:p>
        </p:txBody>
      </p:sp>
      <p:pic>
        <p:nvPicPr>
          <p:cNvPr id="3" name="Picture 2">
            <a:extLst>
              <a:ext uri="{FF2B5EF4-FFF2-40B4-BE49-F238E27FC236}">
                <a16:creationId xmlns:a16="http://schemas.microsoft.com/office/drawing/2014/main" id="{68C06C07-8A0D-1E9A-C54A-9983DC3D39FB}"/>
              </a:ext>
            </a:extLst>
          </p:cNvPr>
          <p:cNvPicPr>
            <a:picLocks noChangeAspect="1"/>
          </p:cNvPicPr>
          <p:nvPr/>
        </p:nvPicPr>
        <p:blipFill>
          <a:blip r:embed="rId3"/>
          <a:stretch>
            <a:fillRect/>
          </a:stretch>
        </p:blipFill>
        <p:spPr>
          <a:xfrm>
            <a:off x="1454862" y="1781734"/>
            <a:ext cx="6234275" cy="3114205"/>
          </a:xfrm>
          <a:prstGeom prst="rect">
            <a:avLst/>
          </a:prstGeom>
        </p:spPr>
      </p:pic>
      <p:sp>
        <p:nvSpPr>
          <p:cNvPr id="5" name="TextBox 4">
            <a:extLst>
              <a:ext uri="{FF2B5EF4-FFF2-40B4-BE49-F238E27FC236}">
                <a16:creationId xmlns:a16="http://schemas.microsoft.com/office/drawing/2014/main" id="{9D0497BF-0B2F-93FA-4E90-37444C65A52F}"/>
              </a:ext>
            </a:extLst>
          </p:cNvPr>
          <p:cNvSpPr txBox="1"/>
          <p:nvPr/>
        </p:nvSpPr>
        <p:spPr>
          <a:xfrm>
            <a:off x="600973" y="548700"/>
            <a:ext cx="8269940" cy="954107"/>
          </a:xfrm>
          <a:prstGeom prst="rect">
            <a:avLst/>
          </a:prstGeom>
          <a:noFill/>
        </p:spPr>
        <p:txBody>
          <a:bodyPr wrap="square" rtlCol="0">
            <a:spAutoFit/>
          </a:bodyPr>
          <a:lstStyle/>
          <a:p>
            <a:br>
              <a:rPr lang="en-GB" dirty="0"/>
            </a:br>
            <a:r>
              <a:rPr lang="en-GB" b="0" i="0" dirty="0">
                <a:solidFill>
                  <a:srgbClr val="0D0D0D"/>
                </a:solidFill>
                <a:effectLst/>
                <a:latin typeface="Söhne"/>
              </a:rPr>
              <a:t>This code checks if a form named 'Submit' has been submitted. If it has, it retrieves an IP address from the form. Then, it validates the IP address to ensure it consists of four numeric octets. If the IP is valid, it pings it. Finally, it displays the ping result. If the IP is invalid, it shows an error message.</a:t>
            </a:r>
            <a:endParaRPr lang="en-GB" dirty="0"/>
          </a:p>
        </p:txBody>
      </p:sp>
    </p:spTree>
    <p:extLst>
      <p:ext uri="{BB962C8B-B14F-4D97-AF65-F5344CB8AC3E}">
        <p14:creationId xmlns:p14="http://schemas.microsoft.com/office/powerpoint/2010/main" val="647756670"/>
      </p:ext>
    </p:extLst>
  </p:cSld>
  <p:clrMapOvr>
    <a:masterClrMapping/>
  </p:clrMapOvr>
</p:sld>
</file>

<file path=ppt/theme/theme1.xml><?xml version="1.0" encoding="utf-8"?>
<a:theme xmlns:a="http://schemas.openxmlformats.org/drawingml/2006/main" name="Cyber Attack Prevention Campaign  by Slidesgo">
  <a:themeElements>
    <a:clrScheme name="Simple Light">
      <a:dk1>
        <a:srgbClr val="FFFFFF"/>
      </a:dk1>
      <a:lt1>
        <a:srgbClr val="0A65EE"/>
      </a:lt1>
      <a:dk2>
        <a:srgbClr val="92174C"/>
      </a:dk2>
      <a:lt2>
        <a:srgbClr val="DF1054"/>
      </a:lt2>
      <a:accent1>
        <a:srgbClr val="5297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660</Words>
  <Application>Microsoft Office PowerPoint</Application>
  <PresentationFormat>On-screen Show (16:9)</PresentationFormat>
  <Paragraphs>31</Paragraphs>
  <Slides>12</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Assistant</vt:lpstr>
      <vt:lpstr>Google Sans</vt:lpstr>
      <vt:lpstr>Loved by the King</vt:lpstr>
      <vt:lpstr>Söhne</vt:lpstr>
      <vt:lpstr>Inter</vt:lpstr>
      <vt:lpstr>Segoe UI</vt:lpstr>
      <vt:lpstr>Mulish SemiBold</vt:lpstr>
      <vt:lpstr>Roboto Condensed Light</vt:lpstr>
      <vt:lpstr>Arial</vt:lpstr>
      <vt:lpstr>Arial</vt:lpstr>
      <vt:lpstr>Consolas</vt:lpstr>
      <vt:lpstr>Antonio</vt:lpstr>
      <vt:lpstr>Cyber Attack Prevention Campaign  by Slidesgo</vt:lpstr>
      <vt:lpstr>PowerPoint Presentation</vt:lpstr>
      <vt:lpstr>(XSS)-NOT-FIXED-CODE.php</vt:lpstr>
      <vt:lpstr>(XSS)-FIXED-CODE.php</vt:lpstr>
      <vt:lpstr>Open redirect Not- FIXED-CODE.php</vt:lpstr>
      <vt:lpstr>Open redirect FIXED-CODE.php</vt:lpstr>
      <vt:lpstr>CSRF NOT-FIXED-CODE.php</vt:lpstr>
      <vt:lpstr>CSRF FIXED-CODE.php</vt:lpstr>
      <vt:lpstr>Command injection NOT-FIXED-CODE.php</vt:lpstr>
      <vt:lpstr>Command injection FIXED-CODE.php</vt:lpstr>
      <vt:lpstr>CORS NOT-FIXED-CODE.php</vt:lpstr>
      <vt:lpstr>CORS FIXED-CODE.php</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Ziad</dc:creator>
  <cp:lastModifiedBy>Ziad</cp:lastModifiedBy>
  <cp:revision>3</cp:revision>
  <dcterms:modified xsi:type="dcterms:W3CDTF">2024-02-14T13:50:00Z</dcterms:modified>
</cp:coreProperties>
</file>