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ymbol zastępczy obrazu 2"/>
          <p:cNvSpPr>
            <a:spLocks noGrp="1"/>
          </p:cNvSpPr>
          <p:nvPr>
            <p:ph type="pic" idx="21"/>
          </p:nvPr>
        </p:nvSpPr>
        <p:spPr>
          <a:xfrm>
            <a:off x="1871530" y="1988840"/>
            <a:ext cx="10152538" cy="4752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71530" y="116632"/>
            <a:ext cx="10152538" cy="17281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None/>
              <a:defRPr sz="5400" b="1"/>
            </a:lvl1pPr>
            <a:lvl2pPr marL="0" indent="457200">
              <a:spcBef>
                <a:spcPts val="1200"/>
              </a:spcBef>
              <a:buSzTx/>
              <a:buNone/>
              <a:defRPr sz="5400" b="1"/>
            </a:lvl2pPr>
            <a:lvl3pPr marL="0" indent="914400">
              <a:spcBef>
                <a:spcPts val="1200"/>
              </a:spcBef>
              <a:buSzTx/>
              <a:buNone/>
              <a:defRPr sz="5400" b="1"/>
            </a:lvl3pPr>
            <a:lvl4pPr marL="0" indent="1371600">
              <a:spcBef>
                <a:spcPts val="1200"/>
              </a:spcBef>
              <a:buSzTx/>
              <a:buNone/>
              <a:defRPr sz="5400" b="1"/>
            </a:lvl4pPr>
            <a:lvl5pPr marL="0" indent="1828800">
              <a:spcBef>
                <a:spcPts val="1200"/>
              </a:spcBef>
              <a:buSzTx/>
              <a:buNone/>
              <a:defRPr sz="5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Prostokąt 1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Obraz 16" descr="Obraz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rostokąt 17"/>
          <p:cNvSpPr/>
          <p:nvPr/>
        </p:nvSpPr>
        <p:spPr>
          <a:xfrm>
            <a:off x="256084" y="5081590"/>
            <a:ext cx="1152130" cy="13684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28888" y="5819878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Obraz 19" descr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28" y="5231107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4" descr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72226" y="2492896"/>
            <a:ext cx="5751842" cy="1152129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871530" y="116632"/>
            <a:ext cx="4224470" cy="6624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6272226" y="116631"/>
            <a:ext cx="5751842" cy="223225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 b="1"/>
            </a:pPr>
            <a:endParaRPr/>
          </a:p>
        </p:txBody>
      </p:sp>
      <p:sp>
        <p:nvSpPr>
          <p:cNvPr id="32" name="Prostokąt 8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Obraz 19" descr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rostokąt 22"/>
          <p:cNvSpPr/>
          <p:nvPr/>
        </p:nvSpPr>
        <p:spPr>
          <a:xfrm>
            <a:off x="288387" y="5013176"/>
            <a:ext cx="1152129" cy="13684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61191" y="5751462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Obraz 25" descr="Obraz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1" y="5162691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46299" cy="50405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4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620687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007433" y="1844824"/>
            <a:ext cx="4896546" cy="4968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38" y="1844824"/>
            <a:ext cx="5953424" cy="496855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58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1007433" y="1120625"/>
            <a:ext cx="11041227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 10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3" y="1628800"/>
            <a:ext cx="5376600" cy="51125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44623"/>
            <a:ext cx="11046299" cy="50405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69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548679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pic>
        <p:nvPicPr>
          <p:cNvPr id="70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5" y="1628800"/>
            <a:ext cx="5400553" cy="518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80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4" y="1120625"/>
            <a:ext cx="5400554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6672064" y="1120625"/>
            <a:ext cx="5400553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5519935" y="116632"/>
            <a:ext cx="6528726" cy="662473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ymbol zastępczy tekstu 3"/>
          <p:cNvSpPr>
            <a:spLocks noGrp="1"/>
          </p:cNvSpPr>
          <p:nvPr>
            <p:ph type="body" sz="half" idx="21"/>
          </p:nvPr>
        </p:nvSpPr>
        <p:spPr>
          <a:xfrm>
            <a:off x="911424" y="1435100"/>
            <a:ext cx="4416492" cy="530626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3005269" y="4800600"/>
            <a:ext cx="73152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0" name="Symbol zastępczy obrazu 2"/>
          <p:cNvSpPr>
            <a:spLocks noGrp="1"/>
          </p:cNvSpPr>
          <p:nvPr>
            <p:ph type="pic" idx="21"/>
          </p:nvPr>
        </p:nvSpPr>
        <p:spPr>
          <a:xfrm>
            <a:off x="1007435" y="283"/>
            <a:ext cx="11184061" cy="47272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05269" y="5367337"/>
            <a:ext cx="7315201" cy="8048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91020" y="6546850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07432" y="1556791"/>
            <a:ext cx="11016637" cy="52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Prostokąt 9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Obraz 12" descr="Obraz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135483"/>
            <a:ext cx="10972800" cy="14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2025-03-24 20.55.45.jpg" descr="2025-03-24 20.55.45.jpg"/>
          <p:cNvPicPr>
            <a:picLocks noChangeAspect="1"/>
          </p:cNvPicPr>
          <p:nvPr/>
        </p:nvPicPr>
        <p:blipFill>
          <a:blip r:embed="rId2"/>
          <a:srcRect l="13220" t="3989" r="6528" b="3989"/>
          <a:stretch>
            <a:fillRect/>
          </a:stretch>
        </p:blipFill>
        <p:spPr>
          <a:xfrm>
            <a:off x="1677549" y="-13693"/>
            <a:ext cx="10514451" cy="688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ymbol zastępczy tekstu 2"/>
          <p:cNvSpPr txBox="1">
            <a:spLocks noGrp="1"/>
          </p:cNvSpPr>
          <p:nvPr>
            <p:ph type="subTitle" sz="quarter" idx="1"/>
          </p:nvPr>
        </p:nvSpPr>
        <p:spPr>
          <a:xfrm>
            <a:off x="2269369" y="857749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/>
              <a:t>Wine quality classification using Artificial Neural Network</a:t>
            </a:r>
          </a:p>
        </p:txBody>
      </p:sp>
      <p:sp>
        <p:nvSpPr>
          <p:cNvPr id="112" name="Symbol zastępczy obrazu 1"/>
          <p:cNvSpPr txBox="1"/>
          <p:nvPr/>
        </p:nvSpPr>
        <p:spPr>
          <a:xfrm>
            <a:off x="9182412" y="2606024"/>
            <a:ext cx="3040910" cy="9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Autors in group: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Paweł Ozga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Pranav Pramod</a:t>
            </a:r>
          </a:p>
        </p:txBody>
      </p:sp>
      <p:sp>
        <p:nvSpPr>
          <p:cNvPr id="113" name="TextBox 12"/>
          <p:cNvSpPr txBox="1"/>
          <p:nvPr/>
        </p:nvSpPr>
        <p:spPr>
          <a:xfrm>
            <a:off x="4103371" y="54430"/>
            <a:ext cx="566276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Artificial Neural Networks - Project</a:t>
            </a:r>
          </a:p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W12AIR-SM0721P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ilestone"/>
          <p:cNvSpPr txBox="1"/>
          <p:nvPr/>
        </p:nvSpPr>
        <p:spPr>
          <a:xfrm>
            <a:off x="4997494" y="548495"/>
            <a:ext cx="296454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54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Milestone</a:t>
            </a:r>
          </a:p>
        </p:txBody>
      </p:sp>
      <p:sp>
        <p:nvSpPr>
          <p:cNvPr id="116" name="Symbol zastępczy tekstu 3"/>
          <p:cNvSpPr txBox="1">
            <a:spLocks noGrp="1"/>
          </p:cNvSpPr>
          <p:nvPr>
            <p:ph type="body" sz="half" idx="1"/>
          </p:nvPr>
        </p:nvSpPr>
        <p:spPr>
          <a:xfrm>
            <a:off x="2741026" y="1936021"/>
            <a:ext cx="7809235" cy="353625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1 </a:t>
            </a:r>
            <a:r>
              <a:rPr>
                <a:solidFill>
                  <a:srgbClr val="A22D1B"/>
                </a:solidFill>
              </a:rPr>
              <a:t>(25.03.2025) </a:t>
            </a:r>
            <a:r>
              <a:t>Topic - Wine quality classification using ANN.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>
                <a:solidFill>
                  <a:srgbClr val="A22D1B"/>
                </a:solidFill>
              </a:rPr>
              <a:t>(8.04.2025/6.05.2025)</a:t>
            </a:r>
            <a:r>
              <a:rPr b="1"/>
              <a:t> </a:t>
            </a:r>
            <a:r>
              <a:t>Prepare code to next presentation.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2 </a:t>
            </a:r>
            <a:r>
              <a:rPr>
                <a:solidFill>
                  <a:srgbClr val="A22D1B"/>
                </a:solidFill>
              </a:rPr>
              <a:t>(20.05.2025)</a:t>
            </a:r>
            <a:r>
              <a:t> Multilayer prescription, function, back propagation etc</a:t>
            </a:r>
            <a:r>
              <a:rPr b="1"/>
              <a:t>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>
                <a:solidFill>
                  <a:srgbClr val="A22D1B"/>
                </a:solidFill>
              </a:rPr>
              <a:t>(20.05.2-25/3.06.2025) </a:t>
            </a:r>
            <a:r>
              <a:t>Preprocessing set Test/Train/Validation.</a:t>
            </a:r>
            <a:endParaRPr>
              <a:solidFill>
                <a:srgbClr val="FF0000"/>
              </a:solidFill>
            </a:endParaRP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3</a:t>
            </a:r>
            <a:r>
              <a:t> </a:t>
            </a:r>
            <a:r>
              <a:rPr>
                <a:solidFill>
                  <a:srgbClr val="A22D1B"/>
                </a:solidFill>
              </a:rPr>
              <a:t>(17.06.2025)</a:t>
            </a:r>
            <a:r>
              <a:t>  Project - Solution.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Off val="16690"/>
              </a:schemeClr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9"/>
          <p:cNvSpPr txBox="1"/>
          <p:nvPr/>
        </p:nvSpPr>
        <p:spPr>
          <a:xfrm>
            <a:off x="1914023" y="5990433"/>
            <a:ext cx="9893670" cy="6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Dateset</a:t>
            </a:r>
            <a:r>
              <a:rPr b="0">
                <a:solidFill>
                  <a:srgbClr val="212121"/>
                </a:solidFill>
              </a:rPr>
              <a:t> : by Andrewmchen and Mateiz from </a:t>
            </a:r>
            <a:r>
              <a:rPr b="0">
                <a:solidFill>
                  <a:srgbClr val="000000"/>
                </a:solidFill>
              </a:rPr>
              <a:t>GitHub</a:t>
            </a:r>
            <a:r>
              <a:rPr b="0">
                <a:solidFill>
                  <a:srgbClr val="212121"/>
                </a:solidFill>
              </a:rPr>
              <a:t> </a:t>
            </a:r>
          </a:p>
          <a:p>
            <a:pPr>
              <a:defRPr sz="1700">
                <a:solidFill>
                  <a:srgbClr val="00AEB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</a:rPr>
              <a:t>link: https://github.com/mlflow/mlflow-example/blob/master/wine-quality.csv</a:t>
            </a:r>
          </a:p>
        </p:txBody>
      </p:sp>
      <p:sp>
        <p:nvSpPr>
          <p:cNvPr id="119" name="TextBox 11"/>
          <p:cNvSpPr txBox="1"/>
          <p:nvPr/>
        </p:nvSpPr>
        <p:spPr>
          <a:xfrm>
            <a:off x="2698421" y="223959"/>
            <a:ext cx="9243706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200"/>
              <a:t>MATLAB</a:t>
            </a:r>
            <a:r>
              <a:rPr sz="2200">
                <a:solidFill>
                  <a:srgbClr val="212121"/>
                </a:solidFill>
              </a:rPr>
              <a:t> Toolbox</a:t>
            </a:r>
            <a:r>
              <a:rPr>
                <a:solidFill>
                  <a:srgbClr val="212121"/>
                </a:solidFill>
              </a:rPr>
              <a:t>: </a:t>
            </a:r>
            <a:r>
              <a:rPr sz="2000" b="0" u="sng">
                <a:solidFill>
                  <a:srgbClr val="000000"/>
                </a:solidFill>
              </a:rPr>
              <a:t>Statistics and Machine Learning</a:t>
            </a:r>
            <a:r>
              <a:rPr sz="2000" b="0"/>
              <a:t> </a:t>
            </a:r>
            <a:r>
              <a:rPr sz="2000" b="0">
                <a:solidFill>
                  <a:srgbClr val="212121"/>
                </a:solidFill>
              </a:rPr>
              <a:t>&amp; </a:t>
            </a:r>
            <a:r>
              <a:rPr sz="2000" b="0" u="sng">
                <a:solidFill>
                  <a:srgbClr val="000000"/>
                </a:solidFill>
              </a:rPr>
              <a:t>Deep Learning</a:t>
            </a:r>
          </a:p>
        </p:txBody>
      </p:sp>
      <p:pic>
        <p:nvPicPr>
          <p:cNvPr id="120" name="Obraz 8" descr="Obraz 8"/>
          <p:cNvPicPr>
            <a:picLocks noChangeAspect="1"/>
          </p:cNvPicPr>
          <p:nvPr/>
        </p:nvPicPr>
        <p:blipFill>
          <a:blip r:embed="rId2"/>
          <a:srcRect l="3855"/>
          <a:stretch>
            <a:fillRect/>
          </a:stretch>
        </p:blipFill>
        <p:spPr>
          <a:xfrm>
            <a:off x="1914023" y="1768541"/>
            <a:ext cx="9917112" cy="73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0" y="2621795"/>
            <a:ext cx="3641554" cy="336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5" descr="Picture 15"/>
          <p:cNvPicPr>
            <a:picLocks noChangeAspect="1"/>
          </p:cNvPicPr>
          <p:nvPr/>
        </p:nvPicPr>
        <p:blipFill>
          <a:blip r:embed="rId4"/>
          <a:srcRect l="6810" t="43867" r="5135" b="14968"/>
          <a:stretch>
            <a:fillRect/>
          </a:stretch>
        </p:blipFill>
        <p:spPr>
          <a:xfrm>
            <a:off x="1941485" y="4437112"/>
            <a:ext cx="5585770" cy="1584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90" y="951377"/>
            <a:ext cx="792560" cy="4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0" descr="Picture 20"/>
          <p:cNvPicPr>
            <a:picLocks noChangeAspect="1"/>
          </p:cNvPicPr>
          <p:nvPr/>
        </p:nvPicPr>
        <p:blipFill>
          <a:blip r:embed="rId6"/>
          <a:srcRect l="14992" r="14759" b="6281"/>
          <a:stretch>
            <a:fillRect/>
          </a:stretch>
        </p:blipFill>
        <p:spPr>
          <a:xfrm>
            <a:off x="1869185" y="144340"/>
            <a:ext cx="639166" cy="47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22"/>
          <p:cNvSpPr txBox="1"/>
          <p:nvPr/>
        </p:nvSpPr>
        <p:spPr>
          <a:xfrm>
            <a:off x="2698421" y="990324"/>
            <a:ext cx="8440608" cy="69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200" b="1">
                <a:solidFill>
                  <a:srgbClr val="067F09"/>
                </a:solidFill>
              </a:rPr>
              <a:t>EXCEL</a:t>
            </a:r>
            <a:r>
              <a:rPr sz="2200" b="1"/>
              <a:t> Dataset : </a:t>
            </a:r>
            <a:r>
              <a:t>We train our model using </a:t>
            </a:r>
            <a:r>
              <a:rPr u="sng"/>
              <a:t>DATASET</a:t>
            </a:r>
            <a:r>
              <a:t> (with numerous variables) containing various wine sample with features.</a:t>
            </a:r>
          </a:p>
        </p:txBody>
      </p:sp>
      <p:pic>
        <p:nvPicPr>
          <p:cNvPr id="126" name="Picture 27" descr="Picture 27"/>
          <p:cNvPicPr>
            <a:picLocks noChangeAspect="1"/>
          </p:cNvPicPr>
          <p:nvPr/>
        </p:nvPicPr>
        <p:blipFill>
          <a:blip r:embed="rId7"/>
          <a:srcRect l="9425" t="615" r="8442" b="21524"/>
          <a:stretch>
            <a:fillRect/>
          </a:stretch>
        </p:blipFill>
        <p:spPr>
          <a:xfrm>
            <a:off x="6672064" y="2585989"/>
            <a:ext cx="4392489" cy="26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0"/>
          <p:cNvSpPr txBox="1"/>
          <p:nvPr/>
        </p:nvSpPr>
        <p:spPr>
          <a:xfrm>
            <a:off x="5609459" y="3597447"/>
            <a:ext cx="113269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INPUT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(features)</a:t>
            </a:r>
          </a:p>
        </p:txBody>
      </p:sp>
      <p:sp>
        <p:nvSpPr>
          <p:cNvPr id="128" name="TextBox 32"/>
          <p:cNvSpPr txBox="1"/>
          <p:nvPr/>
        </p:nvSpPr>
        <p:spPr>
          <a:xfrm>
            <a:off x="11041490" y="3573016"/>
            <a:ext cx="98545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OUTPUT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(classes)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24"/>
          <p:cNvSpPr/>
          <p:nvPr/>
        </p:nvSpPr>
        <p:spPr>
          <a:xfrm>
            <a:off x="2558801" y="788533"/>
            <a:ext cx="8928994" cy="360707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25400">
            <a:solidFill>
              <a:srgbClr val="5D5D5D"/>
            </a:solidFill>
          </a:ln>
        </p:spPr>
        <p:txBody>
          <a:bodyPr lIns="45719" rIns="45719" anchor="ctr"/>
          <a:lstStyle/>
          <a:p>
            <a: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1" name="Symbol zastępczy zawartości 4"/>
          <p:cNvSpPr txBox="1">
            <a:spLocks noGrp="1"/>
          </p:cNvSpPr>
          <p:nvPr>
            <p:ph type="subTitle" sz="quarter" idx="1"/>
          </p:nvPr>
        </p:nvSpPr>
        <p:spPr>
          <a:xfrm>
            <a:off x="7417246" y="1595566"/>
            <a:ext cx="3946946" cy="243443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Research about MLP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Effect of Bias in Neural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Back propagation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Levenberg – Marquardt algorithm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Coding: both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Model Development &amp; training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Documentation &amp; presentation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4386504" y="103193"/>
            <a:ext cx="510757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Division of responsibilities</a:t>
            </a:r>
          </a:p>
        </p:txBody>
      </p:sp>
      <p:pic>
        <p:nvPicPr>
          <p:cNvPr id="133" name="Graphic 11" descr="Graphic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89" y="7434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23" descr="Graphic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3" y="3990680"/>
            <a:ext cx="3632473" cy="36324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: Rounded Corners 25"/>
          <p:cNvSpPr/>
          <p:nvPr/>
        </p:nvSpPr>
        <p:spPr>
          <a:xfrm>
            <a:off x="2554399" y="674622"/>
            <a:ext cx="8937798" cy="11836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>
            <a:solidFill>
              <a:srgbClr val="21212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Pranav"/>
          <p:cNvSpPr txBox="1"/>
          <p:nvPr/>
        </p:nvSpPr>
        <p:spPr>
          <a:xfrm>
            <a:off x="9139387" y="993094"/>
            <a:ext cx="1008582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Pranav</a:t>
            </a:r>
          </a:p>
        </p:txBody>
      </p:sp>
      <p:pic>
        <p:nvPicPr>
          <p:cNvPr id="13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772" y="9930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aweł Ozga"/>
          <p:cNvSpPr txBox="1"/>
          <p:nvPr/>
        </p:nvSpPr>
        <p:spPr>
          <a:xfrm>
            <a:off x="3983154" y="993094"/>
            <a:ext cx="1570873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Paweł Ozga</a:t>
            </a:r>
          </a:p>
        </p:txBody>
      </p:sp>
      <p:pic>
        <p:nvPicPr>
          <p:cNvPr id="139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32" y="9676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 flipV="1">
            <a:off x="6941945" y="1511486"/>
            <a:ext cx="1" cy="2880277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1" name="Dataset &amp; Handling…"/>
          <p:cNvSpPr txBox="1"/>
          <p:nvPr/>
        </p:nvSpPr>
        <p:spPr>
          <a:xfrm>
            <a:off x="2984804" y="1746250"/>
            <a:ext cx="3632474" cy="1864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Dataset &amp; Handling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Coding: both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Model Development &amp; training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Documentation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Preprocessing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BE238-ACBE-DD15-DE2F-921E9562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20" y="1166397"/>
            <a:ext cx="7932187" cy="51915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D2A2-F29A-6B67-B2D2-D9752BFFDA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1047" y="105204"/>
            <a:ext cx="5532160" cy="969753"/>
          </a:xfrm>
        </p:spPr>
        <p:txBody>
          <a:bodyPr/>
          <a:lstStyle/>
          <a:p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694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Paweł Ozga (266078)</cp:lastModifiedBy>
  <cp:revision>3</cp:revision>
  <dcterms:modified xsi:type="dcterms:W3CDTF">2025-03-25T12:04:48Z</dcterms:modified>
</cp:coreProperties>
</file>