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80" r:id="rId8"/>
    <p:sldId id="269" r:id="rId9"/>
    <p:sldId id="271" r:id="rId10"/>
    <p:sldId id="290" r:id="rId11"/>
    <p:sldId id="275" r:id="rId12"/>
    <p:sldId id="270" r:id="rId13"/>
    <p:sldId id="276" r:id="rId14"/>
    <p:sldId id="279" r:id="rId15"/>
    <p:sldId id="273" r:id="rId16"/>
    <p:sldId id="289" r:id="rId17"/>
    <p:sldId id="288" r:id="rId18"/>
    <p:sldId id="283" r:id="rId19"/>
    <p:sldId id="285" r:id="rId20"/>
    <p:sldId id="286" r:id="rId21"/>
    <p:sldId id="282" r:id="rId22"/>
    <p:sldId id="287" r:id="rId23"/>
    <p:sldId id="272" r:id="rId24"/>
    <p:sldId id="277" r:id="rId25"/>
    <p:sldId id="291" r:id="rId26"/>
    <p:sldId id="292" r:id="rId27"/>
    <p:sldId id="278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CECEC"/>
    <a:srgbClr val="A568D2"/>
    <a:srgbClr val="8037B7"/>
    <a:srgbClr val="FFC1C1"/>
    <a:srgbClr val="BC47F7"/>
    <a:srgbClr val="CA69F9"/>
    <a:srgbClr val="FF7979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01204-7345-46C5-AAF9-737B06469FF3}" type="doc">
      <dgm:prSet loTypeId="urn:microsoft.com/office/officeart/2011/layout/InterconnectedBlock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2400C8-1AB9-4E5B-A148-E6C71A4929A2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latin typeface="+mj-lt"/>
            </a:rPr>
            <a:t>RESULT</a:t>
          </a:r>
          <a:endParaRPr lang="en-GB" sz="4000" b="1" dirty="0">
            <a:latin typeface="+mj-lt"/>
          </a:endParaRPr>
        </a:p>
      </dgm:t>
    </dgm:pt>
    <dgm:pt modelId="{E8F17CCF-673F-4511-BE9D-BA3BB2D1BB20}" type="parTrans" cxnId="{81888D9C-A6B1-474A-A4F7-B92FBE729FFD}">
      <dgm:prSet/>
      <dgm:spPr/>
      <dgm:t>
        <a:bodyPr/>
        <a:lstStyle/>
        <a:p>
          <a:endParaRPr lang="en-GB"/>
        </a:p>
      </dgm:t>
    </dgm:pt>
    <dgm:pt modelId="{399430D2-CE42-41CC-80AE-3E349DC11826}" type="sibTrans" cxnId="{81888D9C-A6B1-474A-A4F7-B92FBE729FFD}">
      <dgm:prSet/>
      <dgm:spPr/>
      <dgm:t>
        <a:bodyPr/>
        <a:lstStyle/>
        <a:p>
          <a:endParaRPr lang="en-GB"/>
        </a:p>
      </dgm:t>
    </dgm:pt>
    <dgm:pt modelId="{90ED9050-B4FD-49C2-AE41-0A69E23DB2C4}">
      <dgm:prSet phldrT="[Text]" custT="1"/>
      <dgm:spPr>
        <a:solidFill>
          <a:srgbClr val="FFC1C1"/>
        </a:solidFill>
      </dgm:spPr>
      <dgm:t>
        <a:bodyPr/>
        <a:lstStyle/>
        <a:p>
          <a:r>
            <a:rPr lang="en-GB" sz="1900" b="0" i="0" dirty="0">
              <a:latin typeface="+mj-lt"/>
            </a:rPr>
            <a:t>Prediction and Evaluation</a:t>
          </a:r>
          <a:r>
            <a:rPr lang="pl-PL" sz="1900" b="0" i="0" dirty="0">
              <a:latin typeface="+mj-lt"/>
            </a:rPr>
            <a:t>,</a:t>
          </a:r>
          <a:endParaRPr lang="pl-PL" sz="1900" dirty="0">
            <a:latin typeface="+mj-lt"/>
          </a:endParaRPr>
        </a:p>
        <a:p>
          <a:r>
            <a:rPr lang="pl-PL" sz="1900" dirty="0" err="1">
              <a:latin typeface="+mj-lt"/>
            </a:rPr>
            <a:t>Acuracy</a:t>
          </a:r>
          <a:r>
            <a:rPr lang="pl-PL" sz="1900" dirty="0">
              <a:latin typeface="+mj-lt"/>
            </a:rPr>
            <a:t>,</a:t>
          </a:r>
        </a:p>
        <a:p>
          <a:r>
            <a:rPr lang="pl-PL" sz="1900" dirty="0" err="1">
              <a:latin typeface="+mj-lt"/>
            </a:rPr>
            <a:t>Confusion</a:t>
          </a:r>
          <a:r>
            <a:rPr lang="pl-PL" sz="1900" dirty="0">
              <a:latin typeface="+mj-lt"/>
            </a:rPr>
            <a:t> Matrix:</a:t>
          </a:r>
        </a:p>
        <a:p>
          <a:endParaRPr lang="pl-PL" sz="1900" dirty="0">
            <a:latin typeface="+mj-lt"/>
          </a:endParaRPr>
        </a:p>
        <a:p>
          <a:endParaRPr lang="pl-PL" sz="1900" dirty="0">
            <a:latin typeface="+mj-lt"/>
          </a:endParaRPr>
        </a:p>
        <a:p>
          <a:endParaRPr lang="pl-PL" sz="1900" dirty="0">
            <a:latin typeface="+mj-lt"/>
          </a:endParaRPr>
        </a:p>
      </dgm:t>
    </dgm:pt>
    <dgm:pt modelId="{DDAB9853-68C7-46D4-9157-9897CC5EC47D}" type="parTrans" cxnId="{C6515BB1-E5B9-4CE8-B51F-FDF234A43C8F}">
      <dgm:prSet/>
      <dgm:spPr/>
      <dgm:t>
        <a:bodyPr/>
        <a:lstStyle/>
        <a:p>
          <a:endParaRPr lang="en-GB"/>
        </a:p>
      </dgm:t>
    </dgm:pt>
    <dgm:pt modelId="{F0E02CAF-2CFA-493C-99D7-25AC6ADE8428}" type="sibTrans" cxnId="{C6515BB1-E5B9-4CE8-B51F-FDF234A43C8F}">
      <dgm:prSet/>
      <dgm:spPr/>
      <dgm:t>
        <a:bodyPr/>
        <a:lstStyle/>
        <a:p>
          <a:endParaRPr lang="en-GB"/>
        </a:p>
      </dgm:t>
    </dgm:pt>
    <dgm:pt modelId="{3F866610-F8B6-44EA-BEFE-21BF9EA1AFE5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solidFill>
                <a:srgbClr val="FFFF00"/>
              </a:solidFill>
              <a:latin typeface="+mj-lt"/>
            </a:rPr>
            <a:t>BUILD &amp; TEST</a:t>
          </a:r>
          <a:endParaRPr lang="en-GB" sz="4000" b="1" dirty="0">
            <a:solidFill>
              <a:srgbClr val="FFFF00"/>
            </a:solidFill>
            <a:latin typeface="+mj-lt"/>
          </a:endParaRPr>
        </a:p>
      </dgm:t>
    </dgm:pt>
    <dgm:pt modelId="{6F9CC616-84DB-4129-A683-B65C2BE879B3}" type="parTrans" cxnId="{724CA5CF-3EF5-45A3-BB8B-000CA6F6C531}">
      <dgm:prSet/>
      <dgm:spPr/>
      <dgm:t>
        <a:bodyPr/>
        <a:lstStyle/>
        <a:p>
          <a:endParaRPr lang="en-GB"/>
        </a:p>
      </dgm:t>
    </dgm:pt>
    <dgm:pt modelId="{AEC7A82C-5798-4157-B902-CA664DC48D0F}" type="sibTrans" cxnId="{724CA5CF-3EF5-45A3-BB8B-000CA6F6C531}">
      <dgm:prSet/>
      <dgm:spPr/>
      <dgm:t>
        <a:bodyPr/>
        <a:lstStyle/>
        <a:p>
          <a:endParaRPr lang="en-GB"/>
        </a:p>
      </dgm:t>
    </dgm:pt>
    <dgm:pt modelId="{A81D7A91-F8E3-4B77-938E-2FF4E5EFD955}">
      <dgm:prSet phldrT="[Text]" custT="1"/>
      <dgm:spPr>
        <a:solidFill>
          <a:srgbClr val="FFC1C1"/>
        </a:solidFill>
      </dgm:spPr>
      <dgm:t>
        <a:bodyPr/>
        <a:lstStyle/>
        <a:p>
          <a:r>
            <a:rPr lang="en-GB" sz="1900" b="0" i="0" dirty="0">
              <a:latin typeface="+mj-lt"/>
            </a:rPr>
            <a:t>Data Splitting</a:t>
          </a:r>
          <a:r>
            <a:rPr lang="pl-PL" sz="1900" b="0" i="0" dirty="0">
              <a:latin typeface="+mj-lt"/>
            </a:rPr>
            <a:t>,</a:t>
          </a:r>
        </a:p>
        <a:p>
          <a:r>
            <a:rPr lang="en-GB" sz="1900" b="0" i="0" dirty="0">
              <a:latin typeface="+mj-lt"/>
            </a:rPr>
            <a:t>MLP</a:t>
          </a:r>
          <a:r>
            <a:rPr lang="pl-PL" sz="1900" b="0" i="0" dirty="0">
              <a:latin typeface="+mj-lt"/>
            </a:rPr>
            <a:t> network:</a:t>
          </a:r>
        </a:p>
      </dgm:t>
    </dgm:pt>
    <dgm:pt modelId="{4C355C76-7328-4D4D-A037-E761B7586B67}" type="parTrans" cxnId="{51CA78D5-4C45-4057-A893-B682E0CAEBEA}">
      <dgm:prSet/>
      <dgm:spPr/>
      <dgm:t>
        <a:bodyPr/>
        <a:lstStyle/>
        <a:p>
          <a:endParaRPr lang="en-GB"/>
        </a:p>
      </dgm:t>
    </dgm:pt>
    <dgm:pt modelId="{832E0903-447D-4AB3-87A4-0ACF30C7872D}" type="sibTrans" cxnId="{51CA78D5-4C45-4057-A893-B682E0CAEBEA}">
      <dgm:prSet/>
      <dgm:spPr/>
      <dgm:t>
        <a:bodyPr/>
        <a:lstStyle/>
        <a:p>
          <a:endParaRPr lang="en-GB"/>
        </a:p>
      </dgm:t>
    </dgm:pt>
    <dgm:pt modelId="{04B5D723-D2D2-450E-8194-00CBAF31C139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solidFill>
                <a:srgbClr val="57D3FF"/>
              </a:solidFill>
              <a:latin typeface="+mj-lt"/>
            </a:rPr>
            <a:t>DATASET</a:t>
          </a:r>
          <a:endParaRPr lang="en-GB" sz="4000" b="1" dirty="0">
            <a:solidFill>
              <a:srgbClr val="57D3FF"/>
            </a:solidFill>
            <a:latin typeface="+mj-lt"/>
          </a:endParaRPr>
        </a:p>
      </dgm:t>
    </dgm:pt>
    <dgm:pt modelId="{9A9AC80F-CCD8-439A-ABEB-8140515A25A5}" type="parTrans" cxnId="{D1121C56-1CAC-49DB-8AAF-5E6C048DE9C7}">
      <dgm:prSet/>
      <dgm:spPr/>
      <dgm:t>
        <a:bodyPr/>
        <a:lstStyle/>
        <a:p>
          <a:endParaRPr lang="en-GB"/>
        </a:p>
      </dgm:t>
    </dgm:pt>
    <dgm:pt modelId="{3148C02D-76AE-4FB2-B754-9EC2EE0F41CC}" type="sibTrans" cxnId="{D1121C56-1CAC-49DB-8AAF-5E6C048DE9C7}">
      <dgm:prSet/>
      <dgm:spPr/>
      <dgm:t>
        <a:bodyPr/>
        <a:lstStyle/>
        <a:p>
          <a:endParaRPr lang="en-GB"/>
        </a:p>
      </dgm:t>
    </dgm:pt>
    <dgm:pt modelId="{78F90485-14EC-4182-A116-CA51C1868441}">
      <dgm:prSet phldrT="[Text]" custT="1"/>
      <dgm:spPr>
        <a:solidFill>
          <a:srgbClr val="FFC1C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 loading and Display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 Verification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Dataset Statistics Calculation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Sample Selection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Class Distribution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Normalization input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pl-PL" sz="1900" b="0" i="0" dirty="0" err="1">
              <a:latin typeface="+mj-lt"/>
            </a:rPr>
            <a:t>Label</a:t>
          </a:r>
          <a:r>
            <a:rPr lang="en-GB" sz="1900" b="0" i="0" dirty="0">
              <a:latin typeface="+mj-lt"/>
            </a:rPr>
            <a:t> Encoding (One-hot Encoding)</a:t>
          </a:r>
          <a:endParaRPr lang="en-GB" sz="1900" b="0" dirty="0">
            <a:latin typeface="+mj-lt"/>
          </a:endParaRPr>
        </a:p>
      </dgm:t>
    </dgm:pt>
    <dgm:pt modelId="{FD4F8769-484C-4517-AD0B-E508B15FEAFE}" type="parTrans" cxnId="{F6F2F9E1-1480-493B-B58D-5647EF6FA90B}">
      <dgm:prSet/>
      <dgm:spPr/>
      <dgm:t>
        <a:bodyPr/>
        <a:lstStyle/>
        <a:p>
          <a:endParaRPr lang="en-GB"/>
        </a:p>
      </dgm:t>
    </dgm:pt>
    <dgm:pt modelId="{DBBDAA94-2744-4A6E-828C-51885318583A}" type="sibTrans" cxnId="{F6F2F9E1-1480-493B-B58D-5647EF6FA90B}">
      <dgm:prSet/>
      <dgm:spPr/>
      <dgm:t>
        <a:bodyPr/>
        <a:lstStyle/>
        <a:p>
          <a:endParaRPr lang="en-GB"/>
        </a:p>
      </dgm:t>
    </dgm:pt>
    <dgm:pt modelId="{47E2D20A-BF4E-4A3A-883F-026AA43F42B2}" type="pres">
      <dgm:prSet presAssocID="{CF001204-7345-46C5-AAF9-737B06469FF3}" presName="Name0" presStyleCnt="0">
        <dgm:presLayoutVars>
          <dgm:chMax val="7"/>
          <dgm:chPref val="5"/>
          <dgm:dir val="rev"/>
          <dgm:animOne val="branch"/>
          <dgm:animLvl val="lvl"/>
        </dgm:presLayoutVars>
      </dgm:prSet>
      <dgm:spPr/>
    </dgm:pt>
    <dgm:pt modelId="{02ED9867-7370-4766-8873-4545C79AB013}" type="pres">
      <dgm:prSet presAssocID="{04B5D723-D2D2-450E-8194-00CBAF31C139}" presName="ChildAccent3" presStyleCnt="0"/>
      <dgm:spPr/>
    </dgm:pt>
    <dgm:pt modelId="{CB6F5BDC-3EAF-41B5-8541-F87596E663EF}" type="pres">
      <dgm:prSet presAssocID="{04B5D723-D2D2-450E-8194-00CBAF31C139}" presName="ChildAccent" presStyleLbl="alignImgPlace1" presStyleIdx="0" presStyleCnt="3" custScaleX="128110" custLinFactNeighborX="-67442" custLinFactNeighborY="-220"/>
      <dgm:spPr/>
    </dgm:pt>
    <dgm:pt modelId="{974CD521-2BCF-4BBD-BD95-B33958815602}" type="pres">
      <dgm:prSet presAssocID="{04B5D723-D2D2-450E-8194-00CBAF31C139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21205D-B086-45F3-AE0C-0CFAE5C38D58}" type="pres">
      <dgm:prSet presAssocID="{04B5D723-D2D2-450E-8194-00CBAF31C139}" presName="Parent3" presStyleLbl="node1" presStyleIdx="0" presStyleCnt="3" custScaleX="128063" custLinFactNeighborX="-67442">
        <dgm:presLayoutVars>
          <dgm:chMax val="2"/>
          <dgm:chPref val="1"/>
          <dgm:bulletEnabled val="1"/>
        </dgm:presLayoutVars>
      </dgm:prSet>
      <dgm:spPr/>
    </dgm:pt>
    <dgm:pt modelId="{A5793875-E517-41FF-ADDF-97F6460EE5B7}" type="pres">
      <dgm:prSet presAssocID="{3F866610-F8B6-44EA-BEFE-21BF9EA1AFE5}" presName="ChildAccent2" presStyleCnt="0"/>
      <dgm:spPr/>
    </dgm:pt>
    <dgm:pt modelId="{56695137-2888-42F2-8D78-5C635CFEF034}" type="pres">
      <dgm:prSet presAssocID="{3F866610-F8B6-44EA-BEFE-21BF9EA1AFE5}" presName="ChildAccent" presStyleLbl="alignImgPlace1" presStyleIdx="1" presStyleCnt="3" custScaleX="218733" custScaleY="108104" custLinFactNeighborX="7172" custLinFactNeighborY="3629"/>
      <dgm:spPr/>
    </dgm:pt>
    <dgm:pt modelId="{BE4C50CD-6CA4-4263-8190-F1733474F5A5}" type="pres">
      <dgm:prSet presAssocID="{3F866610-F8B6-44EA-BEFE-21BF9EA1AFE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068F98-DC91-42DE-8AA0-E331ACEC50F0}" type="pres">
      <dgm:prSet presAssocID="{3F866610-F8B6-44EA-BEFE-21BF9EA1AFE5}" presName="Parent2" presStyleLbl="node1" presStyleIdx="1" presStyleCnt="3" custScaleX="218693" custScaleY="118797" custLinFactNeighborX="7172" custLinFactNeighborY="-8730">
        <dgm:presLayoutVars>
          <dgm:chMax val="2"/>
          <dgm:chPref val="1"/>
          <dgm:bulletEnabled val="1"/>
        </dgm:presLayoutVars>
      </dgm:prSet>
      <dgm:spPr/>
    </dgm:pt>
    <dgm:pt modelId="{2359DA44-1E1A-4BBE-81A5-E2483364A2C6}" type="pres">
      <dgm:prSet presAssocID="{4E2400C8-1AB9-4E5B-A148-E6C71A4929A2}" presName="ChildAccent1" presStyleCnt="0"/>
      <dgm:spPr/>
    </dgm:pt>
    <dgm:pt modelId="{50C4018C-86C8-4425-98A0-8D20B768A382}" type="pres">
      <dgm:prSet presAssocID="{4E2400C8-1AB9-4E5B-A148-E6C71A4929A2}" presName="ChildAccent" presStyleLbl="alignImgPlace1" presStyleIdx="2" presStyleCnt="3" custScaleX="112115" custScaleY="116589" custLinFactNeighborX="74700" custLinFactNeighborY="8363"/>
      <dgm:spPr/>
    </dgm:pt>
    <dgm:pt modelId="{789ED9E4-10C7-47FA-A17D-D6242534A1AC}" type="pres">
      <dgm:prSet presAssocID="{4E2400C8-1AB9-4E5B-A148-E6C71A4929A2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0FC4B2-0FB9-42FD-BB9E-909FD3B58E40}" type="pres">
      <dgm:prSet presAssocID="{4E2400C8-1AB9-4E5B-A148-E6C71A4929A2}" presName="Parent1" presStyleLbl="node1" presStyleIdx="2" presStyleCnt="3" custScaleX="112250" custScaleY="148327" custLinFactNeighborX="74144" custLinFactNeighborY="-23554">
        <dgm:presLayoutVars>
          <dgm:chMax val="2"/>
          <dgm:chPref val="1"/>
          <dgm:bulletEnabled val="1"/>
        </dgm:presLayoutVars>
      </dgm:prSet>
      <dgm:spPr/>
    </dgm:pt>
  </dgm:ptLst>
  <dgm:cxnLst>
    <dgm:cxn modelId="{72EF441E-03A7-4AB0-BD61-507D97ACDA38}" type="presOf" srcId="{4E2400C8-1AB9-4E5B-A148-E6C71A4929A2}" destId="{E60FC4B2-0FB9-42FD-BB9E-909FD3B58E40}" srcOrd="0" destOrd="0" presId="urn:microsoft.com/office/officeart/2011/layout/InterconnectedBlockProcess"/>
    <dgm:cxn modelId="{74E0222F-5EC2-4021-96B3-74190E7390A2}" type="presOf" srcId="{04B5D723-D2D2-450E-8194-00CBAF31C139}" destId="{AB21205D-B086-45F3-AE0C-0CFAE5C38D58}" srcOrd="0" destOrd="0" presId="urn:microsoft.com/office/officeart/2011/layout/InterconnectedBlockProcess"/>
    <dgm:cxn modelId="{A8673935-1486-4795-AF36-22306EBF0408}" type="presOf" srcId="{78F90485-14EC-4182-A116-CA51C1868441}" destId="{CB6F5BDC-3EAF-41B5-8541-F87596E663EF}" srcOrd="0" destOrd="0" presId="urn:microsoft.com/office/officeart/2011/layout/InterconnectedBlockProcess"/>
    <dgm:cxn modelId="{2F813B4D-A64D-431F-8A6E-787E1B748C8B}" type="presOf" srcId="{78F90485-14EC-4182-A116-CA51C1868441}" destId="{974CD521-2BCF-4BBD-BD95-B33958815602}" srcOrd="1" destOrd="0" presId="urn:microsoft.com/office/officeart/2011/layout/InterconnectedBlockProcess"/>
    <dgm:cxn modelId="{D1121C56-1CAC-49DB-8AAF-5E6C048DE9C7}" srcId="{CF001204-7345-46C5-AAF9-737B06469FF3}" destId="{04B5D723-D2D2-450E-8194-00CBAF31C139}" srcOrd="2" destOrd="0" parTransId="{9A9AC80F-CCD8-439A-ABEB-8140515A25A5}" sibTransId="{3148C02D-76AE-4FB2-B754-9EC2EE0F41CC}"/>
    <dgm:cxn modelId="{8E253656-FCCF-4C61-AC26-58CF9BF01074}" type="presOf" srcId="{A81D7A91-F8E3-4B77-938E-2FF4E5EFD955}" destId="{56695137-2888-42F2-8D78-5C635CFEF034}" srcOrd="0" destOrd="0" presId="urn:microsoft.com/office/officeart/2011/layout/InterconnectedBlockProcess"/>
    <dgm:cxn modelId="{94EC247C-28A6-40D7-9135-8BB04F359F0A}" type="presOf" srcId="{90ED9050-B4FD-49C2-AE41-0A69E23DB2C4}" destId="{789ED9E4-10C7-47FA-A17D-D6242534A1AC}" srcOrd="1" destOrd="0" presId="urn:microsoft.com/office/officeart/2011/layout/InterconnectedBlockProcess"/>
    <dgm:cxn modelId="{81888D9C-A6B1-474A-A4F7-B92FBE729FFD}" srcId="{CF001204-7345-46C5-AAF9-737B06469FF3}" destId="{4E2400C8-1AB9-4E5B-A148-E6C71A4929A2}" srcOrd="0" destOrd="0" parTransId="{E8F17CCF-673F-4511-BE9D-BA3BB2D1BB20}" sibTransId="{399430D2-CE42-41CC-80AE-3E349DC11826}"/>
    <dgm:cxn modelId="{C6515BB1-E5B9-4CE8-B51F-FDF234A43C8F}" srcId="{4E2400C8-1AB9-4E5B-A148-E6C71A4929A2}" destId="{90ED9050-B4FD-49C2-AE41-0A69E23DB2C4}" srcOrd="0" destOrd="0" parTransId="{DDAB9853-68C7-46D4-9157-9897CC5EC47D}" sibTransId="{F0E02CAF-2CFA-493C-99D7-25AC6ADE8428}"/>
    <dgm:cxn modelId="{17AD9DB4-8255-479A-94F4-0FA1657D197D}" type="presOf" srcId="{90ED9050-B4FD-49C2-AE41-0A69E23DB2C4}" destId="{50C4018C-86C8-4425-98A0-8D20B768A382}" srcOrd="0" destOrd="0" presId="urn:microsoft.com/office/officeart/2011/layout/InterconnectedBlockProcess"/>
    <dgm:cxn modelId="{6B5821CF-485C-4627-9ACE-2CC16F9C258E}" type="presOf" srcId="{CF001204-7345-46C5-AAF9-737B06469FF3}" destId="{47E2D20A-BF4E-4A3A-883F-026AA43F42B2}" srcOrd="0" destOrd="0" presId="urn:microsoft.com/office/officeart/2011/layout/InterconnectedBlockProcess"/>
    <dgm:cxn modelId="{724CA5CF-3EF5-45A3-BB8B-000CA6F6C531}" srcId="{CF001204-7345-46C5-AAF9-737B06469FF3}" destId="{3F866610-F8B6-44EA-BEFE-21BF9EA1AFE5}" srcOrd="1" destOrd="0" parTransId="{6F9CC616-84DB-4129-A683-B65C2BE879B3}" sibTransId="{AEC7A82C-5798-4157-B902-CA664DC48D0F}"/>
    <dgm:cxn modelId="{696489D1-1AF8-46C0-8C70-5C696D75C105}" type="presOf" srcId="{A81D7A91-F8E3-4B77-938E-2FF4E5EFD955}" destId="{BE4C50CD-6CA4-4263-8190-F1733474F5A5}" srcOrd="1" destOrd="0" presId="urn:microsoft.com/office/officeart/2011/layout/InterconnectedBlockProcess"/>
    <dgm:cxn modelId="{7A2694D4-9638-4B6A-A474-303B80C70645}" type="presOf" srcId="{3F866610-F8B6-44EA-BEFE-21BF9EA1AFE5}" destId="{84068F98-DC91-42DE-8AA0-E331ACEC50F0}" srcOrd="0" destOrd="0" presId="urn:microsoft.com/office/officeart/2011/layout/InterconnectedBlockProcess"/>
    <dgm:cxn modelId="{51CA78D5-4C45-4057-A893-B682E0CAEBEA}" srcId="{3F866610-F8B6-44EA-BEFE-21BF9EA1AFE5}" destId="{A81D7A91-F8E3-4B77-938E-2FF4E5EFD955}" srcOrd="0" destOrd="0" parTransId="{4C355C76-7328-4D4D-A037-E761B7586B67}" sibTransId="{832E0903-447D-4AB3-87A4-0ACF30C7872D}"/>
    <dgm:cxn modelId="{F6F2F9E1-1480-493B-B58D-5647EF6FA90B}" srcId="{04B5D723-D2D2-450E-8194-00CBAF31C139}" destId="{78F90485-14EC-4182-A116-CA51C1868441}" srcOrd="0" destOrd="0" parTransId="{FD4F8769-484C-4517-AD0B-E508B15FEAFE}" sibTransId="{DBBDAA94-2744-4A6E-828C-51885318583A}"/>
    <dgm:cxn modelId="{70127C1C-0A90-4E03-8A64-2198F5BBFF4B}" type="presParOf" srcId="{47E2D20A-BF4E-4A3A-883F-026AA43F42B2}" destId="{02ED9867-7370-4766-8873-4545C79AB013}" srcOrd="0" destOrd="0" presId="urn:microsoft.com/office/officeart/2011/layout/InterconnectedBlockProcess"/>
    <dgm:cxn modelId="{77DECF66-828A-4A72-87D5-E28AFFD8E1F7}" type="presParOf" srcId="{02ED9867-7370-4766-8873-4545C79AB013}" destId="{CB6F5BDC-3EAF-41B5-8541-F87596E663EF}" srcOrd="0" destOrd="0" presId="urn:microsoft.com/office/officeart/2011/layout/InterconnectedBlockProcess"/>
    <dgm:cxn modelId="{C1C61397-838A-43DA-9F61-2C235831F392}" type="presParOf" srcId="{47E2D20A-BF4E-4A3A-883F-026AA43F42B2}" destId="{974CD521-2BCF-4BBD-BD95-B33958815602}" srcOrd="1" destOrd="0" presId="urn:microsoft.com/office/officeart/2011/layout/InterconnectedBlockProcess"/>
    <dgm:cxn modelId="{D53C638D-A41D-44C8-804C-4E9647EAFF6B}" type="presParOf" srcId="{47E2D20A-BF4E-4A3A-883F-026AA43F42B2}" destId="{AB21205D-B086-45F3-AE0C-0CFAE5C38D58}" srcOrd="2" destOrd="0" presId="urn:microsoft.com/office/officeart/2011/layout/InterconnectedBlockProcess"/>
    <dgm:cxn modelId="{07BFE649-5F00-45E5-A424-564032D2865A}" type="presParOf" srcId="{47E2D20A-BF4E-4A3A-883F-026AA43F42B2}" destId="{A5793875-E517-41FF-ADDF-97F6460EE5B7}" srcOrd="3" destOrd="0" presId="urn:microsoft.com/office/officeart/2011/layout/InterconnectedBlockProcess"/>
    <dgm:cxn modelId="{229CEC1F-CACE-47C6-8972-5DBC8E67D40B}" type="presParOf" srcId="{A5793875-E517-41FF-ADDF-97F6460EE5B7}" destId="{56695137-2888-42F2-8D78-5C635CFEF034}" srcOrd="0" destOrd="0" presId="urn:microsoft.com/office/officeart/2011/layout/InterconnectedBlockProcess"/>
    <dgm:cxn modelId="{FC5806AC-9C65-40BA-867D-F515509458DE}" type="presParOf" srcId="{47E2D20A-BF4E-4A3A-883F-026AA43F42B2}" destId="{BE4C50CD-6CA4-4263-8190-F1733474F5A5}" srcOrd="4" destOrd="0" presId="urn:microsoft.com/office/officeart/2011/layout/InterconnectedBlockProcess"/>
    <dgm:cxn modelId="{42BE4095-4D42-46CB-A5CE-5115125B39DA}" type="presParOf" srcId="{47E2D20A-BF4E-4A3A-883F-026AA43F42B2}" destId="{84068F98-DC91-42DE-8AA0-E331ACEC50F0}" srcOrd="5" destOrd="0" presId="urn:microsoft.com/office/officeart/2011/layout/InterconnectedBlockProcess"/>
    <dgm:cxn modelId="{5CDDA536-DEEC-4919-B49D-561182E5C362}" type="presParOf" srcId="{47E2D20A-BF4E-4A3A-883F-026AA43F42B2}" destId="{2359DA44-1E1A-4BBE-81A5-E2483364A2C6}" srcOrd="6" destOrd="0" presId="urn:microsoft.com/office/officeart/2011/layout/InterconnectedBlockProcess"/>
    <dgm:cxn modelId="{600F42F4-9EEE-4641-A157-63196D116771}" type="presParOf" srcId="{2359DA44-1E1A-4BBE-81A5-E2483364A2C6}" destId="{50C4018C-86C8-4425-98A0-8D20B768A382}" srcOrd="0" destOrd="0" presId="urn:microsoft.com/office/officeart/2011/layout/InterconnectedBlockProcess"/>
    <dgm:cxn modelId="{D9B82095-889F-4E75-AB52-A64B4F891D63}" type="presParOf" srcId="{47E2D20A-BF4E-4A3A-883F-026AA43F42B2}" destId="{789ED9E4-10C7-47FA-A17D-D6242534A1AC}" srcOrd="7" destOrd="0" presId="urn:microsoft.com/office/officeart/2011/layout/InterconnectedBlockProcess"/>
    <dgm:cxn modelId="{D2E9FACB-997F-42C8-8455-802F2DB7DC45}" type="presParOf" srcId="{47E2D20A-BF4E-4A3A-883F-026AA43F42B2}" destId="{E60FC4B2-0FB9-42FD-BB9E-909FD3B58E40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BC93E-09B9-4C04-8840-578DAD067F6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66B9B1-4583-421F-A29E-F5B1E5FC5B37}">
      <dgm:prSet phldrT="[Text]" custT="1"/>
      <dgm:spPr>
        <a:solidFill>
          <a:srgbClr val="FF7979"/>
        </a:solidFill>
      </dgm:spPr>
      <dgm:t>
        <a:bodyPr/>
        <a:lstStyle/>
        <a:p>
          <a:r>
            <a:rPr lang="pl-PL" sz="1500" dirty="0">
              <a:solidFill>
                <a:schemeClr val="bg1"/>
              </a:solidFill>
            </a:rPr>
            <a:t>MATLAB R2024b</a:t>
          </a:r>
        </a:p>
        <a:p>
          <a:r>
            <a:rPr lang="pl-PL" sz="1500" dirty="0" err="1">
              <a:solidFill>
                <a:schemeClr val="bg1"/>
              </a:solidFill>
            </a:rPr>
            <a:t>toolbox</a:t>
          </a:r>
          <a:r>
            <a:rPr lang="pl-PL" sz="1500" dirty="0">
              <a:solidFill>
                <a:schemeClr val="bg1"/>
              </a:solidFill>
            </a:rPr>
            <a:t>: </a:t>
          </a:r>
        </a:p>
        <a:p>
          <a:r>
            <a:rPr lang="en-GB" sz="1500" b="1" i="0" dirty="0">
              <a:solidFill>
                <a:schemeClr val="tx1"/>
              </a:solidFill>
            </a:rPr>
            <a:t>Statistics and Machine </a:t>
          </a:r>
          <a:endParaRPr lang="pl-PL" sz="1500" b="1" i="0" dirty="0">
            <a:solidFill>
              <a:schemeClr val="tx1"/>
            </a:solidFill>
          </a:endParaRPr>
        </a:p>
        <a:p>
          <a:r>
            <a:rPr lang="en-GB" sz="1500" b="1" i="0" dirty="0">
              <a:solidFill>
                <a:schemeClr val="tx1"/>
              </a:solidFill>
            </a:rPr>
            <a:t>Learning</a:t>
          </a:r>
          <a:r>
            <a:rPr lang="pl-PL" sz="1500" b="1" i="0" dirty="0">
              <a:solidFill>
                <a:schemeClr val="tx1"/>
              </a:solidFill>
            </a:rPr>
            <a:t> &amp; </a:t>
          </a:r>
          <a:r>
            <a:rPr lang="en-GB" sz="1500" b="1" i="0" dirty="0">
              <a:solidFill>
                <a:schemeClr val="tx1"/>
              </a:solidFill>
            </a:rPr>
            <a:t>Deep Learning</a:t>
          </a:r>
          <a:endParaRPr lang="pl-PL" sz="1500" dirty="0">
            <a:solidFill>
              <a:schemeClr val="tx1"/>
            </a:solidFill>
          </a:endParaRPr>
        </a:p>
        <a:p>
          <a:r>
            <a:rPr lang="pl-PL" sz="1500" dirty="0">
              <a:solidFill>
                <a:schemeClr val="bg1"/>
              </a:solidFill>
            </a:rPr>
            <a:t>FUNCTION:</a:t>
          </a:r>
        </a:p>
      </dgm:t>
    </dgm:pt>
    <dgm:pt modelId="{C2C9A2B5-24EF-4AE3-9BCB-F96A30780468}" type="parTrans" cxnId="{5EEA29C1-89A0-4366-8715-2D17AD721627}">
      <dgm:prSet/>
      <dgm:spPr/>
      <dgm:t>
        <a:bodyPr/>
        <a:lstStyle/>
        <a:p>
          <a:endParaRPr lang="en-GB"/>
        </a:p>
      </dgm:t>
    </dgm:pt>
    <dgm:pt modelId="{65FC9997-828F-4620-AC36-7D18E606C1F2}" type="sibTrans" cxnId="{5EEA29C1-89A0-4366-8715-2D17AD721627}">
      <dgm:prSet/>
      <dgm:spPr/>
      <dgm:t>
        <a:bodyPr/>
        <a:lstStyle/>
        <a:p>
          <a:endParaRPr lang="en-GB"/>
        </a:p>
      </dgm:t>
    </dgm:pt>
    <dgm:pt modelId="{68126441-0949-4119-8589-D1D0FE1E9AB1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 anchor="ctr"/>
        <a:lstStyle/>
        <a:p>
          <a:pPr algn="l"/>
          <a:endParaRPr lang="pl-PL" sz="1600" b="0" i="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algn="l"/>
          <a:endParaRPr lang="pl-PL" sz="1600" b="0" i="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algn="l"/>
          <a:r>
            <a:rPr lang="pl-PL" sz="1600" b="0" i="0" dirty="0">
              <a:solidFill>
                <a:srgbClr val="00B050"/>
              </a:solidFill>
              <a:latin typeface="Consolas" panose="020B0609020204030204" pitchFamily="49" charset="0"/>
            </a:rPr>
            <a:t>%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cv = </a:t>
          </a:r>
          <a:r>
            <a:rPr lang="en-GB" sz="1600" b="0" i="0" dirty="0" err="1">
              <a:solidFill>
                <a:srgbClr val="00B050"/>
              </a:solidFill>
              <a:latin typeface="Consolas" panose="020B0609020204030204" pitchFamily="49" charset="0"/>
            </a:rPr>
            <a:t>cvpartition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(</a:t>
          </a:r>
          <a:r>
            <a:rPr lang="en-GB" sz="1600" b="0" i="0" dirty="0" err="1">
              <a:solidFill>
                <a:srgbClr val="00B050"/>
              </a:solidFill>
              <a:latin typeface="Consolas" panose="020B0609020204030204" pitchFamily="49" charset="0"/>
            </a:rPr>
            <a:t>Y_categorical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u="none" dirty="0" err="1">
              <a:solidFill>
                <a:srgbClr val="A568D2"/>
              </a:solidFill>
              <a:latin typeface="Consolas" panose="020B0609020204030204" pitchFamily="49" charset="0"/>
            </a:rPr>
            <a:t>KFold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5, 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'Stratify'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true);</a:t>
          </a:r>
          <a:endParaRPr lang="pl-PL" sz="1600" b="0" i="0" dirty="0">
            <a:solidFill>
              <a:srgbClr val="00B050"/>
            </a:solidFill>
            <a:effectLst/>
            <a:latin typeface="Consolas" panose="020B0609020204030204" pitchFamily="49" charset="0"/>
          </a:endParaRPr>
        </a:p>
        <a:p>
          <a:pPr algn="l"/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cv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cvpartition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(Y_cat,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'Holdout'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,0.2);</a:t>
          </a:r>
        </a:p>
        <a:p>
          <a:pPr algn="l">
            <a:buNone/>
          </a:pP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X_train = X(training(cv),:);</a:t>
          </a: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(training(cv),:);</a:t>
          </a: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X_test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X(test(cv), :);</a:t>
          </a:r>
        </a:p>
        <a:p>
          <a:pPr algn="l"/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Y_test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(test(cv), :);</a:t>
          </a:r>
          <a:endParaRPr lang="en-GB" sz="1600" dirty="0">
            <a:solidFill>
              <a:schemeClr val="tx1"/>
            </a:solidFill>
          </a:endParaRPr>
        </a:p>
      </dgm:t>
    </dgm:pt>
    <dgm:pt modelId="{C3BF431C-B17E-4192-B663-61FFF574C8FC}" type="parTrans" cxnId="{8516CF03-AA44-46F3-BED3-990B559AF487}">
      <dgm:prSet/>
      <dgm:spPr/>
      <dgm:t>
        <a:bodyPr/>
        <a:lstStyle/>
        <a:p>
          <a:endParaRPr lang="en-GB"/>
        </a:p>
      </dgm:t>
    </dgm:pt>
    <dgm:pt modelId="{DDF04C28-CCCE-4FDC-BD78-7970C882966C}" type="sibTrans" cxnId="{8516CF03-AA44-46F3-BED3-990B559AF487}">
      <dgm:prSet/>
      <dgm:spPr/>
      <dgm:t>
        <a:bodyPr/>
        <a:lstStyle/>
        <a:p>
          <a:endParaRPr lang="en-GB"/>
        </a:p>
      </dgm:t>
    </dgm:pt>
    <dgm:pt modelId="{32C3B942-8ABB-4D27-911A-23D313CCCAD7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/>
        <a:lstStyle/>
        <a:p>
          <a:pPr algn="l"/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/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net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patternnet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([10, 5]);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trainscg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net.layers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{end}.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transferFcn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softmax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net.performFcn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crossentropy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net.trainParam.showWindow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false; 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[net, tr] = train(net, X_train',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');</a:t>
          </a:r>
          <a:endParaRPr lang="en-GB" sz="16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75AAA0DC-3AEE-4F82-BFA5-10162ABF3FCF}" type="parTrans" cxnId="{689B96F5-B583-43CC-8D2F-21CFF8F7DF89}">
      <dgm:prSet/>
      <dgm:spPr/>
      <dgm:t>
        <a:bodyPr/>
        <a:lstStyle/>
        <a:p>
          <a:endParaRPr lang="en-GB"/>
        </a:p>
      </dgm:t>
    </dgm:pt>
    <dgm:pt modelId="{CA76818F-7C6E-4DB2-BD82-6C5ECE3E09AF}" type="sibTrans" cxnId="{689B96F5-B583-43CC-8D2F-21CFF8F7DF89}">
      <dgm:prSet/>
      <dgm:spPr/>
      <dgm:t>
        <a:bodyPr/>
        <a:lstStyle/>
        <a:p>
          <a:endParaRPr lang="en-GB"/>
        </a:p>
      </dgm:t>
    </dgm:pt>
    <dgm:pt modelId="{91E8396A-B14C-4CB8-B753-CFE364E5E52E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 anchor="t"/>
        <a:lstStyle/>
        <a:p>
          <a:pPr algn="l"/>
          <a:endParaRPr lang="en-GB" sz="16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996099F9-9542-4654-8F59-994B05D44108}" type="parTrans" cxnId="{1ACCB063-846D-4CDC-9D7A-27CC28B85F5F}">
      <dgm:prSet/>
      <dgm:spPr/>
      <dgm:t>
        <a:bodyPr/>
        <a:lstStyle/>
        <a:p>
          <a:endParaRPr lang="en-GB"/>
        </a:p>
      </dgm:t>
    </dgm:pt>
    <dgm:pt modelId="{5DFA6EEA-7141-4EB4-BE20-0E7CB9DDAEA4}" type="sibTrans" cxnId="{1ACCB063-846D-4CDC-9D7A-27CC28B85F5F}">
      <dgm:prSet/>
      <dgm:spPr/>
      <dgm:t>
        <a:bodyPr/>
        <a:lstStyle/>
        <a:p>
          <a:endParaRPr lang="en-GB"/>
        </a:p>
      </dgm:t>
    </dgm:pt>
    <dgm:pt modelId="{4E85C8A1-DA0E-4C6C-A6C6-1D986B72FEB8}">
      <dgm:prSet phldrT="[Text]"/>
      <dgm:spPr>
        <a:solidFill>
          <a:schemeClr val="bg1"/>
        </a:solidFill>
        <a:ln>
          <a:solidFill>
            <a:srgbClr val="FFC1C1"/>
          </a:solidFill>
        </a:ln>
      </dgm:spPr>
      <dgm:t>
        <a:bodyPr/>
        <a:lstStyle/>
        <a:p>
          <a:endParaRPr lang="en-GB" dirty="0">
            <a:solidFill>
              <a:schemeClr val="tx1"/>
            </a:solidFill>
          </a:endParaRPr>
        </a:p>
      </dgm:t>
    </dgm:pt>
    <dgm:pt modelId="{6D9AF836-A30F-418E-852D-EE1F920691C1}" type="parTrans" cxnId="{6C3FFC6D-9CC7-4E8A-8160-5E457EC39468}">
      <dgm:prSet/>
      <dgm:spPr/>
      <dgm:t>
        <a:bodyPr/>
        <a:lstStyle/>
        <a:p>
          <a:endParaRPr lang="en-GB"/>
        </a:p>
      </dgm:t>
    </dgm:pt>
    <dgm:pt modelId="{C6CE115B-2E53-49C7-8599-68EDD53719F9}" type="sibTrans" cxnId="{6C3FFC6D-9CC7-4E8A-8160-5E457EC39468}">
      <dgm:prSet/>
      <dgm:spPr/>
      <dgm:t>
        <a:bodyPr/>
        <a:lstStyle/>
        <a:p>
          <a:endParaRPr lang="en-GB"/>
        </a:p>
      </dgm:t>
    </dgm:pt>
    <dgm:pt modelId="{461476F5-E6C4-4933-9B14-2EE3841A5C9A}" type="pres">
      <dgm:prSet presAssocID="{775BC93E-09B9-4C04-8840-578DAD067F6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4C7083-FE14-4C97-986D-A97177144CAB}" type="pres">
      <dgm:prSet presAssocID="{775BC93E-09B9-4C04-8840-578DAD067F69}" presName="matrix" presStyleCnt="0"/>
      <dgm:spPr/>
    </dgm:pt>
    <dgm:pt modelId="{AC527DC2-D6EC-4492-817D-BD424025FA5F}" type="pres">
      <dgm:prSet presAssocID="{775BC93E-09B9-4C04-8840-578DAD067F69}" presName="tile1" presStyleLbl="node1" presStyleIdx="0" presStyleCnt="4" custScaleX="101450" custScaleY="93812" custLinFactNeighborX="-52912" custLinFactNeighborY="-13723"/>
      <dgm:spPr/>
    </dgm:pt>
    <dgm:pt modelId="{2836CAE5-518D-47FB-9432-9AA2ECFB0B66}" type="pres">
      <dgm:prSet presAssocID="{775BC93E-09B9-4C04-8840-578DAD067F6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B6BFEAA-E714-4AA6-81A3-B43113519FEB}" type="pres">
      <dgm:prSet presAssocID="{775BC93E-09B9-4C04-8840-578DAD067F69}" presName="tile2" presStyleLbl="node1" presStyleIdx="1" presStyleCnt="4" custScaleX="99307" custScaleY="95179" custLinFactNeighborY="667"/>
      <dgm:spPr/>
    </dgm:pt>
    <dgm:pt modelId="{B94C1832-E9DD-477C-AFC6-8A989FC1435F}" type="pres">
      <dgm:prSet presAssocID="{775BC93E-09B9-4C04-8840-578DAD067F6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AC252A-5CB9-4135-8F99-B42665F4749D}" type="pres">
      <dgm:prSet presAssocID="{775BC93E-09B9-4C04-8840-578DAD067F69}" presName="tile3" presStyleLbl="node1" presStyleIdx="2" presStyleCnt="4" custScaleX="101450" custScaleY="105879" custLinFactNeighborY="-335"/>
      <dgm:spPr/>
    </dgm:pt>
    <dgm:pt modelId="{DEE54DF8-1FA5-400E-B277-FD9BBF08597D}" type="pres">
      <dgm:prSet presAssocID="{775BC93E-09B9-4C04-8840-578DAD067F6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404F5-1A24-4677-8AFA-0BDCDD839146}" type="pres">
      <dgm:prSet presAssocID="{775BC93E-09B9-4C04-8840-578DAD067F69}" presName="tile4" presStyleLbl="node1" presStyleIdx="3" presStyleCnt="4" custScaleX="99256" custScaleY="105326" custLinFactNeighborX="394"/>
      <dgm:spPr/>
    </dgm:pt>
    <dgm:pt modelId="{7FC97720-6ED4-4583-B224-ADC61E5FEA57}" type="pres">
      <dgm:prSet presAssocID="{775BC93E-09B9-4C04-8840-578DAD067F6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E92A51-221C-4D69-859A-AA135960C90F}" type="pres">
      <dgm:prSet presAssocID="{775BC93E-09B9-4C04-8840-578DAD067F69}" presName="centerTile" presStyleLbl="fgShp" presStyleIdx="0" presStyleCnt="1" custScaleX="91756" custScaleY="95631" custLinFactNeighborX="2962" custLinFactNeighborY="-6537">
        <dgm:presLayoutVars>
          <dgm:chMax val="0"/>
          <dgm:chPref val="0"/>
        </dgm:presLayoutVars>
      </dgm:prSet>
      <dgm:spPr/>
    </dgm:pt>
  </dgm:ptLst>
  <dgm:cxnLst>
    <dgm:cxn modelId="{8516CF03-AA44-46F3-BED3-990B559AF487}" srcId="{C466B9B1-4583-421F-A29E-F5B1E5FC5B37}" destId="{68126441-0949-4119-8589-D1D0FE1E9AB1}" srcOrd="0" destOrd="0" parTransId="{C3BF431C-B17E-4192-B663-61FFF574C8FC}" sibTransId="{DDF04C28-CCCE-4FDC-BD78-7970C882966C}"/>
    <dgm:cxn modelId="{D3BA613A-465D-4BE8-A891-6180B01969EF}" type="presOf" srcId="{C466B9B1-4583-421F-A29E-F5B1E5FC5B37}" destId="{E6E92A51-221C-4D69-859A-AA135960C90F}" srcOrd="0" destOrd="0" presId="urn:microsoft.com/office/officeart/2005/8/layout/matrix1"/>
    <dgm:cxn modelId="{ADE35E63-8411-4934-B574-7A51E96439D3}" type="presOf" srcId="{91E8396A-B14C-4CB8-B753-CFE364E5E52E}" destId="{DEE54DF8-1FA5-400E-B277-FD9BBF08597D}" srcOrd="1" destOrd="0" presId="urn:microsoft.com/office/officeart/2005/8/layout/matrix1"/>
    <dgm:cxn modelId="{1ACCB063-846D-4CDC-9D7A-27CC28B85F5F}" srcId="{C466B9B1-4583-421F-A29E-F5B1E5FC5B37}" destId="{91E8396A-B14C-4CB8-B753-CFE364E5E52E}" srcOrd="2" destOrd="0" parTransId="{996099F9-9542-4654-8F59-994B05D44108}" sibTransId="{5DFA6EEA-7141-4EB4-BE20-0E7CB9DDAEA4}"/>
    <dgm:cxn modelId="{63613F4B-F171-4AE1-890B-9EDA65E32C79}" type="presOf" srcId="{775BC93E-09B9-4C04-8840-578DAD067F69}" destId="{461476F5-E6C4-4933-9B14-2EE3841A5C9A}" srcOrd="0" destOrd="0" presId="urn:microsoft.com/office/officeart/2005/8/layout/matrix1"/>
    <dgm:cxn modelId="{6C3FFC6D-9CC7-4E8A-8160-5E457EC39468}" srcId="{C466B9B1-4583-421F-A29E-F5B1E5FC5B37}" destId="{4E85C8A1-DA0E-4C6C-A6C6-1D986B72FEB8}" srcOrd="3" destOrd="0" parTransId="{6D9AF836-A30F-418E-852D-EE1F920691C1}" sibTransId="{C6CE115B-2E53-49C7-8599-68EDD53719F9}"/>
    <dgm:cxn modelId="{09977052-93C1-47A9-9B1E-2002374184CF}" type="presOf" srcId="{4E85C8A1-DA0E-4C6C-A6C6-1D986B72FEB8}" destId="{7FC97720-6ED4-4583-B224-ADC61E5FEA57}" srcOrd="1" destOrd="0" presId="urn:microsoft.com/office/officeart/2005/8/layout/matrix1"/>
    <dgm:cxn modelId="{0DE67C57-10C6-48A4-922B-C13D3F2C1536}" type="presOf" srcId="{68126441-0949-4119-8589-D1D0FE1E9AB1}" destId="{2836CAE5-518D-47FB-9432-9AA2ECFB0B66}" srcOrd="1" destOrd="0" presId="urn:microsoft.com/office/officeart/2005/8/layout/matrix1"/>
    <dgm:cxn modelId="{154B9A78-818B-42AC-8323-A90D6EEC20B5}" type="presOf" srcId="{32C3B942-8ABB-4D27-911A-23D313CCCAD7}" destId="{9B6BFEAA-E714-4AA6-81A3-B43113519FEB}" srcOrd="0" destOrd="0" presId="urn:microsoft.com/office/officeart/2005/8/layout/matrix1"/>
    <dgm:cxn modelId="{2FAED187-E22B-4411-8319-35EAC161BD28}" type="presOf" srcId="{68126441-0949-4119-8589-D1D0FE1E9AB1}" destId="{AC527DC2-D6EC-4492-817D-BD424025FA5F}" srcOrd="0" destOrd="0" presId="urn:microsoft.com/office/officeart/2005/8/layout/matrix1"/>
    <dgm:cxn modelId="{FD15439F-7C53-42DD-B1A3-595714422A4D}" type="presOf" srcId="{32C3B942-8ABB-4D27-911A-23D313CCCAD7}" destId="{B94C1832-E9DD-477C-AFC6-8A989FC1435F}" srcOrd="1" destOrd="0" presId="urn:microsoft.com/office/officeart/2005/8/layout/matrix1"/>
    <dgm:cxn modelId="{373ADBA6-7B0F-46F3-BB28-98B187823CB9}" type="presOf" srcId="{4E85C8A1-DA0E-4C6C-A6C6-1D986B72FEB8}" destId="{7D8404F5-1A24-4677-8AFA-0BDCDD839146}" srcOrd="0" destOrd="0" presId="urn:microsoft.com/office/officeart/2005/8/layout/matrix1"/>
    <dgm:cxn modelId="{5EEA29C1-89A0-4366-8715-2D17AD721627}" srcId="{775BC93E-09B9-4C04-8840-578DAD067F69}" destId="{C466B9B1-4583-421F-A29E-F5B1E5FC5B37}" srcOrd="0" destOrd="0" parTransId="{C2C9A2B5-24EF-4AE3-9BCB-F96A30780468}" sibTransId="{65FC9997-828F-4620-AC36-7D18E606C1F2}"/>
    <dgm:cxn modelId="{A0B088C5-5E3D-48DF-99B2-0B20E2ECB730}" type="presOf" srcId="{91E8396A-B14C-4CB8-B753-CFE364E5E52E}" destId="{72AC252A-5CB9-4135-8F99-B42665F4749D}" srcOrd="0" destOrd="0" presId="urn:microsoft.com/office/officeart/2005/8/layout/matrix1"/>
    <dgm:cxn modelId="{689B96F5-B583-43CC-8D2F-21CFF8F7DF89}" srcId="{C466B9B1-4583-421F-A29E-F5B1E5FC5B37}" destId="{32C3B942-8ABB-4D27-911A-23D313CCCAD7}" srcOrd="1" destOrd="0" parTransId="{75AAA0DC-3AEE-4F82-BFA5-10162ABF3FCF}" sibTransId="{CA76818F-7C6E-4DB2-BD82-6C5ECE3E09AF}"/>
    <dgm:cxn modelId="{753C7092-6108-4FD7-8C12-BA7411EF20C6}" type="presParOf" srcId="{461476F5-E6C4-4933-9B14-2EE3841A5C9A}" destId="{1D4C7083-FE14-4C97-986D-A97177144CAB}" srcOrd="0" destOrd="0" presId="urn:microsoft.com/office/officeart/2005/8/layout/matrix1"/>
    <dgm:cxn modelId="{D04B58B7-863B-4BC8-8B42-2B758714608B}" type="presParOf" srcId="{1D4C7083-FE14-4C97-986D-A97177144CAB}" destId="{AC527DC2-D6EC-4492-817D-BD424025FA5F}" srcOrd="0" destOrd="0" presId="urn:microsoft.com/office/officeart/2005/8/layout/matrix1"/>
    <dgm:cxn modelId="{AC158066-213B-45D3-8FAA-359FA67D2D83}" type="presParOf" srcId="{1D4C7083-FE14-4C97-986D-A97177144CAB}" destId="{2836CAE5-518D-47FB-9432-9AA2ECFB0B66}" srcOrd="1" destOrd="0" presId="urn:microsoft.com/office/officeart/2005/8/layout/matrix1"/>
    <dgm:cxn modelId="{5C5EA60F-7725-4E68-BD9C-2AC82CFDE7B7}" type="presParOf" srcId="{1D4C7083-FE14-4C97-986D-A97177144CAB}" destId="{9B6BFEAA-E714-4AA6-81A3-B43113519FEB}" srcOrd="2" destOrd="0" presId="urn:microsoft.com/office/officeart/2005/8/layout/matrix1"/>
    <dgm:cxn modelId="{C69C17C1-134B-41D2-BA0A-D8E9675997A8}" type="presParOf" srcId="{1D4C7083-FE14-4C97-986D-A97177144CAB}" destId="{B94C1832-E9DD-477C-AFC6-8A989FC1435F}" srcOrd="3" destOrd="0" presId="urn:microsoft.com/office/officeart/2005/8/layout/matrix1"/>
    <dgm:cxn modelId="{9267D67A-54B4-45A0-98EA-BF63FABE9234}" type="presParOf" srcId="{1D4C7083-FE14-4C97-986D-A97177144CAB}" destId="{72AC252A-5CB9-4135-8F99-B42665F4749D}" srcOrd="4" destOrd="0" presId="urn:microsoft.com/office/officeart/2005/8/layout/matrix1"/>
    <dgm:cxn modelId="{B726DBFB-BCE0-460C-85AF-6B8B6EE5259B}" type="presParOf" srcId="{1D4C7083-FE14-4C97-986D-A97177144CAB}" destId="{DEE54DF8-1FA5-400E-B277-FD9BBF08597D}" srcOrd="5" destOrd="0" presId="urn:microsoft.com/office/officeart/2005/8/layout/matrix1"/>
    <dgm:cxn modelId="{511D16FF-3E66-4461-A51E-43DA780CFBC4}" type="presParOf" srcId="{1D4C7083-FE14-4C97-986D-A97177144CAB}" destId="{7D8404F5-1A24-4677-8AFA-0BDCDD839146}" srcOrd="6" destOrd="0" presId="urn:microsoft.com/office/officeart/2005/8/layout/matrix1"/>
    <dgm:cxn modelId="{67507DD4-B8FA-4E63-B641-BA74EA082713}" type="presParOf" srcId="{1D4C7083-FE14-4C97-986D-A97177144CAB}" destId="{7FC97720-6ED4-4583-B224-ADC61E5FEA57}" srcOrd="7" destOrd="0" presId="urn:microsoft.com/office/officeart/2005/8/layout/matrix1"/>
    <dgm:cxn modelId="{942F8BFE-293C-4DA8-A3C1-A6F40BAD04FF}" type="presParOf" srcId="{461476F5-E6C4-4933-9B14-2EE3841A5C9A}" destId="{E6E92A51-221C-4D69-859A-AA135960C90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5BDC-3EAF-41B5-8541-F87596E663EF}">
      <dsp:nvSpPr>
        <dsp:cNvPr id="0" name=""/>
        <dsp:cNvSpPr/>
      </dsp:nvSpPr>
      <dsp:spPr>
        <a:xfrm>
          <a:off x="134698" y="942233"/>
          <a:ext cx="2574939" cy="4466607"/>
        </a:xfrm>
        <a:prstGeom prst="wedgeRectCallout">
          <a:avLst>
            <a:gd name="adj1" fmla="val 0"/>
            <a:gd name="adj2" fmla="val 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 loading and Display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 Verification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Dataset Statistics Calculation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Sample Selection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Class Distribution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Normalization input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900" b="0" i="0" kern="1200" dirty="0" err="1">
              <a:latin typeface="+mj-lt"/>
            </a:rPr>
            <a:t>Label</a:t>
          </a:r>
          <a:r>
            <a:rPr lang="en-GB" sz="1900" b="0" i="0" kern="1200" dirty="0">
              <a:latin typeface="+mj-lt"/>
            </a:rPr>
            <a:t> Encoding (One-hot Encoding)</a:t>
          </a:r>
          <a:endParaRPr lang="en-GB" sz="1900" b="0" kern="1200" dirty="0">
            <a:latin typeface="+mj-lt"/>
          </a:endParaRPr>
        </a:p>
      </dsp:txBody>
      <dsp:txXfrm>
        <a:off x="134698" y="942233"/>
        <a:ext cx="2248146" cy="4466607"/>
      </dsp:txXfrm>
    </dsp:sp>
    <dsp:sp modelId="{AB21205D-B086-45F3-AE0C-0CFAE5C38D58}">
      <dsp:nvSpPr>
        <dsp:cNvPr id="0" name=""/>
        <dsp:cNvSpPr/>
      </dsp:nvSpPr>
      <dsp:spPr>
        <a:xfrm>
          <a:off x="135170" y="0"/>
          <a:ext cx="2573994" cy="95368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solidFill>
                <a:srgbClr val="57D3FF"/>
              </a:solidFill>
              <a:latin typeface="+mj-lt"/>
            </a:rPr>
            <a:t>DATASET</a:t>
          </a:r>
          <a:endParaRPr lang="en-GB" sz="4000" b="1" kern="1200" dirty="0">
            <a:solidFill>
              <a:srgbClr val="57D3FF"/>
            </a:solidFill>
            <a:latin typeface="+mj-lt"/>
          </a:endParaRPr>
        </a:p>
      </dsp:txBody>
      <dsp:txXfrm>
        <a:off x="135170" y="0"/>
        <a:ext cx="2573994" cy="953685"/>
      </dsp:txXfrm>
    </dsp:sp>
    <dsp:sp modelId="{56695137-2888-42F2-8D78-5C635CFEF034}">
      <dsp:nvSpPr>
        <dsp:cNvPr id="0" name=""/>
        <dsp:cNvSpPr/>
      </dsp:nvSpPr>
      <dsp:spPr>
        <a:xfrm>
          <a:off x="2733605" y="934513"/>
          <a:ext cx="4396410" cy="4484142"/>
        </a:xfrm>
        <a:prstGeom prst="wedgeRectCallout">
          <a:avLst>
            <a:gd name="adj1" fmla="val -62500"/>
            <a:gd name="adj2" fmla="val 2083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Data Splitting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MLP</a:t>
          </a:r>
          <a:r>
            <a:rPr lang="pl-PL" sz="1900" b="0" i="0" kern="1200" dirty="0">
              <a:latin typeface="+mj-lt"/>
            </a:rPr>
            <a:t> network:</a:t>
          </a:r>
        </a:p>
      </dsp:txBody>
      <dsp:txXfrm>
        <a:off x="2733605" y="934513"/>
        <a:ext cx="3838450" cy="4484142"/>
      </dsp:txXfrm>
    </dsp:sp>
    <dsp:sp modelId="{84068F98-DC91-42DE-8AA0-E331ACEC50F0}">
      <dsp:nvSpPr>
        <dsp:cNvPr id="0" name=""/>
        <dsp:cNvSpPr/>
      </dsp:nvSpPr>
      <dsp:spPr>
        <a:xfrm>
          <a:off x="2734007" y="9834"/>
          <a:ext cx="4395606" cy="94755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solidFill>
                <a:srgbClr val="FFFF00"/>
              </a:solidFill>
              <a:latin typeface="+mj-lt"/>
            </a:rPr>
            <a:t>BUILD &amp; TEST</a:t>
          </a:r>
          <a:endParaRPr lang="en-GB" sz="4000" b="1" kern="1200" dirty="0">
            <a:solidFill>
              <a:srgbClr val="FFFF00"/>
            </a:solidFill>
            <a:latin typeface="+mj-lt"/>
          </a:endParaRPr>
        </a:p>
      </dsp:txBody>
      <dsp:txXfrm>
        <a:off x="2734007" y="9834"/>
        <a:ext cx="4395606" cy="947557"/>
      </dsp:txXfrm>
    </dsp:sp>
    <dsp:sp modelId="{50C4018C-86C8-4425-98A0-8D20B768A382}">
      <dsp:nvSpPr>
        <dsp:cNvPr id="0" name=""/>
        <dsp:cNvSpPr/>
      </dsp:nvSpPr>
      <dsp:spPr>
        <a:xfrm>
          <a:off x="7163081" y="954672"/>
          <a:ext cx="2253448" cy="4463994"/>
        </a:xfrm>
        <a:prstGeom prst="wedgeRectCallout">
          <a:avLst>
            <a:gd name="adj1" fmla="val -62500"/>
            <a:gd name="adj2" fmla="val 2083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Prediction and Evaluation</a:t>
          </a:r>
          <a:r>
            <a:rPr lang="pl-PL" sz="1900" b="0" i="0" kern="1200" dirty="0">
              <a:latin typeface="+mj-lt"/>
            </a:rPr>
            <a:t>,</a:t>
          </a: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latin typeface="+mj-lt"/>
            </a:rPr>
            <a:t>Acuracy</a:t>
          </a:r>
          <a:r>
            <a:rPr lang="pl-PL" sz="190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latin typeface="+mj-lt"/>
            </a:rPr>
            <a:t>Confusion</a:t>
          </a:r>
          <a:r>
            <a:rPr lang="pl-PL" sz="1900" kern="1200" dirty="0">
              <a:latin typeface="+mj-lt"/>
            </a:rPr>
            <a:t> Matrix: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</dsp:txBody>
      <dsp:txXfrm>
        <a:off x="7163081" y="954672"/>
        <a:ext cx="1967457" cy="4463994"/>
      </dsp:txXfrm>
    </dsp:sp>
    <dsp:sp modelId="{E60FC4B2-0FB9-42FD-BB9E-909FD3B58E40}">
      <dsp:nvSpPr>
        <dsp:cNvPr id="0" name=""/>
        <dsp:cNvSpPr/>
      </dsp:nvSpPr>
      <dsp:spPr>
        <a:xfrm>
          <a:off x="7160368" y="9150"/>
          <a:ext cx="2256161" cy="9467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latin typeface="+mj-lt"/>
            </a:rPr>
            <a:t>RESULT</a:t>
          </a:r>
          <a:endParaRPr lang="en-GB" sz="4000" b="1" kern="1200" dirty="0">
            <a:latin typeface="+mj-lt"/>
          </a:endParaRPr>
        </a:p>
      </dsp:txBody>
      <dsp:txXfrm>
        <a:off x="7160368" y="9150"/>
        <a:ext cx="2256161" cy="946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7DC2-D6EC-4492-817D-BD424025FA5F}">
      <dsp:nvSpPr>
        <dsp:cNvPr id="0" name=""/>
        <dsp:cNvSpPr/>
      </dsp:nvSpPr>
      <dsp:spPr>
        <a:xfrm rot="16200000">
          <a:off x="1149713" y="-1159182"/>
          <a:ext cx="2757267" cy="5075632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%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cv = </a:t>
          </a:r>
          <a:r>
            <a:rPr lang="en-GB" sz="1600" b="0" i="0" kern="1200" dirty="0" err="1">
              <a:solidFill>
                <a:srgbClr val="00B050"/>
              </a:solidFill>
              <a:latin typeface="Consolas" panose="020B0609020204030204" pitchFamily="49" charset="0"/>
            </a:rPr>
            <a:t>cvpartition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(</a:t>
          </a:r>
          <a:r>
            <a:rPr lang="en-GB" sz="1600" b="0" i="0" kern="1200" dirty="0" err="1">
              <a:solidFill>
                <a:srgbClr val="00B050"/>
              </a:solidFill>
              <a:latin typeface="Consolas" panose="020B0609020204030204" pitchFamily="49" charset="0"/>
            </a:rPr>
            <a:t>Y_categorical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u="none" kern="1200" dirty="0" err="1">
              <a:solidFill>
                <a:srgbClr val="A568D2"/>
              </a:solidFill>
              <a:latin typeface="Consolas" panose="020B0609020204030204" pitchFamily="49" charset="0"/>
            </a:rPr>
            <a:t>KFold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5, 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'Stratify'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true);</a:t>
          </a:r>
          <a:endParaRPr lang="pl-PL" sz="1600" b="0" i="0" kern="1200" dirty="0">
            <a:solidFill>
              <a:srgbClr val="00B050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cv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cvpartition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(Y_cat,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'Holdout'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,0.2);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X_train = X(training(cv),:);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(training(cv),:);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X_test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X(test(cv), 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Y_test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(test(cv), :);</a:t>
          </a:r>
          <a:endParaRPr lang="en-GB" sz="1600" kern="1200" dirty="0">
            <a:solidFill>
              <a:schemeClr val="tx1"/>
            </a:solidFill>
          </a:endParaRPr>
        </a:p>
      </dsp:txBody>
      <dsp:txXfrm rot="5400000">
        <a:off x="-9469" y="1"/>
        <a:ext cx="5075632" cy="2067950"/>
      </dsp:txXfrm>
    </dsp:sp>
    <dsp:sp modelId="{9B6BFEAA-E714-4AA6-81A3-B43113519FEB}">
      <dsp:nvSpPr>
        <dsp:cNvPr id="0" name=""/>
        <dsp:cNvSpPr/>
      </dsp:nvSpPr>
      <dsp:spPr>
        <a:xfrm>
          <a:off x="5047227" y="11830"/>
          <a:ext cx="4968416" cy="2797445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net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patternnet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([10, 5]);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trainscg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net.layers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{end}.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transferFcn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softmax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net.performFcn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crossentropy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net.trainParam.showWindow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false; 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[net, tr] = train(net, X_train',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');</a:t>
          </a:r>
          <a:endParaRPr lang="en-GB" sz="16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>
        <a:off x="5047227" y="11830"/>
        <a:ext cx="4968416" cy="2098084"/>
      </dsp:txXfrm>
    </dsp:sp>
    <dsp:sp modelId="{72AC252A-5CB9-4135-8F99-B42665F4749D}">
      <dsp:nvSpPr>
        <dsp:cNvPr id="0" name=""/>
        <dsp:cNvSpPr/>
      </dsp:nvSpPr>
      <dsp:spPr>
        <a:xfrm rot="10800000">
          <a:off x="-9468" y="2764277"/>
          <a:ext cx="5075632" cy="3111934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 rot="10800000">
        <a:off x="-9468" y="3542261"/>
        <a:ext cx="5075632" cy="2333950"/>
      </dsp:txXfrm>
    </dsp:sp>
    <dsp:sp modelId="{7D8404F5-1A24-4677-8AFA-0BDCDD839146}">
      <dsp:nvSpPr>
        <dsp:cNvPr id="0" name=""/>
        <dsp:cNvSpPr/>
      </dsp:nvSpPr>
      <dsp:spPr>
        <a:xfrm rot="5400000">
          <a:off x="5983594" y="1847158"/>
          <a:ext cx="3095680" cy="4965864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>
            <a:solidFill>
              <a:schemeClr val="tx1"/>
            </a:solidFill>
          </a:endParaRPr>
        </a:p>
      </dsp:txBody>
      <dsp:txXfrm rot="-5400000">
        <a:off x="5048503" y="3556170"/>
        <a:ext cx="4965864" cy="2321760"/>
      </dsp:txXfrm>
    </dsp:sp>
    <dsp:sp modelId="{E6E92A51-221C-4D69-859A-AA135960C90F}">
      <dsp:nvSpPr>
        <dsp:cNvPr id="0" name=""/>
        <dsp:cNvSpPr/>
      </dsp:nvSpPr>
      <dsp:spPr>
        <a:xfrm>
          <a:off x="3714812" y="2140393"/>
          <a:ext cx="2754379" cy="1405365"/>
        </a:xfrm>
        <a:prstGeom prst="roundRect">
          <a:avLst/>
        </a:prstGeom>
        <a:solidFill>
          <a:srgbClr val="FF79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solidFill>
                <a:schemeClr val="bg1"/>
              </a:solidFill>
            </a:rPr>
            <a:t>MATLAB R2024b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 err="1">
              <a:solidFill>
                <a:schemeClr val="bg1"/>
              </a:solidFill>
            </a:rPr>
            <a:t>toolbox</a:t>
          </a:r>
          <a:r>
            <a:rPr lang="pl-PL" sz="1500" kern="1200" dirty="0">
              <a:solidFill>
                <a:schemeClr val="bg1"/>
              </a:solidFill>
            </a:rPr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>
              <a:solidFill>
                <a:schemeClr val="tx1"/>
              </a:solidFill>
            </a:rPr>
            <a:t>Statistics and Machine </a:t>
          </a:r>
          <a:endParaRPr lang="pl-PL" sz="1500" b="1" i="0" kern="1200" dirty="0">
            <a:solidFill>
              <a:schemeClr val="tx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>
              <a:solidFill>
                <a:schemeClr val="tx1"/>
              </a:solidFill>
            </a:rPr>
            <a:t>Learning</a:t>
          </a:r>
          <a:r>
            <a:rPr lang="pl-PL" sz="1500" b="1" i="0" kern="1200" dirty="0">
              <a:solidFill>
                <a:schemeClr val="tx1"/>
              </a:solidFill>
            </a:rPr>
            <a:t> &amp; </a:t>
          </a:r>
          <a:r>
            <a:rPr lang="en-GB" sz="1500" b="1" i="0" kern="1200" dirty="0">
              <a:solidFill>
                <a:schemeClr val="tx1"/>
              </a:solidFill>
            </a:rPr>
            <a:t>Deep Learning</a:t>
          </a:r>
          <a:endParaRPr lang="pl-PL" sz="1500" kern="1200" dirty="0">
            <a:solidFill>
              <a:schemeClr val="tx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solidFill>
                <a:schemeClr val="bg1"/>
              </a:solidFill>
            </a:rPr>
            <a:t>FUNCTION:</a:t>
          </a:r>
        </a:p>
      </dsp:txBody>
      <dsp:txXfrm>
        <a:off x="3783416" y="2208997"/>
        <a:ext cx="2617171" cy="126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5" descr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ymbol zastępczy obrazu 2"/>
          <p:cNvSpPr>
            <a:spLocks noGrp="1"/>
          </p:cNvSpPr>
          <p:nvPr>
            <p:ph type="pic" idx="21"/>
          </p:nvPr>
        </p:nvSpPr>
        <p:spPr>
          <a:xfrm>
            <a:off x="1871530" y="1988840"/>
            <a:ext cx="10152538" cy="4752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71530" y="116632"/>
            <a:ext cx="10152538" cy="172819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200"/>
              </a:spcBef>
              <a:buSzTx/>
              <a:buNone/>
              <a:defRPr sz="5400" b="1"/>
            </a:lvl1pPr>
            <a:lvl2pPr marL="0" indent="457200">
              <a:spcBef>
                <a:spcPts val="1200"/>
              </a:spcBef>
              <a:buSzTx/>
              <a:buNone/>
              <a:defRPr sz="5400" b="1"/>
            </a:lvl2pPr>
            <a:lvl3pPr marL="0" indent="914400">
              <a:spcBef>
                <a:spcPts val="1200"/>
              </a:spcBef>
              <a:buSzTx/>
              <a:buNone/>
              <a:defRPr sz="5400" b="1"/>
            </a:lvl3pPr>
            <a:lvl4pPr marL="0" indent="1371600">
              <a:spcBef>
                <a:spcPts val="1200"/>
              </a:spcBef>
              <a:buSzTx/>
              <a:buNone/>
              <a:defRPr sz="5400" b="1"/>
            </a:lvl4pPr>
            <a:lvl5pPr marL="0" indent="1828800">
              <a:spcBef>
                <a:spcPts val="1200"/>
              </a:spcBef>
              <a:buSzTx/>
              <a:buNone/>
              <a:defRPr sz="5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Prostokąt 1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Obraz 16" descr="Obraz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rostokąt 17"/>
          <p:cNvSpPr/>
          <p:nvPr/>
        </p:nvSpPr>
        <p:spPr>
          <a:xfrm>
            <a:off x="256084" y="5081590"/>
            <a:ext cx="1152130" cy="13684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28888" y="5819878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Obraz 19" descr="Obraz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28" y="5231107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4" descr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72226" y="2492896"/>
            <a:ext cx="5751842" cy="1152129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871530" y="116632"/>
            <a:ext cx="4224470" cy="66247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6272226" y="116631"/>
            <a:ext cx="5751842" cy="223225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 b="1"/>
            </a:pPr>
            <a:endParaRPr/>
          </a:p>
        </p:txBody>
      </p:sp>
      <p:sp>
        <p:nvSpPr>
          <p:cNvPr id="32" name="Prostokąt 8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Obraz 19" descr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Prostokąt 22"/>
          <p:cNvSpPr/>
          <p:nvPr/>
        </p:nvSpPr>
        <p:spPr>
          <a:xfrm>
            <a:off x="288387" y="5013176"/>
            <a:ext cx="1152129" cy="13684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61191" y="5751462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Obraz 25" descr="Obraz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1" y="5162691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5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007433" y="1844824"/>
            <a:ext cx="4896546" cy="4968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5238" y="1844824"/>
            <a:ext cx="5953424" cy="496855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58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1007433" y="1120625"/>
            <a:ext cx="11041227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 10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3" y="1628800"/>
            <a:ext cx="5376600" cy="51125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44623"/>
            <a:ext cx="11046299" cy="504058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69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548679"/>
            <a:ext cx="11046299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pic>
        <p:nvPicPr>
          <p:cNvPr id="70" name="Obraz 14" descr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5" y="1628800"/>
            <a:ext cx="5400553" cy="518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80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4" y="1120625"/>
            <a:ext cx="5400554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6672064" y="1120625"/>
            <a:ext cx="5400553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5519935" y="116632"/>
            <a:ext cx="6528726" cy="662473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ymbol zastępczy tekstu 3"/>
          <p:cNvSpPr>
            <a:spLocks noGrp="1"/>
          </p:cNvSpPr>
          <p:nvPr>
            <p:ph type="body" sz="half" idx="21"/>
          </p:nvPr>
        </p:nvSpPr>
        <p:spPr>
          <a:xfrm>
            <a:off x="911424" y="1435100"/>
            <a:ext cx="4416492" cy="530626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3005269" y="4800600"/>
            <a:ext cx="73152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0" name="Symbol zastępczy obrazu 2"/>
          <p:cNvSpPr>
            <a:spLocks noGrp="1"/>
          </p:cNvSpPr>
          <p:nvPr>
            <p:ph type="pic" idx="21"/>
          </p:nvPr>
        </p:nvSpPr>
        <p:spPr>
          <a:xfrm>
            <a:off x="1007435" y="283"/>
            <a:ext cx="11184061" cy="47272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05269" y="5367337"/>
            <a:ext cx="7315201" cy="8048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91020" y="6546850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07432" y="1556791"/>
            <a:ext cx="11016637" cy="52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Prostokąt 9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Obraz 12" descr="Obraz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609600" y="135483"/>
            <a:ext cx="10972800" cy="142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2025-03-24 20.55.45.jpg" descr="2025-03-24 20.55.45.jpg"/>
          <p:cNvPicPr>
            <a:picLocks noChangeAspect="1"/>
          </p:cNvPicPr>
          <p:nvPr/>
        </p:nvPicPr>
        <p:blipFill>
          <a:blip r:embed="rId2"/>
          <a:srcRect l="13220" t="3989" r="6528" b="3989"/>
          <a:stretch>
            <a:fillRect/>
          </a:stretch>
        </p:blipFill>
        <p:spPr>
          <a:xfrm>
            <a:off x="1677549" y="-13693"/>
            <a:ext cx="10514451" cy="6885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ymbol zastępczy tekstu 2"/>
          <p:cNvSpPr txBox="1">
            <a:spLocks noGrp="1"/>
          </p:cNvSpPr>
          <p:nvPr>
            <p:ph type="subTitle" sz="quarter" idx="1"/>
          </p:nvPr>
        </p:nvSpPr>
        <p:spPr>
          <a:xfrm>
            <a:off x="2269369" y="857749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dirty="0"/>
              <a:t>Wine quality classification using Artificial Neural Network</a:t>
            </a:r>
          </a:p>
        </p:txBody>
      </p:sp>
      <p:sp>
        <p:nvSpPr>
          <p:cNvPr id="112" name="Symbol zastępczy obrazu 1"/>
          <p:cNvSpPr txBox="1"/>
          <p:nvPr/>
        </p:nvSpPr>
        <p:spPr>
          <a:xfrm>
            <a:off x="9182412" y="2606024"/>
            <a:ext cx="3040910" cy="94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Autors in group: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Paweł Ozga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Pranav Pramod</a:t>
            </a:r>
          </a:p>
        </p:txBody>
      </p:sp>
      <p:sp>
        <p:nvSpPr>
          <p:cNvPr id="113" name="TextBox 12"/>
          <p:cNvSpPr txBox="1"/>
          <p:nvPr/>
        </p:nvSpPr>
        <p:spPr>
          <a:xfrm>
            <a:off x="4103371" y="54430"/>
            <a:ext cx="566276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Artificial Neural Networks - Project</a:t>
            </a:r>
          </a:p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W12AIR-SM0721P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3A3F6-DDE1-0C56-7DF8-3B7308228E5E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Presentation1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23615C-915D-3777-7549-603A355091F4}"/>
              </a:ext>
            </a:extLst>
          </p:cNvPr>
          <p:cNvCxnSpPr/>
          <p:nvPr/>
        </p:nvCxnSpPr>
        <p:spPr>
          <a:xfrm>
            <a:off x="8967019" y="3429000"/>
            <a:ext cx="1838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616A42A-C069-0D8F-53ED-491FAB0EAA9F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9476097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</a:t>
            </a:r>
            <a:r>
              <a:rPr lang="pl-PL" b="1" dirty="0"/>
              <a:t> </a:t>
            </a:r>
            <a:r>
              <a:rPr kumimoji="0" lang="en-GB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PROPOSAL FOR MODIFICATION OF INPUT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591E7-F835-8DA3-7F8C-14647DBF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3" y="934418"/>
            <a:ext cx="3193284" cy="5884254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372BCBC3-4F45-2FF1-CDF8-CA8343F7CBF6}"/>
              </a:ext>
            </a:extLst>
          </p:cNvPr>
          <p:cNvSpPr/>
          <p:nvPr/>
        </p:nvSpPr>
        <p:spPr>
          <a:xfrm flipH="1">
            <a:off x="5122605" y="914754"/>
            <a:ext cx="147484" cy="157280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753CE6B-FDEE-2D81-38BA-0EA544E073AC}"/>
              </a:ext>
            </a:extLst>
          </p:cNvPr>
          <p:cNvSpPr/>
          <p:nvPr/>
        </p:nvSpPr>
        <p:spPr>
          <a:xfrm flipH="1">
            <a:off x="5132437" y="3761191"/>
            <a:ext cx="101766" cy="282642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07F912E-F6AB-02D8-93B4-D3222796C63B}"/>
              </a:ext>
            </a:extLst>
          </p:cNvPr>
          <p:cNvSpPr/>
          <p:nvPr/>
        </p:nvSpPr>
        <p:spPr>
          <a:xfrm flipH="1">
            <a:off x="5124326" y="2507226"/>
            <a:ext cx="147484" cy="125396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E251B-690F-9C69-7AB1-D475A01ACE78}"/>
              </a:ext>
            </a:extLst>
          </p:cNvPr>
          <p:cNvSpPr txBox="1"/>
          <p:nvPr/>
        </p:nvSpPr>
        <p:spPr>
          <a:xfrm>
            <a:off x="5358577" y="1120658"/>
            <a:ext cx="673963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OPERATIONS ON THE DATASET: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Oversampling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Upsampling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Copying to the database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Class multiplication / Replication of classes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Summation of samples within 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6591E-8354-63CD-1F55-00AA4156026F}"/>
              </a:ext>
            </a:extLst>
          </p:cNvPr>
          <p:cNvSpPr txBox="1"/>
          <p:nvPr/>
        </p:nvSpPr>
        <p:spPr>
          <a:xfrm>
            <a:off x="5358577" y="2949543"/>
            <a:ext cx="67396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TESTED DIFFERENT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CCFFD-FFED-2044-7631-CF4E59F49C79}"/>
              </a:ext>
            </a:extLst>
          </p:cNvPr>
          <p:cNvSpPr txBox="1"/>
          <p:nvPr/>
        </p:nvSpPr>
        <p:spPr>
          <a:xfrm>
            <a:off x="5332523" y="4458710"/>
            <a:ext cx="673963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DATASET: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Compared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the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dataset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from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Kaggle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&amp;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github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 err="1">
                <a:latin typeface="+mj-lt"/>
              </a:rPr>
              <a:t>Check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different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dataset</a:t>
            </a:r>
            <a:r>
              <a:rPr lang="pl-PL" dirty="0">
                <a:latin typeface="+mj-lt"/>
              </a:rPr>
              <a:t> Red Wine -&gt; White Wine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Saved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backup for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each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dataset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65056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6D3974-6EA8-E732-592F-52805530B6C5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6359271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 </a:t>
            </a:r>
            <a:r>
              <a:rPr lang="en-GB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Statistics Calculation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B0DC4C-8DDC-4631-EEBA-ACEEA0D48DB6}"/>
              </a:ext>
            </a:extLst>
          </p:cNvPr>
          <p:cNvGrpSpPr/>
          <p:nvPr/>
        </p:nvGrpSpPr>
        <p:grpSpPr>
          <a:xfrm>
            <a:off x="1720645" y="620689"/>
            <a:ext cx="6843252" cy="3204059"/>
            <a:chOff x="1720645" y="620689"/>
            <a:chExt cx="6843252" cy="32040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F1E9CA-BB0A-ED14-AA9B-D6F0236AB046}"/>
                </a:ext>
              </a:extLst>
            </p:cNvPr>
            <p:cNvGrpSpPr/>
            <p:nvPr/>
          </p:nvGrpSpPr>
          <p:grpSpPr>
            <a:xfrm>
              <a:off x="1765352" y="759220"/>
              <a:ext cx="6716862" cy="3010320"/>
              <a:chOff x="1765352" y="759220"/>
              <a:chExt cx="6716862" cy="30103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F3F2F03-49DE-31B5-752B-AD599054B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5154" y="759220"/>
                <a:ext cx="5087060" cy="301032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8572902-826A-1027-5802-04E7B9ACC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5352" y="808380"/>
                <a:ext cx="2172003" cy="2429214"/>
              </a:xfrm>
              <a:prstGeom prst="rect">
                <a:avLst/>
              </a:prstGeom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9F5A8B5-100E-7A3B-9ACE-8F99D94E3B47}"/>
                </a:ext>
              </a:extLst>
            </p:cNvPr>
            <p:cNvSpPr/>
            <p:nvPr/>
          </p:nvSpPr>
          <p:spPr>
            <a:xfrm>
              <a:off x="1720645" y="620689"/>
              <a:ext cx="6843252" cy="3204059"/>
            </a:xfrm>
            <a:prstGeom prst="roundRect">
              <a:avLst>
                <a:gd name="adj" fmla="val 3779"/>
              </a:avLst>
            </a:prstGeom>
            <a:noFill/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F71F85-CAE6-F62F-EA4D-B64504F34E3C}"/>
              </a:ext>
            </a:extLst>
          </p:cNvPr>
          <p:cNvGrpSpPr/>
          <p:nvPr/>
        </p:nvGrpSpPr>
        <p:grpSpPr>
          <a:xfrm>
            <a:off x="1720646" y="3935109"/>
            <a:ext cx="6843252" cy="2820405"/>
            <a:chOff x="1720646" y="3885949"/>
            <a:chExt cx="6843252" cy="282040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AEAE45-05A6-92DA-FC4A-181D7AA0D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6848" y="3905613"/>
              <a:ext cx="5525271" cy="2800741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E0A968-230F-C4E2-DE0E-F87125E323A1}"/>
                </a:ext>
              </a:extLst>
            </p:cNvPr>
            <p:cNvSpPr/>
            <p:nvPr/>
          </p:nvSpPr>
          <p:spPr>
            <a:xfrm>
              <a:off x="1720646" y="3885949"/>
              <a:ext cx="6843252" cy="2800741"/>
            </a:xfrm>
            <a:prstGeom prst="roundRect">
              <a:avLst>
                <a:gd name="adj" fmla="val 3779"/>
              </a:avLst>
            </a:prstGeom>
            <a:noFill/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D8868-DF06-9775-3EB6-D3B443A9C6CE}"/>
              </a:ext>
            </a:extLst>
          </p:cNvPr>
          <p:cNvGrpSpPr/>
          <p:nvPr/>
        </p:nvGrpSpPr>
        <p:grpSpPr>
          <a:xfrm>
            <a:off x="9417160" y="869005"/>
            <a:ext cx="2018976" cy="1634935"/>
            <a:chOff x="8796509" y="4080387"/>
            <a:chExt cx="2018976" cy="16349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32E6C-107F-6045-E814-C58789F1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6509" y="4153004"/>
              <a:ext cx="1933845" cy="1562318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A47765-B286-5A09-6000-E20E72CFCE98}"/>
                </a:ext>
              </a:extLst>
            </p:cNvPr>
            <p:cNvSpPr/>
            <p:nvPr/>
          </p:nvSpPr>
          <p:spPr>
            <a:xfrm>
              <a:off x="8796509" y="4080387"/>
              <a:ext cx="2018976" cy="1634935"/>
            </a:xfrm>
            <a:prstGeom prst="roundRect">
              <a:avLst>
                <a:gd name="adj" fmla="val 3779"/>
              </a:avLst>
            </a:prstGeom>
            <a:noFill/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6" name="Graphic 25" descr="Table outline">
            <a:extLst>
              <a:ext uri="{FF2B5EF4-FFF2-40B4-BE49-F238E27FC236}">
                <a16:creationId xmlns:a16="http://schemas.microsoft.com/office/drawing/2014/main" id="{E5148A67-9D6B-20D0-5E7C-3E6CC4E4C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7263" y="167147"/>
            <a:ext cx="614856" cy="43391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50DD8-BDBA-F54C-DEFB-8A52DBC4B20C}"/>
              </a:ext>
            </a:extLst>
          </p:cNvPr>
          <p:cNvCxnSpPr/>
          <p:nvPr/>
        </p:nvCxnSpPr>
        <p:spPr>
          <a:xfrm>
            <a:off x="9610570" y="2056509"/>
            <a:ext cx="15731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338934-4BCD-9A09-9504-3C0332981952}"/>
              </a:ext>
            </a:extLst>
          </p:cNvPr>
          <p:cNvCxnSpPr/>
          <p:nvPr/>
        </p:nvCxnSpPr>
        <p:spPr>
          <a:xfrm>
            <a:off x="9635153" y="1097863"/>
            <a:ext cx="15731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Warning with solid fill">
            <a:extLst>
              <a:ext uri="{FF2B5EF4-FFF2-40B4-BE49-F238E27FC236}">
                <a16:creationId xmlns:a16="http://schemas.microsoft.com/office/drawing/2014/main" id="{53E390DB-8E05-1BA9-A99D-AEC930688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6673" y="808380"/>
            <a:ext cx="289483" cy="289483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355800-A1BE-DD11-0397-BB2FD3C20F89}"/>
              </a:ext>
            </a:extLst>
          </p:cNvPr>
          <p:cNvSpPr/>
          <p:nvPr/>
        </p:nvSpPr>
        <p:spPr>
          <a:xfrm>
            <a:off x="3814916" y="6154994"/>
            <a:ext cx="3667203" cy="167148"/>
          </a:xfrm>
          <a:prstGeom prst="roundRect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71E486-5216-9092-9CD1-F2008605059E}"/>
              </a:ext>
            </a:extLst>
          </p:cNvPr>
          <p:cNvGrpSpPr/>
          <p:nvPr/>
        </p:nvGrpSpPr>
        <p:grpSpPr>
          <a:xfrm>
            <a:off x="9449519" y="3935361"/>
            <a:ext cx="2043670" cy="896392"/>
            <a:chOff x="9381414" y="3589331"/>
            <a:chExt cx="2043670" cy="89639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EB732A5-9D02-AA15-4690-6373B88B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02897" y="3618827"/>
              <a:ext cx="1848108" cy="866896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DDC7DB0-47C2-E030-97FA-138215D4FB7E}"/>
                </a:ext>
              </a:extLst>
            </p:cNvPr>
            <p:cNvSpPr/>
            <p:nvPr/>
          </p:nvSpPr>
          <p:spPr>
            <a:xfrm>
              <a:off x="9381414" y="3589331"/>
              <a:ext cx="2043670" cy="866894"/>
            </a:xfrm>
            <a:prstGeom prst="roundRect">
              <a:avLst/>
            </a:prstGeom>
            <a:noFill/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23A90A-3542-D974-3FA1-71E7CCD25E21}"/>
              </a:ext>
            </a:extLst>
          </p:cNvPr>
          <p:cNvSpPr txBox="1"/>
          <p:nvPr/>
        </p:nvSpPr>
        <p:spPr>
          <a:xfrm>
            <a:off x="9292567" y="3521144"/>
            <a:ext cx="248401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Undersampling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5,6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9CBFF6-B0CB-DB2D-5056-39EBB5E31610}"/>
              </a:ext>
            </a:extLst>
          </p:cNvPr>
          <p:cNvSpPr txBox="1"/>
          <p:nvPr/>
        </p:nvSpPr>
        <p:spPr>
          <a:xfrm>
            <a:off x="9860832" y="2576557"/>
            <a:ext cx="1347483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Added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3 -&gt;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 err="1">
                <a:latin typeface="+mj-lt"/>
              </a:rPr>
              <a:t>Added</a:t>
            </a:r>
            <a:r>
              <a:rPr lang="pl-PL" sz="1900" dirty="0">
                <a:latin typeface="+mj-lt"/>
              </a:rPr>
              <a:t> 9 -&gt; 8</a:t>
            </a:r>
            <a:endParaRPr kumimoji="0" lang="pl-PL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7367-F614-B88F-0F13-2239711058FA}"/>
              </a:ext>
            </a:extLst>
          </p:cNvPr>
          <p:cNvSpPr txBox="1"/>
          <p:nvPr/>
        </p:nvSpPr>
        <p:spPr>
          <a:xfrm>
            <a:off x="9734630" y="354487"/>
            <a:ext cx="132504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MIX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method</a:t>
            </a:r>
            <a:endParaRPr kumimoji="0" lang="pl-PL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5709FB3E-3E3A-878D-2B92-875D220148D0}"/>
              </a:ext>
            </a:extLst>
          </p:cNvPr>
          <p:cNvSpPr/>
          <p:nvPr/>
        </p:nvSpPr>
        <p:spPr>
          <a:xfrm>
            <a:off x="10259248" y="3219619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575954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B0EE3C-79EB-171A-897F-4AB4AEA083BF}"/>
              </a:ext>
            </a:extLst>
          </p:cNvPr>
          <p:cNvSpPr/>
          <p:nvPr/>
        </p:nvSpPr>
        <p:spPr>
          <a:xfrm>
            <a:off x="1759974" y="1025762"/>
            <a:ext cx="9990980" cy="3376655"/>
          </a:xfrm>
          <a:prstGeom prst="roundRect">
            <a:avLst>
              <a:gd name="adj" fmla="val 5602"/>
            </a:avLst>
          </a:prstGeom>
          <a:solidFill>
            <a:srgbClr val="FFFFFF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4C1F5-C453-186E-7F4B-DBA97E027E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178547" y="4454724"/>
            <a:ext cx="965414" cy="2331095"/>
          </a:xfrm>
          <a:solidFill>
            <a:srgbClr val="FF7979"/>
          </a:solidFill>
        </p:spPr>
        <p:txBody>
          <a:bodyPr>
            <a:normAutofit lnSpcReduction="10000"/>
          </a:bodyPr>
          <a:lstStyle/>
          <a:p>
            <a:r>
              <a:rPr lang="pl-PL" dirty="0">
                <a:solidFill>
                  <a:schemeClr val="tx1"/>
                </a:solidFill>
              </a:rPr>
              <a:t>Class 3:</a:t>
            </a:r>
          </a:p>
          <a:p>
            <a:r>
              <a:rPr lang="pl-PL" dirty="0">
                <a:solidFill>
                  <a:schemeClr val="tx1"/>
                </a:solidFill>
              </a:rPr>
              <a:t>Class 4:</a:t>
            </a:r>
          </a:p>
          <a:p>
            <a:r>
              <a:rPr lang="pl-PL" dirty="0">
                <a:solidFill>
                  <a:schemeClr val="tx1"/>
                </a:solidFill>
              </a:rPr>
              <a:t>Class 5: </a:t>
            </a:r>
          </a:p>
          <a:p>
            <a:r>
              <a:rPr lang="pl-PL" dirty="0">
                <a:solidFill>
                  <a:schemeClr val="tx1"/>
                </a:solidFill>
              </a:rPr>
              <a:t>Class 6: </a:t>
            </a:r>
          </a:p>
          <a:p>
            <a:r>
              <a:rPr lang="pl-PL" dirty="0">
                <a:solidFill>
                  <a:schemeClr val="tx1"/>
                </a:solidFill>
              </a:rPr>
              <a:t>Class 7: </a:t>
            </a:r>
          </a:p>
          <a:p>
            <a:r>
              <a:rPr lang="pl-PL" dirty="0">
                <a:solidFill>
                  <a:schemeClr val="tx1"/>
                </a:solidFill>
              </a:rPr>
              <a:t>Class 8: </a:t>
            </a:r>
          </a:p>
          <a:p>
            <a:r>
              <a:rPr lang="pl-PL" dirty="0">
                <a:solidFill>
                  <a:schemeClr val="tx1"/>
                </a:solidFill>
              </a:rPr>
              <a:t>Class 9: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FEADB6-A802-5F0D-45E2-D31FDA95D222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 algn="l"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 </a:t>
            </a:r>
            <a:r>
              <a:rPr lang="en-GB" sz="2800" b="0" i="0" dirty="0">
                <a:latin typeface="+mj-lt"/>
              </a:rPr>
              <a:t>AVERAGE OF SAMPLES FOR EACH CLASS</a:t>
            </a:r>
            <a:endParaRPr lang="en-GB" sz="2800" b="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F12734-265B-2617-55D4-817092A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65" y="1059937"/>
            <a:ext cx="9684980" cy="3376655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4A316F7-F1E8-B7A4-C9E6-83440FC16A46}"/>
              </a:ext>
            </a:extLst>
          </p:cNvPr>
          <p:cNvSpPr txBox="1">
            <a:spLocks/>
          </p:cNvSpPr>
          <p:nvPr/>
        </p:nvSpPr>
        <p:spPr>
          <a:xfrm>
            <a:off x="3143961" y="4454724"/>
            <a:ext cx="8606993" cy="233109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ctr">
            <a:normAutofit lnSpcReduction="1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(8.5)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  <a:effectLst/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(16.2)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free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sulfur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 (63)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total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sulfur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 (20.6)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 (3.27)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(12)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chlorides</a:t>
            </a:r>
            <a:r>
              <a:rPr lang="pl-PL" dirty="0">
                <a:solidFill>
                  <a:schemeClr val="tx1"/>
                </a:solidFill>
              </a:rPr>
              <a:t> (0.033)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(0.9908)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↓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(20.7)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(8.8)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(1.001)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  <a:effectLst/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 (3.54)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volatile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(0.16)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sulphates</a:t>
            </a:r>
            <a:r>
              <a:rPr lang="pl-PL" dirty="0">
                <a:solidFill>
                  <a:schemeClr val="tx1"/>
                </a:solidFill>
              </a:rPr>
              <a:t> (0.39)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effectLst/>
              </a:rPr>
              <a:t>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(0.9892)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(12.8)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(9.1)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citric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</a:t>
            </a:r>
            <a:r>
              <a:rPr lang="pl-PL" dirty="0">
                <a:solidFill>
                  <a:schemeClr val="tx1"/>
                </a:solidFill>
              </a:rPr>
              <a:t> (0.45)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(10.6)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C92BA-419D-3A20-7EB4-B3BA49F576F6}"/>
              </a:ext>
            </a:extLst>
          </p:cNvPr>
          <p:cNvSpPr txBox="1"/>
          <p:nvPr/>
        </p:nvSpPr>
        <p:spPr>
          <a:xfrm>
            <a:off x="2661254" y="690538"/>
            <a:ext cx="26603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most significant feature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" name="Graphic 17" descr="Circle with left arrow with solid fill">
            <a:extLst>
              <a:ext uri="{FF2B5EF4-FFF2-40B4-BE49-F238E27FC236}">
                <a16:creationId xmlns:a16="http://schemas.microsoft.com/office/drawing/2014/main" id="{3EB1B197-B2FF-F033-DDC8-EFCC6BCA9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397318" y="737762"/>
            <a:ext cx="288000" cy="288000"/>
          </a:xfrm>
          <a:prstGeom prst="rect">
            <a:avLst/>
          </a:prstGeom>
        </p:spPr>
      </p:pic>
      <p:pic>
        <p:nvPicPr>
          <p:cNvPr id="19" name="Graphic 18" descr="Circle with left arrow with solid fill">
            <a:extLst>
              <a:ext uri="{FF2B5EF4-FFF2-40B4-BE49-F238E27FC236}">
                <a16:creationId xmlns:a16="http://schemas.microsoft.com/office/drawing/2014/main" id="{6FFF8766-12F1-5E8C-C692-6D4F1308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51890" y="3691907"/>
            <a:ext cx="288000" cy="288000"/>
          </a:xfrm>
          <a:prstGeom prst="rect">
            <a:avLst/>
          </a:prstGeom>
        </p:spPr>
      </p:pic>
      <p:pic>
        <p:nvPicPr>
          <p:cNvPr id="20" name="Graphic 19" descr="Circle with left arrow with solid fill">
            <a:extLst>
              <a:ext uri="{FF2B5EF4-FFF2-40B4-BE49-F238E27FC236}">
                <a16:creationId xmlns:a16="http://schemas.microsoft.com/office/drawing/2014/main" id="{924A000C-6637-1935-8DFD-681F985F8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42752" y="1934230"/>
            <a:ext cx="288000" cy="288000"/>
          </a:xfrm>
          <a:prstGeom prst="rect">
            <a:avLst/>
          </a:prstGeom>
        </p:spPr>
      </p:pic>
      <p:pic>
        <p:nvPicPr>
          <p:cNvPr id="21" name="Graphic 20" descr="Circle with left arrow with solid fill">
            <a:extLst>
              <a:ext uri="{FF2B5EF4-FFF2-40B4-BE49-F238E27FC236}">
                <a16:creationId xmlns:a16="http://schemas.microsoft.com/office/drawing/2014/main" id="{B6BEEE01-2910-33C4-D0B0-C75D175C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39858" y="2165515"/>
            <a:ext cx="288000" cy="2880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0E414155-617F-1B34-3857-D254FD8E9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51890" y="3911722"/>
            <a:ext cx="288000" cy="288000"/>
          </a:xfrm>
          <a:prstGeom prst="rect">
            <a:avLst/>
          </a:prstGeom>
        </p:spPr>
      </p:pic>
      <p:pic>
        <p:nvPicPr>
          <p:cNvPr id="23" name="Graphic 22" descr="Circle with left arrow with solid fill">
            <a:extLst>
              <a:ext uri="{FF2B5EF4-FFF2-40B4-BE49-F238E27FC236}">
                <a16:creationId xmlns:a16="http://schemas.microsoft.com/office/drawing/2014/main" id="{2B7A717B-9024-77EE-1DE6-3C1F6732B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51890" y="2604264"/>
            <a:ext cx="288000" cy="288000"/>
          </a:xfrm>
          <a:prstGeom prst="rect">
            <a:avLst/>
          </a:prstGeom>
        </p:spPr>
      </p:pic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695C6F64-9D8D-323A-6271-9355F4AA8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2804790"/>
            <a:ext cx="288000" cy="288000"/>
          </a:xfrm>
          <a:prstGeom prst="rect">
            <a:avLst/>
          </a:prstGeom>
        </p:spPr>
      </p:pic>
      <p:pic>
        <p:nvPicPr>
          <p:cNvPr id="25" name="Graphic 24" descr="Circle with left arrow with solid fill">
            <a:extLst>
              <a:ext uri="{FF2B5EF4-FFF2-40B4-BE49-F238E27FC236}">
                <a16:creationId xmlns:a16="http://schemas.microsoft.com/office/drawing/2014/main" id="{2153F071-61A1-5FA3-A909-2D918AB1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81" y="3033397"/>
            <a:ext cx="288000" cy="288000"/>
          </a:xfrm>
          <a:prstGeom prst="rect">
            <a:avLst/>
          </a:prstGeom>
        </p:spPr>
      </p:pic>
      <p:pic>
        <p:nvPicPr>
          <p:cNvPr id="26" name="Graphic 25" descr="Circle with left arrow with solid fill">
            <a:extLst>
              <a:ext uri="{FF2B5EF4-FFF2-40B4-BE49-F238E27FC236}">
                <a16:creationId xmlns:a16="http://schemas.microsoft.com/office/drawing/2014/main" id="{24D859E4-49A3-2286-1D29-9A2F7533B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3261998"/>
            <a:ext cx="288000" cy="288000"/>
          </a:xfrm>
          <a:prstGeom prst="rect">
            <a:avLst/>
          </a:prstGeom>
        </p:spPr>
      </p:pic>
      <p:pic>
        <p:nvPicPr>
          <p:cNvPr id="27" name="Graphic 26" descr="Circle with left arrow with solid fill">
            <a:extLst>
              <a:ext uri="{FF2B5EF4-FFF2-40B4-BE49-F238E27FC236}">
                <a16:creationId xmlns:a16="http://schemas.microsoft.com/office/drawing/2014/main" id="{A854EFE4-FAC3-5418-61BB-AB56D0031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81" y="3478556"/>
            <a:ext cx="288000" cy="288000"/>
          </a:xfrm>
          <a:prstGeom prst="rect">
            <a:avLst/>
          </a:prstGeom>
        </p:spPr>
      </p:pic>
      <p:pic>
        <p:nvPicPr>
          <p:cNvPr id="28" name="Graphic 27" descr="Circle with left arrow with solid fill">
            <a:extLst>
              <a:ext uri="{FF2B5EF4-FFF2-40B4-BE49-F238E27FC236}">
                <a16:creationId xmlns:a16="http://schemas.microsoft.com/office/drawing/2014/main" id="{4AF324B0-903C-3914-B497-9D8CAB3C0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36128" y="1722734"/>
            <a:ext cx="288000" cy="288000"/>
          </a:xfrm>
          <a:prstGeom prst="rect">
            <a:avLst/>
          </a:prstGeom>
        </p:spPr>
      </p:pic>
      <p:pic>
        <p:nvPicPr>
          <p:cNvPr id="29" name="Graphic 28" descr="Circle with left arrow with solid fill">
            <a:extLst>
              <a:ext uri="{FF2B5EF4-FFF2-40B4-BE49-F238E27FC236}">
                <a16:creationId xmlns:a16="http://schemas.microsoft.com/office/drawing/2014/main" id="{53965353-694D-93B1-0214-BD6BBE05C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2383493"/>
            <a:ext cx="288000" cy="28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17DBD8-07FF-FB3D-9120-7AFEDCBC8C1B}"/>
              </a:ext>
            </a:extLst>
          </p:cNvPr>
          <p:cNvSpPr txBox="1"/>
          <p:nvPr/>
        </p:nvSpPr>
        <p:spPr>
          <a:xfrm>
            <a:off x="5617111" y="690121"/>
            <a:ext cx="24086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/>
              <a:t>less</a:t>
            </a:r>
            <a:r>
              <a:rPr lang="en-GB" dirty="0"/>
              <a:t> important feature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" name="Graphic 31" descr="Circle with left arrow with solid fill">
            <a:extLst>
              <a:ext uri="{FF2B5EF4-FFF2-40B4-BE49-F238E27FC236}">
                <a16:creationId xmlns:a16="http://schemas.microsoft.com/office/drawing/2014/main" id="{93BBBA74-6C47-CD8E-4FC8-AF8605C78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370339" y="718754"/>
            <a:ext cx="288000" cy="28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7F0AAF-AE91-E6AC-971C-479D130784D9}"/>
              </a:ext>
            </a:extLst>
          </p:cNvPr>
          <p:cNvSpPr txBox="1"/>
          <p:nvPr/>
        </p:nvSpPr>
        <p:spPr>
          <a:xfrm>
            <a:off x="8578314" y="685065"/>
            <a:ext cx="12240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Wine score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" name="Graphic 34" descr="Circle with left arrow with solid fill">
            <a:extLst>
              <a:ext uri="{FF2B5EF4-FFF2-40B4-BE49-F238E27FC236}">
                <a16:creationId xmlns:a16="http://schemas.microsoft.com/office/drawing/2014/main" id="{AD78F9B9-F707-A646-1159-6A24BB8B9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321297" y="727726"/>
            <a:ext cx="288000" cy="288000"/>
          </a:xfrm>
          <a:prstGeom prst="rect">
            <a:avLst/>
          </a:prstGeom>
        </p:spPr>
      </p:pic>
      <p:pic>
        <p:nvPicPr>
          <p:cNvPr id="36" name="Graphic 35" descr="Circle with left arrow with solid fill">
            <a:extLst>
              <a:ext uri="{FF2B5EF4-FFF2-40B4-BE49-F238E27FC236}">
                <a16:creationId xmlns:a16="http://schemas.microsoft.com/office/drawing/2014/main" id="{30B6971B-5F31-612C-38EF-FFB8CBB7B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862621" y="4139944"/>
            <a:ext cx="288000" cy="28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CEFD7D-FD59-1C4E-EADE-ABE23A2013A8}"/>
              </a:ext>
            </a:extLst>
          </p:cNvPr>
          <p:cNvSpPr txBox="1"/>
          <p:nvPr/>
        </p:nvSpPr>
        <p:spPr>
          <a:xfrm>
            <a:off x="10394625" y="4619656"/>
            <a:ext cx="134702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Is every feature important?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D4A747-799B-8107-8954-D35C27A5CE6D}"/>
              </a:ext>
            </a:extLst>
          </p:cNvPr>
          <p:cNvCxnSpPr/>
          <p:nvPr/>
        </p:nvCxnSpPr>
        <p:spPr>
          <a:xfrm>
            <a:off x="11040434" y="5542984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F105AC-2702-9DCB-3D8B-1E5F2045E9BB}"/>
              </a:ext>
            </a:extLst>
          </p:cNvPr>
          <p:cNvSpPr txBox="1"/>
          <p:nvPr/>
        </p:nvSpPr>
        <p:spPr>
          <a:xfrm>
            <a:off x="9904426" y="6048010"/>
            <a:ext cx="232741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RESEARCH/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knowledge building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819404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214B9A-07B5-2AD3-8AD0-AB541671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5" y="715784"/>
            <a:ext cx="4753638" cy="401058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FEE3A88-BD38-C935-4349-D341A3F22CC7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 </a:t>
            </a:r>
            <a:r>
              <a:rPr lang="pl-PL" sz="2800" b="0" i="0" dirty="0">
                <a:latin typeface="+mj-lt"/>
              </a:rPr>
              <a:t>CORRELATION</a:t>
            </a:r>
            <a:r>
              <a:rPr lang="en-GB" sz="2800" b="0" i="0" dirty="0">
                <a:latin typeface="+mj-lt"/>
              </a:rPr>
              <a:t> </a:t>
            </a:r>
            <a:r>
              <a:rPr lang="pl-PL" dirty="0"/>
              <a:t>FOR FEATURES</a:t>
            </a:r>
            <a:endParaRPr lang="en-GB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98015F-6881-0E35-3EC0-FD9C47A9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43" y="2721076"/>
            <a:ext cx="5191850" cy="3924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B063EE-E61E-7CD7-CADA-82DD6919BAA9}"/>
              </a:ext>
            </a:extLst>
          </p:cNvPr>
          <p:cNvSpPr txBox="1"/>
          <p:nvPr/>
        </p:nvSpPr>
        <p:spPr>
          <a:xfrm flipH="1">
            <a:off x="2599621" y="5496232"/>
            <a:ext cx="4092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F13D3-46D1-2918-C729-924F52954F4F}"/>
              </a:ext>
            </a:extLst>
          </p:cNvPr>
          <p:cNvSpPr txBox="1"/>
          <p:nvPr/>
        </p:nvSpPr>
        <p:spPr>
          <a:xfrm>
            <a:off x="1840832" y="4849900"/>
            <a:ext cx="475065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Alcohol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➕ More alcohol = better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Citric acid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➕ Slightly improves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Sulphates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➕ Mild positive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➖ Strongly lowers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Volatile acidity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➖ Reduces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Chlorides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➖ Negative effect on quality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C5114-71AB-54E1-072C-F79256866822}"/>
              </a:ext>
            </a:extLst>
          </p:cNvPr>
          <p:cNvSpPr txBox="1"/>
          <p:nvPr/>
        </p:nvSpPr>
        <p:spPr>
          <a:xfrm>
            <a:off x="7128386" y="1134008"/>
            <a:ext cx="492534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The only minor difference is the weaker impact of sulphates compared to the earlier data, but it is still positive.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3B55BF-28DE-570C-0E3A-47B76FD2AD7C}"/>
              </a:ext>
            </a:extLst>
          </p:cNvPr>
          <p:cNvCxnSpPr/>
          <p:nvPr/>
        </p:nvCxnSpPr>
        <p:spPr>
          <a:xfrm flipH="1">
            <a:off x="6691642" y="1595672"/>
            <a:ext cx="255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F7E63C-60C4-9F70-6506-82C5011F88FF}"/>
              </a:ext>
            </a:extLst>
          </p:cNvPr>
          <p:cNvCxnSpPr>
            <a:cxnSpLocks/>
          </p:cNvCxnSpPr>
          <p:nvPr/>
        </p:nvCxnSpPr>
        <p:spPr>
          <a:xfrm>
            <a:off x="6591489" y="5680897"/>
            <a:ext cx="255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888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45C691-D8C6-F956-93A1-B136EA3B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10" y="216682"/>
            <a:ext cx="8498609" cy="64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87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171E96-9949-6E77-6728-43FE381063A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DATA SPLITTING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5079FEA-0C41-729A-827E-ECDF66959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137168"/>
              </p:ext>
            </p:extLst>
          </p:nvPr>
        </p:nvGraphicFramePr>
        <p:xfrm>
          <a:off x="1840831" y="733531"/>
          <a:ext cx="10006175" cy="587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6F70798-ECBD-0FC1-C997-B25DEE424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295" y="4392134"/>
            <a:ext cx="3921647" cy="1064769"/>
          </a:xfrm>
          <a:prstGeom prst="rect">
            <a:avLst/>
          </a:prstGeom>
        </p:spPr>
      </p:pic>
      <p:sp>
        <p:nvSpPr>
          <p:cNvPr id="19" name="Plus Sign 18">
            <a:extLst>
              <a:ext uri="{FF2B5EF4-FFF2-40B4-BE49-F238E27FC236}">
                <a16:creationId xmlns:a16="http://schemas.microsoft.com/office/drawing/2014/main" id="{1788D904-61A6-F604-FF5E-0A2869A40A16}"/>
              </a:ext>
            </a:extLst>
          </p:cNvPr>
          <p:cNvSpPr/>
          <p:nvPr/>
        </p:nvSpPr>
        <p:spPr>
          <a:xfrm>
            <a:off x="9045758" y="5569745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36A57-3106-DD2A-2D49-74FF2275FCE7}"/>
              </a:ext>
            </a:extLst>
          </p:cNvPr>
          <p:cNvSpPr txBox="1"/>
          <p:nvPr/>
        </p:nvSpPr>
        <p:spPr>
          <a:xfrm>
            <a:off x="8144477" y="5954464"/>
            <a:ext cx="2206692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CONFUSION MATRIX</a:t>
            </a:r>
            <a:endParaRPr kumimoji="0" lang="en-GB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26AFD1-58A2-B80E-5F1A-AC42DB7EA1D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864" b="29388"/>
          <a:stretch/>
        </p:blipFill>
        <p:spPr>
          <a:xfrm>
            <a:off x="1956905" y="3946884"/>
            <a:ext cx="3486389" cy="25129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327D73-C7BB-FAA0-02DA-890FE1FABA7F}"/>
              </a:ext>
            </a:extLst>
          </p:cNvPr>
          <p:cNvSpPr txBox="1"/>
          <p:nvPr/>
        </p:nvSpPr>
        <p:spPr>
          <a:xfrm>
            <a:off x="1956905" y="3521133"/>
            <a:ext cx="23221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3. TRAINING PROCESS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6CB4A9-B5D9-912C-D5E0-F251572DBC0A}"/>
              </a:ext>
            </a:extLst>
          </p:cNvPr>
          <p:cNvSpPr txBox="1"/>
          <p:nvPr/>
        </p:nvSpPr>
        <p:spPr>
          <a:xfrm>
            <a:off x="9720852" y="3508929"/>
            <a:ext cx="20672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4. TRAINING PLOTS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7F49F-9781-7DA5-1CED-E4D57C116DBB}"/>
              </a:ext>
            </a:extLst>
          </p:cNvPr>
          <p:cNvSpPr txBox="1"/>
          <p:nvPr/>
        </p:nvSpPr>
        <p:spPr>
          <a:xfrm>
            <a:off x="1956905" y="733532"/>
            <a:ext cx="13587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1. SPLITING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915480-3299-860E-FD97-45FFCD907F7E}"/>
              </a:ext>
            </a:extLst>
          </p:cNvPr>
          <p:cNvSpPr txBox="1"/>
          <p:nvPr/>
        </p:nvSpPr>
        <p:spPr>
          <a:xfrm>
            <a:off x="9795705" y="765234"/>
            <a:ext cx="19293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2. ARCHITECTURE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50171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B8954F-F01B-232A-FA6D-3075A198739A}"/>
              </a:ext>
            </a:extLst>
          </p:cNvPr>
          <p:cNvSpPr/>
          <p:nvPr/>
        </p:nvSpPr>
        <p:spPr>
          <a:xfrm>
            <a:off x="1791956" y="2403987"/>
            <a:ext cx="7690565" cy="4421666"/>
          </a:xfrm>
          <a:prstGeom prst="roundRect">
            <a:avLst>
              <a:gd name="adj" fmla="val 3770"/>
            </a:avLst>
          </a:prstGeom>
          <a:solidFill>
            <a:srgbClr val="FFFFFF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2DEADE-8E33-4FA4-A49E-4DBF77311BDF}"/>
              </a:ext>
            </a:extLst>
          </p:cNvPr>
          <p:cNvSpPr/>
          <p:nvPr/>
        </p:nvSpPr>
        <p:spPr>
          <a:xfrm>
            <a:off x="1791955" y="56335"/>
            <a:ext cx="4717000" cy="2305273"/>
          </a:xfrm>
          <a:prstGeom prst="roundRect">
            <a:avLst>
              <a:gd name="adj" fmla="val 9257"/>
            </a:avLst>
          </a:prstGeom>
          <a:solidFill>
            <a:schemeClr val="bg1"/>
          </a:solidFill>
          <a:ln w="25400" cap="flat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5A288-3F59-1AF0-80EF-11131D6B247C}"/>
              </a:ext>
            </a:extLst>
          </p:cNvPr>
          <p:cNvSpPr txBox="1"/>
          <p:nvPr/>
        </p:nvSpPr>
        <p:spPr>
          <a:xfrm>
            <a:off x="1868128" y="56335"/>
            <a:ext cx="4819857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l"/>
            <a:r>
              <a:rPr lang="pl-PL" b="0" i="0" dirty="0">
                <a:solidFill>
                  <a:srgbClr val="00B050"/>
                </a:solidFill>
                <a:latin typeface="Consolas" panose="020B0609020204030204" pitchFamily="49" charset="0"/>
              </a:rPr>
              <a:t>%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cv = </a:t>
            </a:r>
            <a:r>
              <a:rPr lang="en-GB" b="0" i="0" dirty="0" err="1">
                <a:solidFill>
                  <a:srgbClr val="00B050"/>
                </a:solidFill>
                <a:latin typeface="Consolas" panose="020B0609020204030204" pitchFamily="49" charset="0"/>
              </a:rPr>
              <a:t>cvpartition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00B050"/>
                </a:solidFill>
                <a:latin typeface="Consolas" panose="020B0609020204030204" pitchFamily="49" charset="0"/>
              </a:rPr>
              <a:t>Y_categorical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GB" b="0" i="0" u="none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GB" b="0" i="0" u="none" dirty="0" err="1">
                <a:solidFill>
                  <a:srgbClr val="A568D2"/>
                </a:solidFill>
                <a:latin typeface="Consolas" panose="020B0609020204030204" pitchFamily="49" charset="0"/>
              </a:rPr>
              <a:t>KFold</a:t>
            </a:r>
            <a:r>
              <a:rPr lang="en-GB" b="0" i="0" u="none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, 5, </a:t>
            </a:r>
            <a:r>
              <a:rPr lang="en-GB" b="0" i="0" u="none" dirty="0">
                <a:solidFill>
                  <a:srgbClr val="00B050"/>
                </a:solidFill>
                <a:latin typeface="Consolas" panose="020B0609020204030204" pitchFamily="49" charset="0"/>
              </a:rPr>
              <a:t>'Stratify'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, true);</a:t>
            </a:r>
            <a:endParaRPr lang="pl-PL" b="0" i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lvl="0" algn="l"/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cv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cvpartition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(Y_cat,</a:t>
            </a:r>
            <a:r>
              <a:rPr lang="en-GB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'Holdout'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,0.2);</a:t>
            </a:r>
          </a:p>
          <a:p>
            <a:pPr lvl="0" algn="l"/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X(training(cv),:);</a:t>
            </a:r>
          </a:p>
          <a:p>
            <a:pPr lvl="0" algn="l"/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Y_encoded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(training(cv),:);</a:t>
            </a:r>
          </a:p>
          <a:p>
            <a:pPr lvl="0" algn="l"/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X(test(cv), :);</a:t>
            </a:r>
          </a:p>
          <a:p>
            <a:pPr lvl="0" algn="l"/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Y_encoded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(test(cv), :);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53EF-A073-8730-3012-29F0247DD618}"/>
              </a:ext>
            </a:extLst>
          </p:cNvPr>
          <p:cNvSpPr txBox="1"/>
          <p:nvPr/>
        </p:nvSpPr>
        <p:spPr>
          <a:xfrm>
            <a:off x="1892442" y="2403987"/>
            <a:ext cx="7690565" cy="4524313"/>
          </a:xfrm>
          <a:prstGeom prst="rect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validClasses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unique(Y);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holdoutRatio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0.2;</a:t>
            </a:r>
          </a:p>
          <a:p>
            <a:pPr>
              <a:buNone/>
            </a:pPr>
            <a:r>
              <a:rPr lang="en-GB" b="0" i="0" u="none" strike="noStrike" dirty="0">
                <a:solidFill>
                  <a:srgbClr val="0E00F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1:length(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validClasses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classValue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validClasses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find(Y ==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classValue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randperm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(length(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numTest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round(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holdoutRatio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* length(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(1:numTest)];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(numTest+1:end)];</a:t>
            </a:r>
          </a:p>
          <a:p>
            <a:pPr>
              <a:buNone/>
            </a:pPr>
            <a:r>
              <a:rPr lang="en-GB" b="0" i="0" u="none" strike="noStrike" dirty="0">
                <a:solidFill>
                  <a:srgbClr val="0E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GB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X(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:);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Y_encoded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:);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X(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:);</a:t>
            </a:r>
          </a:p>
          <a:p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Y_encoded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:);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1AD17-991C-1530-5EC5-BF5A8111EFEE}"/>
              </a:ext>
            </a:extLst>
          </p:cNvPr>
          <p:cNvSpPr txBox="1"/>
          <p:nvPr/>
        </p:nvSpPr>
        <p:spPr>
          <a:xfrm>
            <a:off x="6764158" y="699346"/>
            <a:ext cx="489441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/>
            <a:r>
              <a:rPr kumimoji="0" lang="pl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COMPARE </a:t>
            </a:r>
            <a:r>
              <a:rPr lang="pl-PL" dirty="0">
                <a:latin typeface="+mj-lt"/>
              </a:rPr>
              <a:t>FUNCTION FROM </a:t>
            </a:r>
            <a:r>
              <a:rPr lang="en-GB" i="0" dirty="0">
                <a:solidFill>
                  <a:schemeClr val="tx1"/>
                </a:solidFill>
                <a:latin typeface="+mj-lt"/>
              </a:rPr>
              <a:t>Statistics and</a:t>
            </a:r>
            <a:r>
              <a:rPr lang="pl-PL" i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i="0" dirty="0">
                <a:solidFill>
                  <a:schemeClr val="tx1"/>
                </a:solidFill>
                <a:latin typeface="+mj-lt"/>
              </a:rPr>
              <a:t>Machine Learning</a:t>
            </a:r>
            <a:r>
              <a:rPr lang="pl-PL" i="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pl-PL" i="0" dirty="0" err="1">
                <a:solidFill>
                  <a:schemeClr val="tx1"/>
                </a:solidFill>
                <a:latin typeface="+mj-lt"/>
              </a:rPr>
              <a:t>own</a:t>
            </a:r>
            <a:r>
              <a:rPr lang="pl-PL" i="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i="0" dirty="0" err="1">
                <a:solidFill>
                  <a:schemeClr val="tx1"/>
                </a:solidFill>
                <a:latin typeface="+mj-lt"/>
              </a:rPr>
              <a:t>function</a:t>
            </a:r>
            <a:endParaRPr lang="en-GB" dirty="0">
              <a:latin typeface="+mj-lt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2A41CFE-00BC-BC47-F0CC-50283E6614A9}"/>
              </a:ext>
            </a:extLst>
          </p:cNvPr>
          <p:cNvSpPr txBox="1">
            <a:spLocks/>
          </p:cNvSpPr>
          <p:nvPr/>
        </p:nvSpPr>
        <p:spPr>
          <a:xfrm>
            <a:off x="6637429" y="167148"/>
            <a:ext cx="5267891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lang="en-US" b="1" dirty="0"/>
              <a:t>USED TOOLBOX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48DF5-2F2A-C36C-4F61-D85F8E533EAC}"/>
              </a:ext>
            </a:extLst>
          </p:cNvPr>
          <p:cNvSpPr txBox="1"/>
          <p:nvPr/>
        </p:nvSpPr>
        <p:spPr>
          <a:xfrm>
            <a:off x="7351650" y="1505501"/>
            <a:ext cx="42617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Same result, but wider access to parameters</a:t>
            </a:r>
          </a:p>
        </p:txBody>
      </p:sp>
    </p:spTree>
    <p:extLst>
      <p:ext uri="{BB962C8B-B14F-4D97-AF65-F5344CB8AC3E}">
        <p14:creationId xmlns:p14="http://schemas.microsoft.com/office/powerpoint/2010/main" val="9993491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291BE8-F8B0-FAF1-845C-E6010538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128"/>
          <a:stretch/>
        </p:blipFill>
        <p:spPr>
          <a:xfrm>
            <a:off x="1007433" y="1936655"/>
            <a:ext cx="2465955" cy="3685732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AD61D-C369-FF37-0DB8-4F08D9A4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04" b="36013"/>
          <a:stretch/>
        </p:blipFill>
        <p:spPr>
          <a:xfrm>
            <a:off x="3473388" y="2930772"/>
            <a:ext cx="2456170" cy="2720532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A4531-9806-E99A-C330-15867E23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987"/>
          <a:stretch/>
        </p:blipFill>
        <p:spPr>
          <a:xfrm>
            <a:off x="5929558" y="2814319"/>
            <a:ext cx="2503923" cy="3757249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34A20E-B478-CACC-EB75-D83988A3ED12}"/>
              </a:ext>
            </a:extLst>
          </p:cNvPr>
          <p:cNvSpPr txBox="1">
            <a:spLocks/>
          </p:cNvSpPr>
          <p:nvPr/>
        </p:nvSpPr>
        <p:spPr>
          <a:xfrm>
            <a:off x="1007433" y="286432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kumimoji="0" lang="pl-PL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NETWORK DIAGRAM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CAF6D6-7943-56B4-2A9A-3CB53479B2F6}"/>
              </a:ext>
            </a:extLst>
          </p:cNvPr>
          <p:cNvCxnSpPr/>
          <p:nvPr/>
        </p:nvCxnSpPr>
        <p:spPr>
          <a:xfrm flipH="1">
            <a:off x="7659329" y="5013046"/>
            <a:ext cx="1297858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D38A3C2-6E9E-FBC0-BA52-F1C8BCCBE1B6}"/>
              </a:ext>
            </a:extLst>
          </p:cNvPr>
          <p:cNvSpPr txBox="1">
            <a:spLocks/>
          </p:cNvSpPr>
          <p:nvPr/>
        </p:nvSpPr>
        <p:spPr>
          <a:xfrm>
            <a:off x="8957187" y="4680653"/>
            <a:ext cx="2110330" cy="64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32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’</a:t>
            </a:r>
            <a:endParaRPr lang="en-GB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6FFD9B1-7A3A-0C44-BEA1-712474C480DB}"/>
              </a:ext>
            </a:extLst>
          </p:cNvPr>
          <p:cNvSpPr txBox="1">
            <a:spLocks/>
          </p:cNvSpPr>
          <p:nvPr/>
        </p:nvSpPr>
        <p:spPr>
          <a:xfrm>
            <a:off x="1362224" y="1235613"/>
            <a:ext cx="2465949" cy="85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 fontScale="85000" lnSpcReduction="2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32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imput</a:t>
            </a: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features’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AC760A-1769-42F0-BCBF-E0C50415DF4C}"/>
              </a:ext>
            </a:extLst>
          </p:cNvPr>
          <p:cNvCxnSpPr/>
          <p:nvPr/>
        </p:nvCxnSpPr>
        <p:spPr>
          <a:xfrm flipH="1">
            <a:off x="7659329" y="4339537"/>
            <a:ext cx="1297858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07D02A-80D4-8770-61F2-57AD5B50E5CB}"/>
              </a:ext>
            </a:extLst>
          </p:cNvPr>
          <p:cNvCxnSpPr/>
          <p:nvPr/>
        </p:nvCxnSpPr>
        <p:spPr>
          <a:xfrm flipH="1">
            <a:off x="7784552" y="3651278"/>
            <a:ext cx="1297858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3DCC7F-657A-212D-1516-B453A1C28A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95958" y="2585584"/>
            <a:ext cx="1297858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1F05298-FAD3-5AE1-B3B6-500AB94AE884}"/>
              </a:ext>
            </a:extLst>
          </p:cNvPr>
          <p:cNvSpPr txBox="1">
            <a:spLocks/>
          </p:cNvSpPr>
          <p:nvPr/>
        </p:nvSpPr>
        <p:spPr>
          <a:xfrm>
            <a:off x="8957187" y="4040447"/>
            <a:ext cx="2110330" cy="64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'sum’</a:t>
            </a:r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714E88A-A6B9-0CF5-07D4-06AF688D3DB7}"/>
              </a:ext>
            </a:extLst>
          </p:cNvPr>
          <p:cNvSpPr txBox="1">
            <a:spLocks/>
          </p:cNvSpPr>
          <p:nvPr/>
        </p:nvSpPr>
        <p:spPr>
          <a:xfrm>
            <a:off x="9082410" y="3331175"/>
            <a:ext cx="2110330" cy="64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'bias’</a:t>
            </a:r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6E3FCB6-921E-1B1D-3567-0032EB099289}"/>
              </a:ext>
            </a:extLst>
          </p:cNvPr>
          <p:cNvSpPr txBox="1">
            <a:spLocks/>
          </p:cNvSpPr>
          <p:nvPr/>
        </p:nvSpPr>
        <p:spPr>
          <a:xfrm>
            <a:off x="3473387" y="1339396"/>
            <a:ext cx="2110330" cy="64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'weights’</a:t>
            </a:r>
            <a:endParaRPr lang="en-GB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1616579-D68B-8DA7-8E13-5FA96F2071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15450" y="3260666"/>
            <a:ext cx="3245544" cy="1270333"/>
          </a:xfrm>
          <a:prstGeom prst="bentConnector3">
            <a:avLst>
              <a:gd name="adj1" fmla="val -18163"/>
            </a:avLst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382277D-0386-D337-C84B-0BCB16230D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71619" y="3144354"/>
            <a:ext cx="3245544" cy="1270333"/>
          </a:xfrm>
          <a:prstGeom prst="bentConnector3">
            <a:avLst>
              <a:gd name="adj1" fmla="val -18163"/>
            </a:avLst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47A70E0-3C27-6616-A622-5D29728FACCD}"/>
              </a:ext>
            </a:extLst>
          </p:cNvPr>
          <p:cNvCxnSpPr>
            <a:cxnSpLocks/>
          </p:cNvCxnSpPr>
          <p:nvPr/>
        </p:nvCxnSpPr>
        <p:spPr>
          <a:xfrm>
            <a:off x="3473385" y="2244689"/>
            <a:ext cx="864887" cy="798910"/>
          </a:xfrm>
          <a:prstGeom prst="bentConnector3">
            <a:avLst>
              <a:gd name="adj1" fmla="val 92063"/>
            </a:avLst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F8A33AE-0DD5-26DD-8CD9-9A0865974DE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9341" y="2156748"/>
            <a:ext cx="1242179" cy="657571"/>
          </a:xfrm>
          <a:prstGeom prst="bentConnector2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35287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C08D85-802B-F175-F15D-5E72F5B0AF3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9702" y="5085486"/>
            <a:ext cx="10402529" cy="16013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 the validation loss starts increasing and the training loss stops improving, training should be stopped to avoid overfitting.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A4EBB-36F7-67DF-19EC-2D38151D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20" y="620212"/>
            <a:ext cx="5836960" cy="4465274"/>
          </a:xfrm>
          <a:prstGeom prst="rect">
            <a:avLst/>
          </a:prstGeom>
          <a:noFill/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53E8F7-79AA-14FA-B6B7-42BD88B5D0AD}"/>
              </a:ext>
            </a:extLst>
          </p:cNvPr>
          <p:cNvSpPr txBox="1">
            <a:spLocks/>
          </p:cNvSpPr>
          <p:nvPr/>
        </p:nvSpPr>
        <p:spPr>
          <a:xfrm>
            <a:off x="1007433" y="79956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kumimoji="0" lang="pl-PL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PERFORMERS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481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9765-E475-EFC9-9462-43A9D9863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B8FEF1-6C48-DC4A-A6EE-B17F8095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1196754"/>
            <a:ext cx="6624737" cy="4968552"/>
          </a:xfrm>
          <a:prstGeom prst="rect">
            <a:avLst/>
          </a:prstGeom>
          <a:noFill/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20527E2-4AC9-83C8-7B18-2D8058D41C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66954" y="1490864"/>
            <a:ext cx="4680917" cy="2953318"/>
          </a:xfrm>
        </p:spPr>
        <p:txBody>
          <a:bodyPr>
            <a:normAutofit/>
          </a:bodyPr>
          <a:lstStyle/>
          <a:p>
            <a:r>
              <a:rPr lang="en-GB" sz="2400" dirty="0"/>
              <a:t>Learning diagnostics</a:t>
            </a:r>
            <a:endParaRPr lang="pl-PL" sz="2400" dirty="0"/>
          </a:p>
          <a:p>
            <a:r>
              <a:rPr lang="en-GB" sz="2400" dirty="0"/>
              <a:t>High gradients, mu not decreasing</a:t>
            </a:r>
            <a:endParaRPr lang="pl-PL" sz="2400" dirty="0"/>
          </a:p>
          <a:p>
            <a:r>
              <a:rPr lang="en-GB" sz="2400" dirty="0"/>
              <a:t>End of training session when validation is increased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A3A7-AAC8-3C2E-9422-7822D82F8120}"/>
              </a:ext>
            </a:extLst>
          </p:cNvPr>
          <p:cNvSpPr txBox="1">
            <a:spLocks/>
          </p:cNvSpPr>
          <p:nvPr/>
        </p:nvSpPr>
        <p:spPr>
          <a:xfrm>
            <a:off x="1249034" y="118324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kumimoji="0" lang="pl-PL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TRAINING STATE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97106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Milestone"/>
          <p:cNvSpPr txBox="1"/>
          <p:nvPr/>
        </p:nvSpPr>
        <p:spPr>
          <a:xfrm>
            <a:off x="4997494" y="548495"/>
            <a:ext cx="2964544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54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Milestone</a:t>
            </a:r>
          </a:p>
        </p:txBody>
      </p:sp>
      <p:sp>
        <p:nvSpPr>
          <p:cNvPr id="116" name="Symbol zastępczy tekstu 3"/>
          <p:cNvSpPr txBox="1">
            <a:spLocks noGrp="1"/>
          </p:cNvSpPr>
          <p:nvPr>
            <p:ph type="body" sz="half" idx="1"/>
          </p:nvPr>
        </p:nvSpPr>
        <p:spPr>
          <a:xfrm>
            <a:off x="2741026" y="1936021"/>
            <a:ext cx="7809235" cy="353625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1 </a:t>
            </a:r>
            <a:r>
              <a:rPr dirty="0">
                <a:solidFill>
                  <a:srgbClr val="A22D1B"/>
                </a:solidFill>
              </a:rPr>
              <a:t>(25.03.2025) </a:t>
            </a:r>
            <a:r>
              <a:rPr dirty="0"/>
              <a:t>Topic - Wine quality classification using ANN.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dirty="0">
                <a:solidFill>
                  <a:srgbClr val="A22D1B"/>
                </a:solidFill>
              </a:rPr>
              <a:t>(8.04.2025/6.05.2025)</a:t>
            </a:r>
            <a:r>
              <a:rPr b="1" dirty="0"/>
              <a:t> </a:t>
            </a:r>
            <a:r>
              <a:rPr dirty="0"/>
              <a:t>Prepare code to next presentation.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/>
              <a:t>Presentation 2 </a:t>
            </a:r>
            <a:r>
              <a:rPr>
                <a:solidFill>
                  <a:srgbClr val="A22D1B"/>
                </a:solidFill>
              </a:rPr>
              <a:t>(20.05.2025)</a:t>
            </a:r>
            <a:r>
              <a:t> Multilayer prescription, function, back propagation etc</a:t>
            </a:r>
            <a:r>
              <a:rPr b="1"/>
              <a:t>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dirty="0">
                <a:solidFill>
                  <a:srgbClr val="A22D1B"/>
                </a:solidFill>
              </a:rPr>
              <a:t>(20.05.2-25/3.06.2025) </a:t>
            </a:r>
            <a:r>
              <a:rPr dirty="0"/>
              <a:t>Preprocessing set Test/Train/Validation.</a:t>
            </a:r>
            <a:endParaRPr dirty="0">
              <a:solidFill>
                <a:srgbClr val="FF0000"/>
              </a:solidFill>
            </a:endParaRP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3</a:t>
            </a:r>
            <a:r>
              <a:rPr dirty="0"/>
              <a:t> </a:t>
            </a:r>
            <a:r>
              <a:rPr dirty="0">
                <a:solidFill>
                  <a:srgbClr val="A22D1B"/>
                </a:solidFill>
              </a:rPr>
              <a:t>(17.06.2025)</a:t>
            </a:r>
            <a:r>
              <a:rPr dirty="0"/>
              <a:t>  Project - Solution.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63A75F-BD01-1E29-BE30-0BAA1066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91" t="3296" r="6876" b="4361"/>
          <a:stretch/>
        </p:blipFill>
        <p:spPr>
          <a:xfrm>
            <a:off x="1828800" y="629920"/>
            <a:ext cx="5689600" cy="615696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2B7B845-CAE8-DBE8-A9D8-4522B361D88B}"/>
              </a:ext>
            </a:extLst>
          </p:cNvPr>
          <p:cNvSpPr txBox="1">
            <a:spLocks/>
          </p:cNvSpPr>
          <p:nvPr/>
        </p:nvSpPr>
        <p:spPr>
          <a:xfrm>
            <a:off x="1828800" y="137050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kumimoji="0" lang="pl-PL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CONFUSION MATRIXS 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26590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B2746B-2DD5-98E9-C831-6D139F6E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3" y="2492896"/>
            <a:ext cx="4896546" cy="3672409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C233D-93E9-0165-3E0A-5FC621AB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79" y="1807150"/>
            <a:ext cx="5772701" cy="4901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546E8-53F6-9AE1-7304-192FDAF02EBD}"/>
              </a:ext>
            </a:extLst>
          </p:cNvPr>
          <p:cNvSpPr txBox="1"/>
          <p:nvPr/>
        </p:nvSpPr>
        <p:spPr>
          <a:xfrm>
            <a:off x="2169765" y="1020044"/>
            <a:ext cx="73298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other developers use the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PAIRPLOT</a:t>
            </a: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which gives more data on the histogram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BCC9CD1-5FFA-4AF5-09CC-72F089CF385A}"/>
              </a:ext>
            </a:extLst>
          </p:cNvPr>
          <p:cNvSpPr txBox="1">
            <a:spLocks/>
          </p:cNvSpPr>
          <p:nvPr/>
        </p:nvSpPr>
        <p:spPr>
          <a:xfrm>
            <a:off x="1091381" y="149631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lang="pl-PL" b="1" dirty="0">
                <a:sym typeface="Trebuchet MS"/>
              </a:rPr>
              <a:t>HISTOGRAM</a:t>
            </a:r>
            <a:r>
              <a:rPr kumimoji="0" lang="pl-PL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 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22106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EEC1B9-DBCF-8488-DD31-25C44A7AC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58096"/>
            <a:ext cx="6219278" cy="6219278"/>
          </a:xfrm>
          <a:prstGeom prst="rect">
            <a:avLst/>
          </a:prstGeom>
          <a:noFill/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59005B-4BD0-EA0F-BAA1-D31F1E9FD95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1543" y="675150"/>
            <a:ext cx="4997622" cy="4073832"/>
          </a:xfrm>
        </p:spPr>
        <p:txBody>
          <a:bodyPr>
            <a:normAutofit/>
          </a:bodyPr>
          <a:lstStyle/>
          <a:p>
            <a:r>
              <a:rPr lang="en-GB" sz="2800" dirty="0"/>
              <a:t>Class 1 shows the best performance in the ROC curve. For higher classes, the curves move closer to the diagonal, which indicates weaker classification performance for those classes.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A5454-6211-D0FB-8C0B-851335C7508F}"/>
              </a:ext>
            </a:extLst>
          </p:cNvPr>
          <p:cNvSpPr txBox="1"/>
          <p:nvPr/>
        </p:nvSpPr>
        <p:spPr>
          <a:xfrm>
            <a:off x="1828800" y="149631"/>
            <a:ext cx="826168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TRAINING PROCESS</a:t>
            </a:r>
            <a:r>
              <a:rPr lang="pl-PL" dirty="0">
                <a:highlight>
                  <a:srgbClr val="FFC1C1"/>
                </a:highlight>
              </a:rPr>
              <a:t>: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RECEIVER OPERATING CHARACTERISTIC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65ECA-2751-0B8C-B0EB-017EAF78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186" y="3774357"/>
            <a:ext cx="4549503" cy="2599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A4F5B3-517A-1FAA-6443-EBFE1BD69CFD}"/>
              </a:ext>
            </a:extLst>
          </p:cNvPr>
          <p:cNvSpPr txBox="1"/>
          <p:nvPr/>
        </p:nvSpPr>
        <p:spPr>
          <a:xfrm>
            <a:off x="7901157" y="6244613"/>
            <a:ext cx="36205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GRAPH FROM </a:t>
            </a:r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🍷 Red Wine Quality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43517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A56225-6C17-C2A0-9067-EFA9BCFA3F68}"/>
              </a:ext>
            </a:extLst>
          </p:cNvPr>
          <p:cNvSpPr txBox="1"/>
          <p:nvPr/>
        </p:nvSpPr>
        <p:spPr>
          <a:xfrm>
            <a:off x="2071032" y="1004395"/>
            <a:ext cx="88329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b="1" dirty="0">
                <a:solidFill>
                  <a:srgbClr val="00B0F0"/>
                </a:solidFill>
                <a:latin typeface="+mj-lt"/>
              </a:rPr>
              <a:t>OBSERVATION: NETWORK TRYED TO PUT ALL THE SAMPLES IN CLASS 6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B0B6129-93DD-C8B1-1AB6-28546D144B1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chemeClr val="bg1"/>
                </a:solidFill>
                <a:highlight>
                  <a:srgbClr val="FF0000"/>
                </a:highlight>
              </a:rPr>
              <a:t>RESULT</a:t>
            </a:r>
            <a:r>
              <a:rPr lang="pl-PL" b="1" dirty="0"/>
              <a:t> PLOT &amp; GRAPH for 3:9 </a:t>
            </a:r>
            <a:r>
              <a:rPr lang="pl-PL" b="1" dirty="0" err="1"/>
              <a:t>classes</a:t>
            </a:r>
            <a:endParaRPr lang="pl-PL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9578DA-83A8-5D67-EE7A-BF458DC4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36" y="1693432"/>
            <a:ext cx="5249008" cy="42296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8F7B86-25CA-B0E2-CB86-F0D657D3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09" y="1251394"/>
            <a:ext cx="5715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BCFF91-7011-7086-D91C-573C0EED5821}"/>
              </a:ext>
            </a:extLst>
          </p:cNvPr>
          <p:cNvSpPr txBox="1"/>
          <p:nvPr/>
        </p:nvSpPr>
        <p:spPr>
          <a:xfrm>
            <a:off x="7354529" y="6075428"/>
            <a:ext cx="434189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RESULT: NETWORK IGNORED 3,4,8 and 9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classes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!!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CA01820B-8CD0-04F4-0D37-1C0987E0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4167" y="6094896"/>
            <a:ext cx="289483" cy="289483"/>
          </a:xfrm>
          <a:prstGeom prst="rect">
            <a:avLst/>
          </a:prstGeom>
        </p:spPr>
      </p:pic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FE176A00-60CE-1E71-D71E-C4559024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6538" y="1644277"/>
            <a:ext cx="289483" cy="2894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724BAD-A0B8-A8D2-B833-17680EFF3C92}"/>
              </a:ext>
            </a:extLst>
          </p:cNvPr>
          <p:cNvSpPr/>
          <p:nvPr/>
        </p:nvSpPr>
        <p:spPr>
          <a:xfrm>
            <a:off x="2110360" y="3419168"/>
            <a:ext cx="3906981" cy="612058"/>
          </a:xfrm>
          <a:prstGeom prst="roundRect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823679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CB28B2-C02D-B46A-7FE4-BEF5E05980DF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chemeClr val="bg1"/>
                </a:solidFill>
                <a:highlight>
                  <a:srgbClr val="FF0000"/>
                </a:highlight>
              </a:rPr>
              <a:t>RESULT</a:t>
            </a:r>
            <a:r>
              <a:rPr lang="pl-PL" b="1" dirty="0"/>
              <a:t> </a:t>
            </a:r>
            <a:r>
              <a:rPr lang="pl-PL" b="1" dirty="0" err="1"/>
              <a:t>Reduced</a:t>
            </a:r>
            <a:r>
              <a:rPr lang="pl-PL" b="1" dirty="0"/>
              <a:t> </a:t>
            </a:r>
            <a:r>
              <a:rPr lang="pl-PL" b="1" dirty="0" err="1"/>
              <a:t>class</a:t>
            </a:r>
            <a:r>
              <a:rPr lang="pl-PL" b="1" dirty="0"/>
              <a:t> to 4:8, </a:t>
            </a:r>
            <a:r>
              <a:rPr lang="pl-PL" b="1" dirty="0" err="1"/>
              <a:t>averaging</a:t>
            </a:r>
            <a:r>
              <a:rPr lang="pl-PL" b="1" dirty="0"/>
              <a:t> of </a:t>
            </a:r>
            <a:r>
              <a:rPr lang="pl-PL" b="1" dirty="0" err="1"/>
              <a:t>samples</a:t>
            </a:r>
            <a:endParaRPr lang="pl-PL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BD87A-F943-577F-46C7-1D3ED4628344}"/>
              </a:ext>
            </a:extLst>
          </p:cNvPr>
          <p:cNvSpPr txBox="1"/>
          <p:nvPr/>
        </p:nvSpPr>
        <p:spPr>
          <a:xfrm>
            <a:off x="2910350" y="1533736"/>
            <a:ext cx="2799749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/>
              <a:t> Value    Count   Percent</a:t>
            </a:r>
          </a:p>
          <a:p>
            <a:r>
              <a:rPr lang="en-GB" dirty="0"/>
              <a:t>      1      732      8.41%</a:t>
            </a:r>
          </a:p>
          <a:p>
            <a:r>
              <a:rPr lang="en-GB" dirty="0"/>
              <a:t>      2     2331     26.77%</a:t>
            </a:r>
          </a:p>
          <a:p>
            <a:r>
              <a:rPr lang="en-GB" dirty="0"/>
              <a:t>      3     3517     40.39%</a:t>
            </a:r>
          </a:p>
          <a:p>
            <a:r>
              <a:rPr lang="en-GB" dirty="0"/>
              <a:t>      4     1408     16.17%</a:t>
            </a:r>
          </a:p>
          <a:p>
            <a:r>
              <a:rPr lang="en-GB" dirty="0"/>
              <a:t>      5      720      8.27%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B97CF-8D7A-B050-9462-1EFF0203BB5F}"/>
              </a:ext>
            </a:extLst>
          </p:cNvPr>
          <p:cNvSpPr txBox="1"/>
          <p:nvPr/>
        </p:nvSpPr>
        <p:spPr>
          <a:xfrm>
            <a:off x="2861189" y="4022839"/>
            <a:ext cx="2799749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/>
              <a:t> Value    Count   Percent</a:t>
            </a:r>
          </a:p>
          <a:p>
            <a:r>
              <a:rPr lang="en-GB" dirty="0"/>
              <a:t>      1      </a:t>
            </a:r>
            <a:r>
              <a:rPr lang="pl-PL" dirty="0"/>
              <a:t>586</a:t>
            </a:r>
            <a:r>
              <a:rPr lang="en-GB" dirty="0"/>
              <a:t>      </a:t>
            </a:r>
            <a:r>
              <a:rPr lang="pl-PL" dirty="0"/>
              <a:t>15.63</a:t>
            </a:r>
            <a:r>
              <a:rPr lang="en-GB" dirty="0"/>
              <a:t>%</a:t>
            </a:r>
          </a:p>
          <a:p>
            <a:r>
              <a:rPr lang="en-GB" dirty="0"/>
              <a:t>      2     </a:t>
            </a:r>
            <a:r>
              <a:rPr lang="pl-PL" dirty="0"/>
              <a:t> 926</a:t>
            </a:r>
            <a:r>
              <a:rPr lang="en-GB" dirty="0"/>
              <a:t>     </a:t>
            </a:r>
            <a:r>
              <a:rPr lang="pl-PL" dirty="0"/>
              <a:t> 24.69</a:t>
            </a:r>
            <a:r>
              <a:rPr lang="en-GB" dirty="0"/>
              <a:t>%</a:t>
            </a:r>
          </a:p>
          <a:p>
            <a:r>
              <a:rPr lang="en-GB" dirty="0"/>
              <a:t>      3     </a:t>
            </a:r>
            <a:r>
              <a:rPr lang="pl-PL" dirty="0"/>
              <a:t> 958</a:t>
            </a:r>
            <a:r>
              <a:rPr lang="en-GB" dirty="0"/>
              <a:t>     </a:t>
            </a:r>
            <a:r>
              <a:rPr lang="pl-PL" dirty="0"/>
              <a:t> 25.55</a:t>
            </a:r>
            <a:r>
              <a:rPr lang="en-GB" dirty="0"/>
              <a:t>%</a:t>
            </a:r>
          </a:p>
          <a:p>
            <a:r>
              <a:rPr lang="en-GB" dirty="0"/>
              <a:t>      4     </a:t>
            </a:r>
            <a:r>
              <a:rPr lang="pl-PL" dirty="0"/>
              <a:t> 704</a:t>
            </a:r>
            <a:r>
              <a:rPr lang="en-GB" dirty="0"/>
              <a:t>     </a:t>
            </a:r>
            <a:r>
              <a:rPr lang="pl-PL" dirty="0"/>
              <a:t> 18.77</a:t>
            </a:r>
            <a:r>
              <a:rPr lang="en-GB" dirty="0"/>
              <a:t>%</a:t>
            </a:r>
          </a:p>
          <a:p>
            <a:r>
              <a:rPr lang="en-GB" dirty="0"/>
              <a:t>      5      </a:t>
            </a:r>
            <a:r>
              <a:rPr lang="pl-PL" dirty="0"/>
              <a:t>576</a:t>
            </a:r>
            <a:r>
              <a:rPr lang="en-GB" dirty="0"/>
              <a:t>      </a:t>
            </a:r>
            <a:r>
              <a:rPr lang="pl-PL" dirty="0"/>
              <a:t>15.36</a:t>
            </a:r>
            <a:r>
              <a:rPr lang="en-GB" dirty="0"/>
              <a:t>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0DF40-B10E-C864-9737-11D5607BE215}"/>
              </a:ext>
            </a:extLst>
          </p:cNvPr>
          <p:cNvSpPr txBox="1"/>
          <p:nvPr/>
        </p:nvSpPr>
        <p:spPr>
          <a:xfrm>
            <a:off x="1840832" y="1080835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l"/>
            <a:r>
              <a:rPr lang="en-GB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cv = </a:t>
            </a:r>
            <a:r>
              <a:rPr lang="en-GB" sz="18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cvpartition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(Y_cat,</a:t>
            </a:r>
            <a:r>
              <a:rPr lang="en-GB" sz="18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'Holdout'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,0.2);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84A618-B21B-46F0-1530-E29EE8FFEB83}"/>
              </a:ext>
            </a:extLst>
          </p:cNvPr>
          <p:cNvSpPr/>
          <p:nvPr/>
        </p:nvSpPr>
        <p:spPr>
          <a:xfrm>
            <a:off x="2910350" y="1533736"/>
            <a:ext cx="2713702" cy="1754326"/>
          </a:xfrm>
          <a:prstGeom prst="roundRect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9F94AE-FF6E-3EF6-91C1-69091D1409CF}"/>
              </a:ext>
            </a:extLst>
          </p:cNvPr>
          <p:cNvSpPr/>
          <p:nvPr/>
        </p:nvSpPr>
        <p:spPr>
          <a:xfrm>
            <a:off x="2907908" y="3993440"/>
            <a:ext cx="2713702" cy="1754326"/>
          </a:xfrm>
          <a:prstGeom prst="roundRect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FA1082-6B69-FFC5-69B0-E332F7E3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384"/>
            <a:ext cx="5715000" cy="5715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CB6601-ED47-BC64-B402-DB874B92B8C3}"/>
              </a:ext>
            </a:extLst>
          </p:cNvPr>
          <p:cNvSpPr txBox="1"/>
          <p:nvPr/>
        </p:nvSpPr>
        <p:spPr>
          <a:xfrm>
            <a:off x="7729384" y="754497"/>
            <a:ext cx="3923071" cy="2878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GB" b="0" i="0" dirty="0">
                <a:solidFill>
                  <a:srgbClr val="212121"/>
                </a:solidFill>
                <a:effectLst/>
                <a:latin typeface="Menlo"/>
              </a:rPr>
              <a:t>precision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Menlo"/>
              </a:rPr>
              <a:t>diag</a:t>
            </a:r>
            <a:r>
              <a:rPr lang="en-GB" b="0" i="0" dirty="0">
                <a:solidFill>
                  <a:srgbClr val="212121"/>
                </a:solidFill>
                <a:effectLst/>
                <a:latin typeface="Menlo"/>
              </a:rPr>
              <a:t>(cm)./sum(cm,2) + eps;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851DCA6-93B0-EF33-8ED6-1D0B16A5F8C8}"/>
              </a:ext>
            </a:extLst>
          </p:cNvPr>
          <p:cNvSpPr/>
          <p:nvPr/>
        </p:nvSpPr>
        <p:spPr>
          <a:xfrm rot="3414100">
            <a:off x="10215436" y="865908"/>
            <a:ext cx="1160768" cy="1061801"/>
          </a:xfrm>
          <a:prstGeom prst="arc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4AE39-6E5D-15DC-D5A2-8C88AF8B6BBF}"/>
              </a:ext>
            </a:extLst>
          </p:cNvPr>
          <p:cNvSpPr txBox="1"/>
          <p:nvPr/>
        </p:nvSpPr>
        <p:spPr>
          <a:xfrm>
            <a:off x="11397899" y="1210526"/>
            <a:ext cx="509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NaN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5FAEC-7198-AAE7-2542-A73D889AF181}"/>
              </a:ext>
            </a:extLst>
          </p:cNvPr>
          <p:cNvSpPr txBox="1"/>
          <p:nvPr/>
        </p:nvSpPr>
        <p:spPr>
          <a:xfrm>
            <a:off x="3401962" y="5860734"/>
            <a:ext cx="17370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WORSE RESULT?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5430B-292B-CF30-5226-3888EBBC7C32}"/>
              </a:ext>
            </a:extLst>
          </p:cNvPr>
          <p:cNvCxnSpPr>
            <a:cxnSpLocks/>
          </p:cNvCxnSpPr>
          <p:nvPr/>
        </p:nvCxnSpPr>
        <p:spPr>
          <a:xfrm>
            <a:off x="5873732" y="5877543"/>
            <a:ext cx="255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Warning with solid fill">
            <a:extLst>
              <a:ext uri="{FF2B5EF4-FFF2-40B4-BE49-F238E27FC236}">
                <a16:creationId xmlns:a16="http://schemas.microsoft.com/office/drawing/2014/main" id="{CBF9E5ED-20BE-9E4A-3F7C-8EDC799AE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125" y="1435114"/>
            <a:ext cx="289483" cy="2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96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F23C10-2917-6E7B-CA49-A09ED1AD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45"/>
          <a:stretch/>
        </p:blipFill>
        <p:spPr>
          <a:xfrm>
            <a:off x="4934602" y="1511765"/>
            <a:ext cx="1981477" cy="117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C7F383-30C1-9C62-23CE-EC8155AC8310}"/>
              </a:ext>
            </a:extLst>
          </p:cNvPr>
          <p:cNvSpPr txBox="1"/>
          <p:nvPr/>
        </p:nvSpPr>
        <p:spPr>
          <a:xfrm>
            <a:off x="4934602" y="5691499"/>
            <a:ext cx="2241958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Oversampling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3,9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D35E7-A43D-5FA3-9319-CFD6A7129106}"/>
              </a:ext>
            </a:extLst>
          </p:cNvPr>
          <p:cNvSpPr txBox="1"/>
          <p:nvPr/>
        </p:nvSpPr>
        <p:spPr>
          <a:xfrm>
            <a:off x="4934602" y="4114938"/>
            <a:ext cx="248401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Undersampling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5,6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11BA3-C604-6ADC-826B-774424841697}"/>
              </a:ext>
            </a:extLst>
          </p:cNvPr>
          <p:cNvSpPr txBox="1"/>
          <p:nvPr/>
        </p:nvSpPr>
        <p:spPr>
          <a:xfrm>
            <a:off x="6190116" y="3589625"/>
            <a:ext cx="2921632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Accuracy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of network 49-53%</a:t>
            </a: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59D1E9D0-FA44-8509-4122-2D03AB9EC752}"/>
              </a:ext>
            </a:extLst>
          </p:cNvPr>
          <p:cNvSpPr/>
          <p:nvPr/>
        </p:nvSpPr>
        <p:spPr>
          <a:xfrm>
            <a:off x="5542360" y="5306780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45682CA9-55F0-8C32-26E3-25B58D97ED54}"/>
              </a:ext>
            </a:extLst>
          </p:cNvPr>
          <p:cNvSpPr/>
          <p:nvPr/>
        </p:nvSpPr>
        <p:spPr>
          <a:xfrm>
            <a:off x="5548486" y="4490132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E8B09-AE26-966C-531E-302DB25813B6}"/>
              </a:ext>
            </a:extLst>
          </p:cNvPr>
          <p:cNvSpPr txBox="1"/>
          <p:nvPr/>
        </p:nvSpPr>
        <p:spPr>
          <a:xfrm>
            <a:off x="4934602" y="4922061"/>
            <a:ext cx="228844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 err="1">
                <a:latin typeface="+mj-lt"/>
              </a:rPr>
              <a:t>Defined</a:t>
            </a:r>
            <a:r>
              <a:rPr lang="pl-PL" sz="1900" dirty="0">
                <a:latin typeface="+mj-lt"/>
              </a:rPr>
              <a:t> Class </a:t>
            </a:r>
            <a:r>
              <a:rPr lang="pl-PL" sz="1900" dirty="0" err="1">
                <a:latin typeface="+mj-lt"/>
              </a:rPr>
              <a:t>Weights</a:t>
            </a:r>
            <a:endParaRPr kumimoji="0" lang="pl-PL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62AF2847-435A-5C48-E5C0-A745B506F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7079" y="3647442"/>
            <a:ext cx="301539" cy="3015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E5158C-969A-48E5-97EF-10C430A3D568}"/>
              </a:ext>
            </a:extLst>
          </p:cNvPr>
          <p:cNvSpPr txBox="1"/>
          <p:nvPr/>
        </p:nvSpPr>
        <p:spPr>
          <a:xfrm>
            <a:off x="2099519" y="5437310"/>
            <a:ext cx="25417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data operations were </a:t>
            </a:r>
            <a:endParaRPr lang="pl-PL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performed using python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6B9E8D-A09F-A89B-8798-9071D768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160" y="5476638"/>
            <a:ext cx="359385" cy="378764"/>
          </a:xfrm>
          <a:prstGeom prst="rect">
            <a:avLst/>
          </a:prstGeom>
        </p:spPr>
      </p:pic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CB691543-65B2-2F7D-40E5-9D8B7FB35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4082" y="5823792"/>
            <a:ext cx="301539" cy="301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23B94-BB9E-0577-409D-97006E7C8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832" y="1294655"/>
            <a:ext cx="2429214" cy="4020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57D15-D90D-ECB1-17FF-EBBE4BB916FC}"/>
              </a:ext>
            </a:extLst>
          </p:cNvPr>
          <p:cNvSpPr txBox="1"/>
          <p:nvPr/>
        </p:nvSpPr>
        <p:spPr>
          <a:xfrm>
            <a:off x="1840832" y="812784"/>
            <a:ext cx="3211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Only used 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different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r>
              <a:rPr lang="en-US" dirty="0"/>
              <a:t>: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72686-8922-891F-9098-1A1E93822271}"/>
              </a:ext>
            </a:extLst>
          </p:cNvPr>
          <p:cNvSpPr txBox="1"/>
          <p:nvPr/>
        </p:nvSpPr>
        <p:spPr>
          <a:xfrm>
            <a:off x="4934602" y="2928071"/>
            <a:ext cx="298735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CALCULATION: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Sub database_Raw + Red_2: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4ABCF4-73E5-51AC-7BDB-4B92C97E942D}"/>
              </a:ext>
            </a:extLst>
          </p:cNvPr>
          <p:cNvCxnSpPr>
            <a:cxnSpLocks/>
          </p:cNvCxnSpPr>
          <p:nvPr/>
        </p:nvCxnSpPr>
        <p:spPr>
          <a:xfrm>
            <a:off x="4270046" y="1346429"/>
            <a:ext cx="1545886" cy="115249"/>
          </a:xfrm>
          <a:prstGeom prst="bentConnector3">
            <a:avLst>
              <a:gd name="adj1" fmla="val 99610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E24DAA-C633-29B2-F473-D7BA7F62D83F}"/>
              </a:ext>
            </a:extLst>
          </p:cNvPr>
          <p:cNvCxnSpPr/>
          <p:nvPr/>
        </p:nvCxnSpPr>
        <p:spPr>
          <a:xfrm>
            <a:off x="5740846" y="3574400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10F840-71AB-0D8C-D01D-3125CA949908}"/>
              </a:ext>
            </a:extLst>
          </p:cNvPr>
          <p:cNvCxnSpPr/>
          <p:nvPr/>
        </p:nvCxnSpPr>
        <p:spPr>
          <a:xfrm>
            <a:off x="5740846" y="6096805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38254D8-A3B1-8CDF-E6EE-2E2A1F7C8334}"/>
              </a:ext>
            </a:extLst>
          </p:cNvPr>
          <p:cNvCxnSpPr>
            <a:cxnSpLocks/>
          </p:cNvCxnSpPr>
          <p:nvPr/>
        </p:nvCxnSpPr>
        <p:spPr>
          <a:xfrm flipV="1">
            <a:off x="5734719" y="6333192"/>
            <a:ext cx="4882928" cy="223189"/>
          </a:xfrm>
          <a:prstGeom prst="bentConnector3">
            <a:avLst>
              <a:gd name="adj1" fmla="val 100139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918E32A3-F8D8-7B02-9FEB-1C6DE11A9227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lang="en-US" b="1" dirty="0"/>
              <a:t>CODING: try to used different method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6563A0-C085-DE72-2BFB-988274E49A8F}"/>
              </a:ext>
            </a:extLst>
          </p:cNvPr>
          <p:cNvSpPr txBox="1"/>
          <p:nvPr/>
        </p:nvSpPr>
        <p:spPr>
          <a:xfrm>
            <a:off x="5815932" y="6011774"/>
            <a:ext cx="2721256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Accuracy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of network 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~</a:t>
            </a:r>
            <a:r>
              <a:rPr kumimoji="0" 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50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%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18210D5-F520-CD5E-6A37-B4EFCB4FD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9303" y="5437310"/>
            <a:ext cx="1876687" cy="80973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888DA7-0FEC-24D8-5D0C-AF77AB44CFFF}"/>
              </a:ext>
            </a:extLst>
          </p:cNvPr>
          <p:cNvCxnSpPr>
            <a:cxnSpLocks/>
          </p:cNvCxnSpPr>
          <p:nvPr/>
        </p:nvCxnSpPr>
        <p:spPr>
          <a:xfrm>
            <a:off x="5734719" y="2784577"/>
            <a:ext cx="0" cy="224094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1DDBD8-E460-396B-48AE-58A7D528F144}"/>
              </a:ext>
            </a:extLst>
          </p:cNvPr>
          <p:cNvCxnSpPr>
            <a:cxnSpLocks/>
          </p:cNvCxnSpPr>
          <p:nvPr/>
        </p:nvCxnSpPr>
        <p:spPr>
          <a:xfrm flipV="1">
            <a:off x="10616453" y="4881091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85D111-85D5-BFC2-F6CF-22ECC290C9B2}"/>
              </a:ext>
            </a:extLst>
          </p:cNvPr>
          <p:cNvSpPr txBox="1"/>
          <p:nvPr/>
        </p:nvSpPr>
        <p:spPr>
          <a:xfrm>
            <a:off x="9540840" y="2465557"/>
            <a:ext cx="248401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Classes 3 and 9 removed, Set of 160 samples for each class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45E774-50E5-88BF-34FD-3B8401B7A69F}"/>
              </a:ext>
            </a:extLst>
          </p:cNvPr>
          <p:cNvCxnSpPr>
            <a:cxnSpLocks/>
          </p:cNvCxnSpPr>
          <p:nvPr/>
        </p:nvCxnSpPr>
        <p:spPr>
          <a:xfrm flipV="1">
            <a:off x="10599319" y="3867403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3EAB6DF-F6D7-8D04-4CAB-7E92C951B69A}"/>
              </a:ext>
            </a:extLst>
          </p:cNvPr>
          <p:cNvSpPr txBox="1"/>
          <p:nvPr/>
        </p:nvSpPr>
        <p:spPr>
          <a:xfrm>
            <a:off x="10481320" y="3263964"/>
            <a:ext cx="270265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?</a:t>
            </a:r>
            <a:endParaRPr kumimoji="0" lang="en-GB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8D81B2-D9ED-3AE2-2C43-7954C1F2D3AE}"/>
              </a:ext>
            </a:extLst>
          </p:cNvPr>
          <p:cNvSpPr txBox="1"/>
          <p:nvPr/>
        </p:nvSpPr>
        <p:spPr>
          <a:xfrm>
            <a:off x="10080256" y="4355839"/>
            <a:ext cx="13426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Suggestion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00533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12C1061-BACB-79E3-A273-92281512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08" y="1405295"/>
            <a:ext cx="8143583" cy="404740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4529179-0923-78C1-627E-E171E9F5124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lang="en-US" b="1" dirty="0"/>
              <a:t>CODING: try to used different method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DE896-9BB3-9C82-4754-19BFD95BF9FE}"/>
              </a:ext>
            </a:extLst>
          </p:cNvPr>
          <p:cNvSpPr txBox="1"/>
          <p:nvPr/>
        </p:nvSpPr>
        <p:spPr>
          <a:xfrm>
            <a:off x="2024208" y="828327"/>
            <a:ext cx="57878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SMOTE function does not help == same result as 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B76DB-6A7A-DB69-E728-F5FF1123AB78}"/>
              </a:ext>
            </a:extLst>
          </p:cNvPr>
          <p:cNvSpPr txBox="1"/>
          <p:nvPr/>
        </p:nvSpPr>
        <p:spPr>
          <a:xfrm>
            <a:off x="5294822" y="5660342"/>
            <a:ext cx="324704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Accuracy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of network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steal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~</a:t>
            </a:r>
            <a:r>
              <a:rPr kumimoji="0" 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50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934657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E92EB8-5859-BB96-79AF-4D858E8D28A8}"/>
              </a:ext>
            </a:extLst>
          </p:cNvPr>
          <p:cNvSpPr txBox="1"/>
          <p:nvPr/>
        </p:nvSpPr>
        <p:spPr>
          <a:xfrm>
            <a:off x="5515897" y="3190474"/>
            <a:ext cx="2379817" cy="477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 3</a:t>
            </a:r>
            <a:endParaRPr kumimoji="0" lang="en-GB" sz="2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855876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Off val="16690"/>
              </a:schemeClr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9"/>
          <p:cNvSpPr txBox="1"/>
          <p:nvPr/>
        </p:nvSpPr>
        <p:spPr>
          <a:xfrm>
            <a:off x="1914023" y="5990433"/>
            <a:ext cx="9893670" cy="61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Dateset</a:t>
            </a:r>
            <a:r>
              <a:rPr b="0">
                <a:solidFill>
                  <a:srgbClr val="212121"/>
                </a:solidFill>
              </a:rPr>
              <a:t> : by Andrewmchen and Mateiz from </a:t>
            </a:r>
            <a:r>
              <a:rPr b="0">
                <a:solidFill>
                  <a:srgbClr val="000000"/>
                </a:solidFill>
              </a:rPr>
              <a:t>GitHub</a:t>
            </a:r>
            <a:r>
              <a:rPr b="0">
                <a:solidFill>
                  <a:srgbClr val="212121"/>
                </a:solidFill>
              </a:rPr>
              <a:t> </a:t>
            </a:r>
          </a:p>
          <a:p>
            <a:pPr>
              <a:defRPr sz="1700">
                <a:solidFill>
                  <a:srgbClr val="00AEB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</a:rPr>
              <a:t>link: https://github.com/mlflow/mlflow-example/blob/master/wine-quality.csv</a:t>
            </a:r>
          </a:p>
        </p:txBody>
      </p:sp>
      <p:sp>
        <p:nvSpPr>
          <p:cNvPr id="119" name="TextBox 11"/>
          <p:cNvSpPr txBox="1"/>
          <p:nvPr/>
        </p:nvSpPr>
        <p:spPr>
          <a:xfrm>
            <a:off x="2698421" y="223959"/>
            <a:ext cx="9243706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2200"/>
              <a:t>MATLAB</a:t>
            </a:r>
            <a:r>
              <a:rPr sz="2200">
                <a:solidFill>
                  <a:srgbClr val="212121"/>
                </a:solidFill>
              </a:rPr>
              <a:t> Toolbox</a:t>
            </a:r>
            <a:r>
              <a:rPr>
                <a:solidFill>
                  <a:srgbClr val="212121"/>
                </a:solidFill>
              </a:rPr>
              <a:t>: </a:t>
            </a:r>
            <a:r>
              <a:rPr sz="2000" b="0" u="sng">
                <a:solidFill>
                  <a:srgbClr val="000000"/>
                </a:solidFill>
              </a:rPr>
              <a:t>Statistics and Machine Learning</a:t>
            </a:r>
            <a:r>
              <a:rPr sz="2000" b="0"/>
              <a:t> </a:t>
            </a:r>
            <a:r>
              <a:rPr sz="2000" b="0">
                <a:solidFill>
                  <a:srgbClr val="212121"/>
                </a:solidFill>
              </a:rPr>
              <a:t>&amp; </a:t>
            </a:r>
            <a:r>
              <a:rPr sz="2000" b="0" u="sng">
                <a:solidFill>
                  <a:srgbClr val="000000"/>
                </a:solidFill>
              </a:rPr>
              <a:t>Deep Learning</a:t>
            </a:r>
          </a:p>
        </p:txBody>
      </p:sp>
      <p:pic>
        <p:nvPicPr>
          <p:cNvPr id="120" name="Obraz 8" descr="Obraz 8"/>
          <p:cNvPicPr>
            <a:picLocks noChangeAspect="1"/>
          </p:cNvPicPr>
          <p:nvPr/>
        </p:nvPicPr>
        <p:blipFill>
          <a:blip r:embed="rId2"/>
          <a:srcRect l="3855"/>
          <a:stretch>
            <a:fillRect/>
          </a:stretch>
        </p:blipFill>
        <p:spPr>
          <a:xfrm>
            <a:off x="1914023" y="1768541"/>
            <a:ext cx="9917112" cy="73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50" y="2621795"/>
            <a:ext cx="3641554" cy="336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5" descr="Picture 15"/>
          <p:cNvPicPr>
            <a:picLocks noChangeAspect="1"/>
          </p:cNvPicPr>
          <p:nvPr/>
        </p:nvPicPr>
        <p:blipFill>
          <a:blip r:embed="rId4"/>
          <a:srcRect l="6810" t="43867" r="5135" b="14968"/>
          <a:stretch>
            <a:fillRect/>
          </a:stretch>
        </p:blipFill>
        <p:spPr>
          <a:xfrm>
            <a:off x="1941485" y="4437112"/>
            <a:ext cx="5585770" cy="1584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8" descr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390" y="951377"/>
            <a:ext cx="792560" cy="4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20" descr="Picture 20"/>
          <p:cNvPicPr>
            <a:picLocks noChangeAspect="1"/>
          </p:cNvPicPr>
          <p:nvPr/>
        </p:nvPicPr>
        <p:blipFill>
          <a:blip r:embed="rId6"/>
          <a:srcRect l="14992" r="14759" b="6281"/>
          <a:stretch>
            <a:fillRect/>
          </a:stretch>
        </p:blipFill>
        <p:spPr>
          <a:xfrm>
            <a:off x="1869185" y="144340"/>
            <a:ext cx="639166" cy="47752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22"/>
          <p:cNvSpPr txBox="1"/>
          <p:nvPr/>
        </p:nvSpPr>
        <p:spPr>
          <a:xfrm>
            <a:off x="2698421" y="990324"/>
            <a:ext cx="8440608" cy="69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sz="2200" b="1">
                <a:solidFill>
                  <a:srgbClr val="067F09"/>
                </a:solidFill>
              </a:rPr>
              <a:t>EXCEL</a:t>
            </a:r>
            <a:r>
              <a:rPr sz="2200" b="1"/>
              <a:t> Dataset : </a:t>
            </a:r>
            <a:r>
              <a:t>We train our model using </a:t>
            </a:r>
            <a:r>
              <a:rPr u="sng"/>
              <a:t>DATASET</a:t>
            </a:r>
            <a:r>
              <a:t> (with numerous variables) containing various wine sample with features.</a:t>
            </a:r>
          </a:p>
        </p:txBody>
      </p:sp>
      <p:pic>
        <p:nvPicPr>
          <p:cNvPr id="126" name="Picture 27" descr="Picture 27"/>
          <p:cNvPicPr>
            <a:picLocks noChangeAspect="1"/>
          </p:cNvPicPr>
          <p:nvPr/>
        </p:nvPicPr>
        <p:blipFill>
          <a:blip r:embed="rId7"/>
          <a:srcRect l="9425" t="615" r="8442" b="21524"/>
          <a:stretch>
            <a:fillRect/>
          </a:stretch>
        </p:blipFill>
        <p:spPr>
          <a:xfrm>
            <a:off x="6672064" y="2585989"/>
            <a:ext cx="4392489" cy="266924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0"/>
          <p:cNvSpPr txBox="1"/>
          <p:nvPr/>
        </p:nvSpPr>
        <p:spPr>
          <a:xfrm>
            <a:off x="5609459" y="3597447"/>
            <a:ext cx="113269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INPUT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(features)</a:t>
            </a:r>
          </a:p>
        </p:txBody>
      </p:sp>
      <p:sp>
        <p:nvSpPr>
          <p:cNvPr id="128" name="TextBox 32"/>
          <p:cNvSpPr txBox="1"/>
          <p:nvPr/>
        </p:nvSpPr>
        <p:spPr>
          <a:xfrm>
            <a:off x="11041490" y="3573016"/>
            <a:ext cx="98545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OUTPUT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(classes)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: Rounded Corners 24"/>
          <p:cNvSpPr/>
          <p:nvPr/>
        </p:nvSpPr>
        <p:spPr>
          <a:xfrm>
            <a:off x="2558801" y="788533"/>
            <a:ext cx="8928994" cy="3607074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25400">
            <a:solidFill>
              <a:srgbClr val="5D5D5D"/>
            </a:solidFill>
          </a:ln>
        </p:spPr>
        <p:txBody>
          <a:bodyPr lIns="45719" rIns="45719" anchor="ctr"/>
          <a:lstStyle/>
          <a:p>
            <a: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1" name="Symbol zastępczy zawartości 4"/>
          <p:cNvSpPr txBox="1">
            <a:spLocks noGrp="1"/>
          </p:cNvSpPr>
          <p:nvPr>
            <p:ph type="subTitle" sz="quarter" idx="1"/>
          </p:nvPr>
        </p:nvSpPr>
        <p:spPr>
          <a:xfrm>
            <a:off x="7417246" y="1595566"/>
            <a:ext cx="3946946" cy="243443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Research about MLP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Effect of Bias in Neural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Back propagation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Levenberg – Marquardt algorithm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Coding: both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Model Development &amp; training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Documentation &amp; presentation</a:t>
            </a:r>
          </a:p>
        </p:txBody>
      </p:sp>
      <p:sp>
        <p:nvSpPr>
          <p:cNvPr id="132" name="TextBox 9"/>
          <p:cNvSpPr txBox="1"/>
          <p:nvPr/>
        </p:nvSpPr>
        <p:spPr>
          <a:xfrm>
            <a:off x="4386504" y="103193"/>
            <a:ext cx="510757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Division of responsibilities</a:t>
            </a:r>
          </a:p>
        </p:txBody>
      </p:sp>
      <p:pic>
        <p:nvPicPr>
          <p:cNvPr id="133" name="Graphic 11" descr="Graphic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89" y="74342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ic 23" descr="Graphic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3" y="3990680"/>
            <a:ext cx="3632473" cy="363247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: Rounded Corners 25"/>
          <p:cNvSpPr/>
          <p:nvPr/>
        </p:nvSpPr>
        <p:spPr>
          <a:xfrm>
            <a:off x="2554399" y="674622"/>
            <a:ext cx="8937798" cy="11836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>
            <a:solidFill>
              <a:srgbClr val="21212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Pranav"/>
          <p:cNvSpPr txBox="1"/>
          <p:nvPr/>
        </p:nvSpPr>
        <p:spPr>
          <a:xfrm>
            <a:off x="9139387" y="993094"/>
            <a:ext cx="1008582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Pranav</a:t>
            </a:r>
          </a:p>
        </p:txBody>
      </p:sp>
      <p:pic>
        <p:nvPicPr>
          <p:cNvPr id="137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772" y="9930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Paweł Ozga"/>
          <p:cNvSpPr txBox="1"/>
          <p:nvPr/>
        </p:nvSpPr>
        <p:spPr>
          <a:xfrm>
            <a:off x="3983154" y="993094"/>
            <a:ext cx="1570873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Paweł Ozga</a:t>
            </a:r>
          </a:p>
        </p:txBody>
      </p:sp>
      <p:pic>
        <p:nvPicPr>
          <p:cNvPr id="139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32" y="9676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ine"/>
          <p:cNvSpPr/>
          <p:nvPr/>
        </p:nvSpPr>
        <p:spPr>
          <a:xfrm flipV="1">
            <a:off x="6941945" y="1511486"/>
            <a:ext cx="1" cy="2880277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1" name="Dataset &amp; Handling…"/>
          <p:cNvSpPr txBox="1"/>
          <p:nvPr/>
        </p:nvSpPr>
        <p:spPr>
          <a:xfrm>
            <a:off x="2984804" y="1746250"/>
            <a:ext cx="3632474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Dataset &amp; Handling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Coding: both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Model Development &amp; training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Documentation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Preprocessing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Presentation</a:t>
            </a:r>
            <a:endParaRPr lang="pl-PL" dirty="0"/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pl-PL" dirty="0" err="1">
                <a:solidFill>
                  <a:srgbClr val="FF0000"/>
                </a:solidFill>
              </a:rPr>
              <a:t>all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63EA34-F916-68F9-551F-35DDC6CB8CB2}"/>
              </a:ext>
            </a:extLst>
          </p:cNvPr>
          <p:cNvCxnSpPr>
            <a:cxnSpLocks/>
          </p:cNvCxnSpPr>
          <p:nvPr/>
        </p:nvCxnSpPr>
        <p:spPr>
          <a:xfrm>
            <a:off x="7059561" y="788533"/>
            <a:ext cx="4428234" cy="36032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BE238-ACBE-DD15-DE2F-921E9562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20" y="1166397"/>
            <a:ext cx="7932187" cy="51915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D2A2-F29A-6B67-B2D2-D9752BFFDA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81782" y="124868"/>
            <a:ext cx="5532160" cy="969753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END PRESENTATION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DE4D6-BD1D-D9A5-6B6A-24D2A2A81FB3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Presentation1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69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78B1C-5358-995C-DA81-FF1481BD9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ymbol zastępczy tekstu 2">
            <a:extLst>
              <a:ext uri="{FF2B5EF4-FFF2-40B4-BE49-F238E27FC236}">
                <a16:creationId xmlns:a16="http://schemas.microsoft.com/office/drawing/2014/main" id="{2A1C3AC1-9427-AC6D-40B1-5DB1770CB457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1846582" y="0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GB" dirty="0">
                <a:solidFill>
                  <a:srgbClr val="00B0F0"/>
                </a:solidFill>
              </a:rPr>
              <a:t>DATASET PREPARATION</a:t>
            </a:r>
            <a:r>
              <a:rPr lang="en-GB" dirty="0"/>
              <a:t>, </a:t>
            </a:r>
            <a:r>
              <a:rPr lang="en-GB" dirty="0">
                <a:solidFill>
                  <a:srgbClr val="FFFF00"/>
                </a:solidFill>
              </a:rPr>
              <a:t>BUILDING NETWORK</a:t>
            </a:r>
            <a:r>
              <a:rPr lang="en-GB" dirty="0"/>
              <a:t>, </a:t>
            </a:r>
            <a:r>
              <a:rPr lang="pl-PL" dirty="0">
                <a:solidFill>
                  <a:schemeClr val="bg1"/>
                </a:solidFill>
              </a:rPr>
              <a:t>DISPLAYING</a:t>
            </a:r>
            <a:r>
              <a:rPr lang="en-GB" dirty="0">
                <a:solidFill>
                  <a:schemeClr val="bg1"/>
                </a:solidFill>
              </a:rPr>
              <a:t>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ACB65-CC4F-7FFE-89DE-376D29C7996E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Presentation2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FACC-2C95-2F68-502C-B1003F2A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68" y="1025146"/>
            <a:ext cx="8440328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726C5-6896-1ABC-6116-75829254769E}"/>
              </a:ext>
            </a:extLst>
          </p:cNvPr>
          <p:cNvSpPr txBox="1"/>
          <p:nvPr/>
        </p:nvSpPr>
        <p:spPr>
          <a:xfrm>
            <a:off x="6490718" y="5009434"/>
            <a:ext cx="45781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…</a:t>
            </a:r>
            <a:endParaRPr kumimoji="0" lang="en-GB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0D9F7-221B-6A65-E2E4-B3793046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6842" r="223" b="-1"/>
          <a:stretch/>
        </p:blipFill>
        <p:spPr>
          <a:xfrm>
            <a:off x="2535279" y="5633884"/>
            <a:ext cx="8439717" cy="578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8B4D05-C91A-1B4F-210A-F2A1F0606431}"/>
              </a:ext>
            </a:extLst>
          </p:cNvPr>
          <p:cNvSpPr/>
          <p:nvPr/>
        </p:nvSpPr>
        <p:spPr>
          <a:xfrm>
            <a:off x="10955332" y="5506065"/>
            <a:ext cx="184617" cy="835741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B264C-D468-F02D-B6CD-716CEB6A4889}"/>
              </a:ext>
            </a:extLst>
          </p:cNvPr>
          <p:cNvSpPr/>
          <p:nvPr/>
        </p:nvSpPr>
        <p:spPr>
          <a:xfrm>
            <a:off x="4473677" y="5761320"/>
            <a:ext cx="2595716" cy="369330"/>
          </a:xfrm>
          <a:prstGeom prst="rect">
            <a:avLst/>
          </a:prstGeom>
          <a:solidFill>
            <a:srgbClr val="F5F5F5"/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9951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8DA0D0-BE0F-15BE-8A71-D9A9DDAB4987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/>
              <a:t>RESEARCH FOR DATABASE &amp; SIMILAR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6C86-11B0-FE2C-5F3C-814C6A8D58C7}"/>
              </a:ext>
            </a:extLst>
          </p:cNvPr>
          <p:cNvSpPr txBox="1"/>
          <p:nvPr/>
        </p:nvSpPr>
        <p:spPr>
          <a:xfrm>
            <a:off x="1755678" y="1053292"/>
            <a:ext cx="1061925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🍷 Red Wine Quality ~ EDA &amp; Classification</a:t>
            </a:r>
            <a:r>
              <a:rPr lang="pl-PL" b="1" i="0" dirty="0">
                <a:solidFill>
                  <a:srgbClr val="202124"/>
                </a:solidFill>
                <a:effectLst/>
                <a:latin typeface="zeitung"/>
              </a:rPr>
              <a:t>, </a:t>
            </a:r>
            <a:r>
              <a:rPr lang="pl-PL" b="1" i="0" dirty="0">
                <a:solidFill>
                  <a:schemeClr val="tx1"/>
                </a:solidFill>
                <a:effectLst/>
                <a:latin typeface="zeitung"/>
              </a:rPr>
              <a:t>by </a:t>
            </a:r>
            <a:r>
              <a:rPr lang="en-GB" b="1" i="0" cap="all" dirty="0">
                <a:solidFill>
                  <a:schemeClr val="tx1"/>
                </a:solidFill>
                <a:effectLst/>
                <a:latin typeface="Inter"/>
              </a:rPr>
              <a:t>Mustanger</a:t>
            </a:r>
            <a:r>
              <a:rPr lang="pl-PL" b="1" i="0" dirty="0">
                <a:solidFill>
                  <a:srgbClr val="202124"/>
                </a:solidFill>
                <a:effectLst/>
                <a:latin typeface="zeitung"/>
              </a:rPr>
              <a:t>: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https://www.kaggle.com/code/eisgandar/red-wine-quality-eda-classification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GB" b="1" i="0" dirty="0">
                <a:solidFill>
                  <a:srgbClr val="202124"/>
                </a:solidFill>
                <a:effectLst/>
                <a:latin typeface="zeitung"/>
              </a:rPr>
              <a:t>Stochastic Gradient Descent</a:t>
            </a:r>
            <a:r>
              <a:rPr lang="pl-PL" b="1" i="0" dirty="0">
                <a:solidFill>
                  <a:srgbClr val="202124"/>
                </a:solidFill>
                <a:effectLst/>
                <a:latin typeface="zeitung"/>
              </a:rPr>
              <a:t>, </a:t>
            </a:r>
            <a:r>
              <a:rPr lang="pl-PL" b="1" dirty="0"/>
              <a:t>By Ryan </a:t>
            </a:r>
            <a:r>
              <a:rPr lang="pl-PL" b="1" dirty="0" err="1"/>
              <a:t>Holbrook</a:t>
            </a:r>
            <a:r>
              <a:rPr lang="pl-PL" b="1" dirty="0"/>
              <a:t>:</a:t>
            </a:r>
            <a:endParaRPr kumimoji="0" lang="pl-PL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https://www.kaggle.com/code/ryanholbrook/stochastic-gradient-descent/data?select=red-wine.csv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GB" b="1" i="0" dirty="0">
                <a:effectLst/>
                <a:latin typeface="ui-sans-serif"/>
              </a:rPr>
              <a:t>Wine Quality</a:t>
            </a:r>
            <a:r>
              <a:rPr lang="pl-PL" b="1" i="0" dirty="0">
                <a:effectLst/>
                <a:latin typeface="ui-sans-serif"/>
              </a:rPr>
              <a:t>, by web UC </a:t>
            </a:r>
            <a:r>
              <a:rPr lang="pl-PL" b="1" i="0" dirty="0" err="1">
                <a:effectLst/>
                <a:latin typeface="ui-sans-serif"/>
              </a:rPr>
              <a:t>Irvine</a:t>
            </a:r>
            <a:r>
              <a:rPr lang="pl-PL" b="1" i="0" dirty="0">
                <a:effectLst/>
                <a:latin typeface="ui-sans-serif"/>
              </a:rPr>
              <a:t> Machine Learning </a:t>
            </a:r>
            <a:r>
              <a:rPr lang="pl-PL" b="1" i="0" dirty="0" err="1">
                <a:effectLst/>
                <a:latin typeface="ui-sans-serif"/>
              </a:rPr>
              <a:t>Repository</a:t>
            </a:r>
            <a:r>
              <a:rPr lang="pl-PL" b="1" i="0" dirty="0">
                <a:effectLst/>
                <a:latin typeface="ui-sans-serif"/>
              </a:rPr>
              <a:t>:</a:t>
            </a:r>
            <a:endParaRPr lang="pl-PL" dirty="0"/>
          </a:p>
          <a:p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https://archive.ics.uci.edu/dataset/186/wine+quality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D27D6-3227-E89C-5FC5-520646677EA3}"/>
              </a:ext>
            </a:extLst>
          </p:cNvPr>
          <p:cNvSpPr txBox="1"/>
          <p:nvPr/>
        </p:nvSpPr>
        <p:spPr>
          <a:xfrm>
            <a:off x="1755678" y="651387"/>
            <a:ext cx="7864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Kaggle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E4BB1-D502-AE21-5C37-06DC6D09FC60}"/>
              </a:ext>
            </a:extLst>
          </p:cNvPr>
          <p:cNvSpPr txBox="1"/>
          <p:nvPr/>
        </p:nvSpPr>
        <p:spPr>
          <a:xfrm>
            <a:off x="1755678" y="3898291"/>
            <a:ext cx="9861031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mlflow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-example/wine-quality.csv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Andrewmchen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Mateiz</a:t>
            </a:r>
            <a:r>
              <a:rPr lang="pl-PL" b="1" dirty="0"/>
              <a:t>:</a:t>
            </a:r>
            <a:endParaRPr kumimoji="0" lang="pl-PL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https://github.com/mlflow/mlflow-example/blob/master/wine-quality.csv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Red-Wine-Quality/winequality-red.csv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aniruddhachoudhury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https://github.com/aniruddhachoudhury/Red-Wine-Quality/blob/master/winequality-red.csv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EDA-ML/Wine/winequality_red.csv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JakubPluta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https://github.com/JakubPluta/EDA-ML/blob/master/Wine/winequality_red.csv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EDC7E-505F-3164-ACF6-F7B3F8C77E8B}"/>
              </a:ext>
            </a:extLst>
          </p:cNvPr>
          <p:cNvSpPr txBox="1"/>
          <p:nvPr/>
        </p:nvSpPr>
        <p:spPr>
          <a:xfrm>
            <a:off x="1755678" y="3465688"/>
            <a:ext cx="8104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Github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323983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02628-F4DB-426D-7D9B-6B9D6EBC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CB8561-B6A1-00A0-1417-BCB4FC7AB25E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/>
              <a:t>ARCHITECTURE OF CODE: MATLAB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67C5A0-65D3-37B9-C00F-94D1A8C5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803448"/>
              </p:ext>
            </p:extLst>
          </p:nvPr>
        </p:nvGraphicFramePr>
        <p:xfrm>
          <a:off x="1939728" y="791949"/>
          <a:ext cx="94165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3B7392CD-5E9D-7629-2A27-A34C72755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1531" y="2296148"/>
            <a:ext cx="614856" cy="433913"/>
          </a:xfrm>
          <a:prstGeom prst="rect">
            <a:avLst/>
          </a:prstGeom>
        </p:spPr>
      </p:pic>
      <p:pic>
        <p:nvPicPr>
          <p:cNvPr id="6" name="Graphic 5" descr="Table outline">
            <a:extLst>
              <a:ext uri="{FF2B5EF4-FFF2-40B4-BE49-F238E27FC236}">
                <a16:creationId xmlns:a16="http://schemas.microsoft.com/office/drawing/2014/main" id="{5083FF3B-8EC3-5734-F1EE-2DD2949EA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3331416"/>
            <a:ext cx="614856" cy="433913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7146EFA6-8B65-5F9B-9797-F7AFC5C5F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1690975"/>
            <a:ext cx="614856" cy="433913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C1FFB174-31E5-1D40-F484-2B5BA844A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2698531"/>
            <a:ext cx="614856" cy="43391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647B342-A845-B045-D854-27F8B18B50AC}"/>
              </a:ext>
            </a:extLst>
          </p:cNvPr>
          <p:cNvGrpSpPr/>
          <p:nvPr/>
        </p:nvGrpSpPr>
        <p:grpSpPr>
          <a:xfrm>
            <a:off x="9560001" y="3130168"/>
            <a:ext cx="1108505" cy="1104022"/>
            <a:chOff x="9192138" y="3865491"/>
            <a:chExt cx="1108505" cy="1104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BA8A7A-6916-41C2-5EA8-1398368546AD}"/>
                </a:ext>
              </a:extLst>
            </p:cNvPr>
            <p:cNvSpPr/>
            <p:nvPr/>
          </p:nvSpPr>
          <p:spPr>
            <a:xfrm>
              <a:off x="9211748" y="3869903"/>
              <a:ext cx="1080000" cy="1080000"/>
            </a:xfrm>
            <a:prstGeom prst="rect">
              <a:avLst/>
            </a:prstGeom>
            <a:solidFill>
              <a:srgbClr val="FF7979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1851FD-3FD2-E2C8-153C-B46800D576C2}"/>
                </a:ext>
              </a:extLst>
            </p:cNvPr>
            <p:cNvSpPr/>
            <p:nvPr/>
          </p:nvSpPr>
          <p:spPr>
            <a:xfrm>
              <a:off x="9571748" y="4229903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D0DE2D-FCBA-FA6A-C79D-EC3051FDDE98}"/>
                </a:ext>
              </a:extLst>
            </p:cNvPr>
            <p:cNvSpPr/>
            <p:nvPr/>
          </p:nvSpPr>
          <p:spPr>
            <a:xfrm>
              <a:off x="9211221" y="3865491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027C28-DCA0-D111-7B11-5738AA27B5CA}"/>
                </a:ext>
              </a:extLst>
            </p:cNvPr>
            <p:cNvSpPr/>
            <p:nvPr/>
          </p:nvSpPr>
          <p:spPr>
            <a:xfrm>
              <a:off x="9934353" y="4592509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8" name="Graphic 17" descr="Tick with solid fill">
              <a:extLst>
                <a:ext uri="{FF2B5EF4-FFF2-40B4-BE49-F238E27FC236}">
                  <a16:creationId xmlns:a16="http://schemas.microsoft.com/office/drawing/2014/main" id="{37F1F4CD-8986-1257-9789-DA99B9420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5901" y="3910171"/>
              <a:ext cx="270640" cy="270640"/>
            </a:xfrm>
            <a:prstGeom prst="rect">
              <a:avLst/>
            </a:prstGeom>
          </p:spPr>
        </p:pic>
        <p:pic>
          <p:nvPicPr>
            <p:cNvPr id="19" name="Graphic 18" descr="Tick with solid fill">
              <a:extLst>
                <a:ext uri="{FF2B5EF4-FFF2-40B4-BE49-F238E27FC236}">
                  <a16:creationId xmlns:a16="http://schemas.microsoft.com/office/drawing/2014/main" id="{2F73C108-2CAE-716F-6470-9E866E579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07686" y="4274583"/>
              <a:ext cx="270640" cy="270640"/>
            </a:xfrm>
            <a:prstGeom prst="rect">
              <a:avLst/>
            </a:prstGeom>
          </p:spPr>
        </p:pic>
        <p:pic>
          <p:nvPicPr>
            <p:cNvPr id="20" name="Graphic 19" descr="Tick with solid fill">
              <a:extLst>
                <a:ext uri="{FF2B5EF4-FFF2-40B4-BE49-F238E27FC236}">
                  <a16:creationId xmlns:a16="http://schemas.microsoft.com/office/drawing/2014/main" id="{C005008B-1872-E11C-ADE6-EA1945D59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84934" y="4668753"/>
              <a:ext cx="270640" cy="270640"/>
            </a:xfrm>
            <a:prstGeom prst="rect">
              <a:avLst/>
            </a:prstGeom>
          </p:spPr>
        </p:pic>
        <p:pic>
          <p:nvPicPr>
            <p:cNvPr id="22" name="Graphic 21" descr="Add with solid fill">
              <a:extLst>
                <a:ext uri="{FF2B5EF4-FFF2-40B4-BE49-F238E27FC236}">
                  <a16:creationId xmlns:a16="http://schemas.microsoft.com/office/drawing/2014/main" id="{414CEF40-846C-D88A-ABE2-7C0A625D8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192138" y="4227287"/>
              <a:ext cx="378198" cy="378198"/>
            </a:xfrm>
            <a:prstGeom prst="rect">
              <a:avLst/>
            </a:prstGeom>
          </p:spPr>
        </p:pic>
        <p:pic>
          <p:nvPicPr>
            <p:cNvPr id="23" name="Graphic 22" descr="Add with solid fill">
              <a:extLst>
                <a:ext uri="{FF2B5EF4-FFF2-40B4-BE49-F238E27FC236}">
                  <a16:creationId xmlns:a16="http://schemas.microsoft.com/office/drawing/2014/main" id="{C223E3D1-79E7-5518-4950-64DCE9594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549742" y="4591315"/>
              <a:ext cx="378198" cy="378198"/>
            </a:xfrm>
            <a:prstGeom prst="rect">
              <a:avLst/>
            </a:prstGeom>
          </p:spPr>
        </p:pic>
        <p:pic>
          <p:nvPicPr>
            <p:cNvPr id="24" name="Graphic 23" descr="Add with solid fill">
              <a:extLst>
                <a:ext uri="{FF2B5EF4-FFF2-40B4-BE49-F238E27FC236}">
                  <a16:creationId xmlns:a16="http://schemas.microsoft.com/office/drawing/2014/main" id="{8F580053-E2CC-2F11-53E8-A058BC1E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914377" y="3869244"/>
              <a:ext cx="378198" cy="378198"/>
            </a:xfrm>
            <a:prstGeom prst="rect">
              <a:avLst/>
            </a:prstGeom>
          </p:spPr>
        </p:pic>
        <p:pic>
          <p:nvPicPr>
            <p:cNvPr id="25" name="Graphic 24" descr="Add with solid fill">
              <a:extLst>
                <a:ext uri="{FF2B5EF4-FFF2-40B4-BE49-F238E27FC236}">
                  <a16:creationId xmlns:a16="http://schemas.microsoft.com/office/drawing/2014/main" id="{2F7BE4B5-DA55-A374-16DC-23700606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922445" y="4206266"/>
              <a:ext cx="378198" cy="378198"/>
            </a:xfrm>
            <a:prstGeom prst="rect">
              <a:avLst/>
            </a:prstGeom>
          </p:spPr>
        </p:pic>
        <p:pic>
          <p:nvPicPr>
            <p:cNvPr id="26" name="Graphic 25" descr="Add with solid fill">
              <a:extLst>
                <a:ext uri="{FF2B5EF4-FFF2-40B4-BE49-F238E27FC236}">
                  <a16:creationId xmlns:a16="http://schemas.microsoft.com/office/drawing/2014/main" id="{B527886D-49CB-CFFF-BC04-8E41A683E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556942" y="3865618"/>
              <a:ext cx="378198" cy="378198"/>
            </a:xfrm>
            <a:prstGeom prst="rect">
              <a:avLst/>
            </a:prstGeom>
          </p:spPr>
        </p:pic>
        <p:pic>
          <p:nvPicPr>
            <p:cNvPr id="27" name="Graphic 26" descr="Add with solid fill">
              <a:extLst>
                <a:ext uri="{FF2B5EF4-FFF2-40B4-BE49-F238E27FC236}">
                  <a16:creationId xmlns:a16="http://schemas.microsoft.com/office/drawing/2014/main" id="{18497644-EF59-6508-9AF5-C5D137355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198622" y="4577180"/>
              <a:ext cx="378198" cy="37819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C2DAB3-F09F-0108-4FE5-4B649229D38C}"/>
              </a:ext>
            </a:extLst>
          </p:cNvPr>
          <p:cNvSpPr txBox="1"/>
          <p:nvPr/>
        </p:nvSpPr>
        <p:spPr>
          <a:xfrm>
            <a:off x="8271515" y="3674580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…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02B067-5C2B-5505-E370-0A5BEA04E004}"/>
              </a:ext>
            </a:extLst>
          </p:cNvPr>
          <p:cNvSpPr txBox="1"/>
          <p:nvPr/>
        </p:nvSpPr>
        <p:spPr>
          <a:xfrm>
            <a:off x="4909648" y="4976416"/>
            <a:ext cx="4218525" cy="1261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Input: One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feature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for one neuron</a:t>
            </a:r>
            <a:endParaRPr kumimoji="0" lang="en-GB" sz="1900" b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 err="1">
                <a:solidFill>
                  <a:schemeClr val="tx1"/>
                </a:solidFill>
                <a:latin typeface="+mj-lt"/>
              </a:rPr>
              <a:t>Output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: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quality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(3-LOW ,9-HIGH)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1-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hidden layer of linear dependencies</a:t>
            </a:r>
            <a:endParaRPr lang="pl-PL" sz="1900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2-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hidden layer of </a:t>
            </a:r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non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linear dependencies</a:t>
            </a:r>
            <a:endParaRPr lang="pl-PL" sz="1900" b="0" dirty="0"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08BBE5-429E-A36D-E05A-BBB213F8CC48}"/>
              </a:ext>
            </a:extLst>
          </p:cNvPr>
          <p:cNvGrpSpPr/>
          <p:nvPr/>
        </p:nvGrpSpPr>
        <p:grpSpPr>
          <a:xfrm>
            <a:off x="4968685" y="2802875"/>
            <a:ext cx="3701185" cy="2258693"/>
            <a:chOff x="4968685" y="2802875"/>
            <a:chExt cx="3701185" cy="2258693"/>
          </a:xfrm>
        </p:grpSpPr>
        <p:pic>
          <p:nvPicPr>
            <p:cNvPr id="11" name="Picture 27" descr="Picture 27">
              <a:extLst>
                <a:ext uri="{FF2B5EF4-FFF2-40B4-BE49-F238E27FC236}">
                  <a16:creationId xmlns:a16="http://schemas.microsoft.com/office/drawing/2014/main" id="{C428FB08-B644-D2BF-AFF2-992D443B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9425" t="615" r="8442" b="21524"/>
            <a:stretch>
              <a:fillRect/>
            </a:stretch>
          </p:blipFill>
          <p:spPr>
            <a:xfrm>
              <a:off x="4968685" y="2802875"/>
              <a:ext cx="3701185" cy="224915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68B169-0F23-64AF-8F0A-BC4E320DFDA1}"/>
                </a:ext>
              </a:extLst>
            </p:cNvPr>
            <p:cNvSpPr txBox="1"/>
            <p:nvPr/>
          </p:nvSpPr>
          <p:spPr>
            <a:xfrm>
              <a:off x="4968685" y="3901877"/>
              <a:ext cx="469029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l-PL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Trebuchet MS"/>
                  <a:cs typeface="Trebuchet MS"/>
                  <a:sym typeface="Trebuchet MS"/>
                </a:rPr>
                <a:t>…</a:t>
              </a:r>
              <a:endParaRPr kumimoji="0" lang="en-GB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49A34C-6F60-2F69-6A8E-04A5CF2285D6}"/>
                </a:ext>
              </a:extLst>
            </p:cNvPr>
            <p:cNvSpPr/>
            <p:nvPr/>
          </p:nvSpPr>
          <p:spPr>
            <a:xfrm>
              <a:off x="5349837" y="327624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E22E800-F946-D3D1-C948-FBC62A58733B}"/>
                </a:ext>
              </a:extLst>
            </p:cNvPr>
            <p:cNvSpPr/>
            <p:nvPr/>
          </p:nvSpPr>
          <p:spPr>
            <a:xfrm>
              <a:off x="7916362" y="3486273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48EA77-6D2F-42F2-54F6-57CF223F4EB9}"/>
                </a:ext>
              </a:extLst>
            </p:cNvPr>
            <p:cNvSpPr/>
            <p:nvPr/>
          </p:nvSpPr>
          <p:spPr>
            <a:xfrm>
              <a:off x="7911388" y="4048919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B1C98B-201C-0966-A313-1B9101461468}"/>
                </a:ext>
              </a:extLst>
            </p:cNvPr>
            <p:cNvSpPr/>
            <p:nvPr/>
          </p:nvSpPr>
          <p:spPr>
            <a:xfrm>
              <a:off x="5334013" y="3745465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1D40B2-B3A3-3D0D-65B0-1F836414D078}"/>
                </a:ext>
              </a:extLst>
            </p:cNvPr>
            <p:cNvSpPr/>
            <p:nvPr/>
          </p:nvSpPr>
          <p:spPr>
            <a:xfrm>
              <a:off x="5334013" y="424791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DCA3AF-172E-BC3C-C04A-1526E2B07C12}"/>
                </a:ext>
              </a:extLst>
            </p:cNvPr>
            <p:cNvSpPr/>
            <p:nvPr/>
          </p:nvSpPr>
          <p:spPr>
            <a:xfrm>
              <a:off x="6262272" y="28028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A846EA0-E7DD-CB99-C167-478C95DA70D4}"/>
                </a:ext>
              </a:extLst>
            </p:cNvPr>
            <p:cNvSpPr/>
            <p:nvPr/>
          </p:nvSpPr>
          <p:spPr>
            <a:xfrm>
              <a:off x="6267844" y="32654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6F08AF-B860-BC1E-A690-B80457019ECB}"/>
                </a:ext>
              </a:extLst>
            </p:cNvPr>
            <p:cNvSpPr/>
            <p:nvPr/>
          </p:nvSpPr>
          <p:spPr>
            <a:xfrm>
              <a:off x="6268055" y="3753430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A98833-9BBD-80B3-C7F6-A10D6FCA394E}"/>
                </a:ext>
              </a:extLst>
            </p:cNvPr>
            <p:cNvSpPr/>
            <p:nvPr/>
          </p:nvSpPr>
          <p:spPr>
            <a:xfrm>
              <a:off x="6262272" y="422593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D596ED-D3E3-575C-F0C3-0B69E1C73AAB}"/>
                </a:ext>
              </a:extLst>
            </p:cNvPr>
            <p:cNvSpPr/>
            <p:nvPr/>
          </p:nvSpPr>
          <p:spPr>
            <a:xfrm>
              <a:off x="6267727" y="470156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1606E-4472-B805-BC30-DFE087B74C0D}"/>
                </a:ext>
              </a:extLst>
            </p:cNvPr>
            <p:cNvSpPr/>
            <p:nvPr/>
          </p:nvSpPr>
          <p:spPr>
            <a:xfrm>
              <a:off x="7185823" y="298015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EB882A-BCF1-3600-FF36-AD22F08F5819}"/>
                </a:ext>
              </a:extLst>
            </p:cNvPr>
            <p:cNvSpPr/>
            <p:nvPr/>
          </p:nvSpPr>
          <p:spPr>
            <a:xfrm>
              <a:off x="7180736" y="3482511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4442782-998B-DBAF-D316-2BFB1D3EAD4B}"/>
                </a:ext>
              </a:extLst>
            </p:cNvPr>
            <p:cNvSpPr/>
            <p:nvPr/>
          </p:nvSpPr>
          <p:spPr>
            <a:xfrm>
              <a:off x="7180736" y="4040784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5DEEE-7D6C-ED9F-9782-B51C5CEF1D0F}"/>
                </a:ext>
              </a:extLst>
            </p:cNvPr>
            <p:cNvSpPr/>
            <p:nvPr/>
          </p:nvSpPr>
          <p:spPr>
            <a:xfrm>
              <a:off x="7180736" y="455306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665B9786-89BA-12DA-BAA4-5F417C97494A}"/>
              </a:ext>
            </a:extLst>
          </p:cNvPr>
          <p:cNvSpPr/>
          <p:nvPr/>
        </p:nvSpPr>
        <p:spPr>
          <a:xfrm>
            <a:off x="2816785" y="7090966"/>
            <a:ext cx="360000" cy="360000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9142EE-1FEF-A03E-19DC-CF5E57BD5467}"/>
              </a:ext>
            </a:extLst>
          </p:cNvPr>
          <p:cNvSpPr/>
          <p:nvPr/>
        </p:nvSpPr>
        <p:spPr>
          <a:xfrm>
            <a:off x="4721767" y="5096487"/>
            <a:ext cx="150048" cy="150048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0FA6FB0-2750-E968-EB8B-744577BF3BBB}"/>
              </a:ext>
            </a:extLst>
          </p:cNvPr>
          <p:cNvSpPr/>
          <p:nvPr/>
        </p:nvSpPr>
        <p:spPr>
          <a:xfrm>
            <a:off x="4730991" y="5686221"/>
            <a:ext cx="150048" cy="150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6DADE-7B2B-DB00-555A-8311CB6316EE}"/>
              </a:ext>
            </a:extLst>
          </p:cNvPr>
          <p:cNvSpPr/>
          <p:nvPr/>
        </p:nvSpPr>
        <p:spPr>
          <a:xfrm>
            <a:off x="4725737" y="5397190"/>
            <a:ext cx="150048" cy="150048"/>
          </a:xfrm>
          <a:prstGeom prst="ellipse">
            <a:avLst/>
          </a:prstGeom>
          <a:solidFill>
            <a:srgbClr val="0070C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D004CD-2477-89B5-F6C8-F19698DBC862}"/>
              </a:ext>
            </a:extLst>
          </p:cNvPr>
          <p:cNvSpPr/>
          <p:nvPr/>
        </p:nvSpPr>
        <p:spPr>
          <a:xfrm>
            <a:off x="4725361" y="5976414"/>
            <a:ext cx="150048" cy="15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68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2022-D7DC-9C3D-F96E-E19762A850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2560" y="615567"/>
            <a:ext cx="6555349" cy="1200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900" dirty="0"/>
              <a:t>Raw </a:t>
            </a:r>
            <a:r>
              <a:rPr lang="pl-PL" sz="1900" dirty="0" err="1"/>
              <a:t>Dataset</a:t>
            </a:r>
            <a:r>
              <a:rPr lang="pl-PL" sz="1900" dirty="0"/>
              <a:t>: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 number of samples matters! Because in this set</a:t>
            </a:r>
            <a:r>
              <a:rPr lang="pl-PL" sz="19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900" b="0" i="0" dirty="0">
                <a:solidFill>
                  <a:schemeClr val="tx1"/>
                </a:solidFill>
                <a:effectLst/>
              </a:rPr>
              <a:t>The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 neural network overfits the training data. </a:t>
            </a:r>
            <a:endParaRPr lang="pl-PL" sz="1900" b="0" i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900" b="0" i="0" dirty="0">
                <a:solidFill>
                  <a:schemeClr val="tx1"/>
                </a:solidFill>
                <a:effectLst/>
              </a:rPr>
              <a:t>Classes 3 and 9 are ignored, and Class 6 dominates the dataset.</a:t>
            </a:r>
            <a:endParaRPr lang="pl-PL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6AF380-6EB1-56E3-0E73-E0A2746B2CB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3979865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</a:t>
            </a:r>
            <a:r>
              <a:rPr lang="pl-PL" b="1" dirty="0"/>
              <a:t> PREPARING</a:t>
            </a:r>
            <a:endParaRPr lang="pl-PL" b="1" dirty="0">
              <a:solidFill>
                <a:srgbClr val="57D3FF"/>
              </a:solidFill>
              <a:highlight>
                <a:srgbClr val="FF0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FEFD6-DF21-1C1D-9C11-3EC37C1E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2" y="680537"/>
            <a:ext cx="1867161" cy="1562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C1774F-8EEC-1E30-B98E-28EB5207033A}"/>
              </a:ext>
            </a:extLst>
          </p:cNvPr>
          <p:cNvSpPr txBox="1"/>
          <p:nvPr/>
        </p:nvSpPr>
        <p:spPr>
          <a:xfrm>
            <a:off x="1840832" y="2398363"/>
            <a:ext cx="7089805" cy="44781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sz="1900" dirty="0">
                <a:solidFill>
                  <a:srgbClr val="C00000"/>
                </a:solidFill>
                <a:latin typeface="+mj-lt"/>
              </a:rPr>
              <a:t>REMEDIES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:</a:t>
            </a:r>
            <a:endParaRPr lang="pl-PL" sz="1900" b="0" i="0" dirty="0">
              <a:solidFill>
                <a:srgbClr val="C00000"/>
              </a:solidFill>
              <a:effectLst/>
              <a:latin typeface="+mj-lt"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Oversampling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7" indent="0"/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SMOTE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creates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synthetic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samples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of the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minority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class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</a:t>
            </a:r>
          </a:p>
          <a:p>
            <a:pPr lvl="7" indent="0"/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Random Oversampling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duplicates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existing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minority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samples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pPr lvl="7" indent="0"/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-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Risk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 of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overfiting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,</a:t>
            </a:r>
          </a:p>
          <a:p>
            <a:pPr lvl="7" indent="0"/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Balances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distribution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GB" sz="1900" b="0" i="0" dirty="0" err="1">
                <a:solidFill>
                  <a:schemeClr val="tx1"/>
                </a:solidFill>
                <a:effectLst/>
                <a:latin typeface="+mj-lt"/>
              </a:rPr>
              <a:t>Undersampling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</a:t>
            </a:r>
            <a:r>
              <a:rPr lang="pl-PL" sz="19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emoved</a:t>
            </a:r>
            <a:r>
              <a:rPr lang="pl-PL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dominant </a:t>
            </a:r>
            <a:r>
              <a:rPr lang="pl-PL" sz="19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classes</a:t>
            </a:r>
            <a:r>
              <a:rPr lang="pl-PL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</a:t>
            </a: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Fastes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training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b="0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P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ossible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loss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of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important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information</a:t>
            </a:r>
            <a:endParaRPr lang="pl-PL" sz="1900" b="0" i="0" dirty="0">
              <a:solidFill>
                <a:srgbClr val="C00000"/>
              </a:solidFill>
              <a:effectLst/>
              <a:latin typeface="+mj-lt"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Manual/Define class weights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Assign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higher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importance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to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minority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in the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loss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</a:t>
            </a: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function</a:t>
            </a:r>
            <a:endParaRPr lang="pl-PL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Defining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with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important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than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else</a:t>
            </a:r>
            <a:endParaRPr lang="pl-PL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S</a:t>
            </a:r>
            <a:r>
              <a:rPr lang="en-GB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elected samples are always in the training set</a:t>
            </a:r>
            <a:endParaRPr lang="en-GB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3FC7E9-D383-EE86-57A0-241CCE740081}"/>
              </a:ext>
            </a:extLst>
          </p:cNvPr>
          <p:cNvCxnSpPr/>
          <p:nvPr/>
        </p:nvCxnSpPr>
        <p:spPr>
          <a:xfrm>
            <a:off x="1840832" y="2356999"/>
            <a:ext cx="10056528" cy="0"/>
          </a:xfrm>
          <a:prstGeom prst="line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Graphic 1" descr="Table outline">
            <a:extLst>
              <a:ext uri="{FF2B5EF4-FFF2-40B4-BE49-F238E27FC236}">
                <a16:creationId xmlns:a16="http://schemas.microsoft.com/office/drawing/2014/main" id="{376E574B-77BB-8ABC-89F8-7548AB126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810" y="169787"/>
            <a:ext cx="614856" cy="4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62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1644</Words>
  <Application>Microsoft Office PowerPoint</Application>
  <PresentationFormat>Widescreen</PresentationFormat>
  <Paragraphs>256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Consolas</vt:lpstr>
      <vt:lpstr>Helvetica</vt:lpstr>
      <vt:lpstr>Inter</vt:lpstr>
      <vt:lpstr>Menlo</vt:lpstr>
      <vt:lpstr>Roboto</vt:lpstr>
      <vt:lpstr>Trebuchet MS</vt:lpstr>
      <vt:lpstr>ui-sans-serif</vt:lpstr>
      <vt:lpstr>Wingdings</vt:lpstr>
      <vt:lpstr>zeitung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kanal</dc:creator>
  <cp:lastModifiedBy>Paweł Ozga (266078)</cp:lastModifiedBy>
  <cp:revision>129</cp:revision>
  <dcterms:modified xsi:type="dcterms:W3CDTF">2025-05-20T15:03:13Z</dcterms:modified>
</cp:coreProperties>
</file>