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70" r:id="rId9"/>
    <p:sldId id="271" r:id="rId10"/>
    <p:sldId id="273" r:id="rId11"/>
    <p:sldId id="272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8037B7"/>
    <a:srgbClr val="FFC1C1"/>
    <a:srgbClr val="BC47F7"/>
    <a:srgbClr val="CA69F9"/>
    <a:srgbClr val="FF7979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01204-7345-46C5-AAF9-737B06469FF3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2400C8-1AB9-4E5B-A148-E6C71A4929A2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latin typeface="+mj-lt"/>
            </a:rPr>
            <a:t>RESULT</a:t>
          </a:r>
          <a:endParaRPr lang="en-GB" sz="4000" b="1" dirty="0">
            <a:latin typeface="+mj-lt"/>
          </a:endParaRPr>
        </a:p>
      </dgm:t>
    </dgm:pt>
    <dgm:pt modelId="{E8F17CCF-673F-4511-BE9D-BA3BB2D1BB20}" type="parTrans" cxnId="{81888D9C-A6B1-474A-A4F7-B92FBE729FFD}">
      <dgm:prSet/>
      <dgm:spPr/>
      <dgm:t>
        <a:bodyPr/>
        <a:lstStyle/>
        <a:p>
          <a:endParaRPr lang="en-GB"/>
        </a:p>
      </dgm:t>
    </dgm:pt>
    <dgm:pt modelId="{399430D2-CE42-41CC-80AE-3E349DC11826}" type="sibTrans" cxnId="{81888D9C-A6B1-474A-A4F7-B92FBE729FFD}">
      <dgm:prSet/>
      <dgm:spPr/>
      <dgm:t>
        <a:bodyPr/>
        <a:lstStyle/>
        <a:p>
          <a:endParaRPr lang="en-GB"/>
        </a:p>
      </dgm:t>
    </dgm:pt>
    <dgm:pt modelId="{90ED9050-B4FD-49C2-AE41-0A69E23DB2C4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Prediction and Evaluation</a:t>
          </a:r>
          <a:r>
            <a:rPr lang="pl-PL" sz="1900" b="0" i="0" dirty="0">
              <a:latin typeface="+mj-lt"/>
            </a:rPr>
            <a:t>,</a:t>
          </a:r>
          <a:endParaRPr lang="pl-PL" sz="1900" dirty="0">
            <a:latin typeface="+mj-lt"/>
          </a:endParaRPr>
        </a:p>
        <a:p>
          <a:r>
            <a:rPr lang="pl-PL" sz="1900" dirty="0" err="1">
              <a:latin typeface="+mj-lt"/>
            </a:rPr>
            <a:t>Acuracy</a:t>
          </a:r>
          <a:r>
            <a:rPr lang="pl-PL" sz="1900" dirty="0">
              <a:latin typeface="+mj-lt"/>
            </a:rPr>
            <a:t>,</a:t>
          </a:r>
        </a:p>
        <a:p>
          <a:r>
            <a:rPr lang="pl-PL" sz="1900" dirty="0" err="1">
              <a:latin typeface="+mj-lt"/>
            </a:rPr>
            <a:t>Confusion</a:t>
          </a:r>
          <a:r>
            <a:rPr lang="pl-PL" sz="1900" dirty="0">
              <a:latin typeface="+mj-lt"/>
            </a:rPr>
            <a:t> Matrix:</a:t>
          </a: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</dgm:t>
    </dgm:pt>
    <dgm:pt modelId="{DDAB9853-68C7-46D4-9157-9897CC5EC47D}" type="parTrans" cxnId="{C6515BB1-E5B9-4CE8-B51F-FDF234A43C8F}">
      <dgm:prSet/>
      <dgm:spPr/>
      <dgm:t>
        <a:bodyPr/>
        <a:lstStyle/>
        <a:p>
          <a:endParaRPr lang="en-GB"/>
        </a:p>
      </dgm:t>
    </dgm:pt>
    <dgm:pt modelId="{F0E02CAF-2CFA-493C-99D7-25AC6ADE8428}" type="sibTrans" cxnId="{C6515BB1-E5B9-4CE8-B51F-FDF234A43C8F}">
      <dgm:prSet/>
      <dgm:spPr/>
      <dgm:t>
        <a:bodyPr/>
        <a:lstStyle/>
        <a:p>
          <a:endParaRPr lang="en-GB"/>
        </a:p>
      </dgm:t>
    </dgm:pt>
    <dgm:pt modelId="{3F866610-F8B6-44EA-BEFE-21BF9EA1AFE5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solidFill>
                <a:srgbClr val="FFFF00"/>
              </a:solidFill>
              <a:latin typeface="+mj-lt"/>
            </a:rPr>
            <a:t>BUILD &amp; TEST</a:t>
          </a:r>
          <a:endParaRPr lang="en-GB" sz="4000" b="1" dirty="0">
            <a:solidFill>
              <a:srgbClr val="FFFF00"/>
            </a:solidFill>
            <a:latin typeface="+mj-lt"/>
          </a:endParaRPr>
        </a:p>
      </dgm:t>
    </dgm:pt>
    <dgm:pt modelId="{6F9CC616-84DB-4129-A683-B65C2BE879B3}" type="parTrans" cxnId="{724CA5CF-3EF5-45A3-BB8B-000CA6F6C531}">
      <dgm:prSet/>
      <dgm:spPr/>
      <dgm:t>
        <a:bodyPr/>
        <a:lstStyle/>
        <a:p>
          <a:endParaRPr lang="en-GB"/>
        </a:p>
      </dgm:t>
    </dgm:pt>
    <dgm:pt modelId="{AEC7A82C-5798-4157-B902-CA664DC48D0F}" type="sibTrans" cxnId="{724CA5CF-3EF5-45A3-BB8B-000CA6F6C531}">
      <dgm:prSet/>
      <dgm:spPr/>
      <dgm:t>
        <a:bodyPr/>
        <a:lstStyle/>
        <a:p>
          <a:endParaRPr lang="en-GB"/>
        </a:p>
      </dgm:t>
    </dgm:pt>
    <dgm:pt modelId="{A81D7A91-F8E3-4B77-938E-2FF4E5EFD955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Data Splitting</a:t>
          </a:r>
          <a:r>
            <a:rPr lang="pl-PL" sz="1900" b="0" i="0" dirty="0">
              <a:latin typeface="+mj-lt"/>
            </a:rPr>
            <a:t>,</a:t>
          </a:r>
        </a:p>
        <a:p>
          <a:r>
            <a:rPr lang="en-GB" sz="1900" b="0" i="0" dirty="0">
              <a:latin typeface="+mj-lt"/>
            </a:rPr>
            <a:t>MLP</a:t>
          </a:r>
          <a:r>
            <a:rPr lang="pl-PL" sz="1900" b="0" i="0" dirty="0">
              <a:latin typeface="+mj-lt"/>
            </a:rPr>
            <a:t> network:</a:t>
          </a:r>
        </a:p>
      </dgm:t>
    </dgm:pt>
    <dgm:pt modelId="{4C355C76-7328-4D4D-A037-E761B7586B67}" type="parTrans" cxnId="{51CA78D5-4C45-4057-A893-B682E0CAEBEA}">
      <dgm:prSet/>
      <dgm:spPr/>
      <dgm:t>
        <a:bodyPr/>
        <a:lstStyle/>
        <a:p>
          <a:endParaRPr lang="en-GB"/>
        </a:p>
      </dgm:t>
    </dgm:pt>
    <dgm:pt modelId="{832E0903-447D-4AB3-87A4-0ACF30C7872D}" type="sibTrans" cxnId="{51CA78D5-4C45-4057-A893-B682E0CAEBEA}">
      <dgm:prSet/>
      <dgm:spPr/>
      <dgm:t>
        <a:bodyPr/>
        <a:lstStyle/>
        <a:p>
          <a:endParaRPr lang="en-GB"/>
        </a:p>
      </dgm:t>
    </dgm:pt>
    <dgm:pt modelId="{04B5D723-D2D2-450E-8194-00CBAF31C139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solidFill>
                <a:srgbClr val="57D3FF"/>
              </a:solidFill>
              <a:latin typeface="+mj-lt"/>
            </a:rPr>
            <a:t>DATASET</a:t>
          </a:r>
          <a:endParaRPr lang="en-GB" sz="4000" b="1" dirty="0">
            <a:solidFill>
              <a:srgbClr val="57D3FF"/>
            </a:solidFill>
            <a:latin typeface="+mj-lt"/>
          </a:endParaRPr>
        </a:p>
      </dgm:t>
    </dgm:pt>
    <dgm:pt modelId="{9A9AC80F-CCD8-439A-ABEB-8140515A25A5}" type="parTrans" cxnId="{D1121C56-1CAC-49DB-8AAF-5E6C048DE9C7}">
      <dgm:prSet/>
      <dgm:spPr/>
      <dgm:t>
        <a:bodyPr/>
        <a:lstStyle/>
        <a:p>
          <a:endParaRPr lang="en-GB"/>
        </a:p>
      </dgm:t>
    </dgm:pt>
    <dgm:pt modelId="{3148C02D-76AE-4FB2-B754-9EC2EE0F41CC}" type="sibTrans" cxnId="{D1121C56-1CAC-49DB-8AAF-5E6C048DE9C7}">
      <dgm:prSet/>
      <dgm:spPr/>
      <dgm:t>
        <a:bodyPr/>
        <a:lstStyle/>
        <a:p>
          <a:endParaRPr lang="en-GB"/>
        </a:p>
      </dgm:t>
    </dgm:pt>
    <dgm:pt modelId="{78F90485-14EC-4182-A116-CA51C1868441}">
      <dgm:prSet phldrT="[Text]" custT="1"/>
      <dgm:spPr>
        <a:solidFill>
          <a:srgbClr val="FFC1C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loading and Display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Verification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Dataset Statistics Calculation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Sample Selection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Class Distribution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Normalization input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pl-PL" sz="1900" b="0" i="0" dirty="0" err="1">
              <a:latin typeface="+mj-lt"/>
            </a:rPr>
            <a:t>Label</a:t>
          </a:r>
          <a:r>
            <a:rPr lang="en-GB" sz="1900" b="0" i="0" dirty="0">
              <a:latin typeface="+mj-lt"/>
            </a:rPr>
            <a:t> Encoding (One-hot Encoding)</a:t>
          </a:r>
          <a:endParaRPr lang="en-GB" sz="1900" b="0" dirty="0">
            <a:latin typeface="+mj-lt"/>
          </a:endParaRPr>
        </a:p>
      </dgm:t>
    </dgm:pt>
    <dgm:pt modelId="{FD4F8769-484C-4517-AD0B-E508B15FEAFE}" type="parTrans" cxnId="{F6F2F9E1-1480-493B-B58D-5647EF6FA90B}">
      <dgm:prSet/>
      <dgm:spPr/>
      <dgm:t>
        <a:bodyPr/>
        <a:lstStyle/>
        <a:p>
          <a:endParaRPr lang="en-GB"/>
        </a:p>
      </dgm:t>
    </dgm:pt>
    <dgm:pt modelId="{DBBDAA94-2744-4A6E-828C-51885318583A}" type="sibTrans" cxnId="{F6F2F9E1-1480-493B-B58D-5647EF6FA90B}">
      <dgm:prSet/>
      <dgm:spPr/>
      <dgm:t>
        <a:bodyPr/>
        <a:lstStyle/>
        <a:p>
          <a:endParaRPr lang="en-GB"/>
        </a:p>
      </dgm:t>
    </dgm:pt>
    <dgm:pt modelId="{47E2D20A-BF4E-4A3A-883F-026AA43F42B2}" type="pres">
      <dgm:prSet presAssocID="{CF001204-7345-46C5-AAF9-737B06469FF3}" presName="Name0" presStyleCnt="0">
        <dgm:presLayoutVars>
          <dgm:chMax val="7"/>
          <dgm:chPref val="5"/>
          <dgm:dir val="rev"/>
          <dgm:animOne val="branch"/>
          <dgm:animLvl val="lvl"/>
        </dgm:presLayoutVars>
      </dgm:prSet>
      <dgm:spPr/>
    </dgm:pt>
    <dgm:pt modelId="{02ED9867-7370-4766-8873-4545C79AB013}" type="pres">
      <dgm:prSet presAssocID="{04B5D723-D2D2-450E-8194-00CBAF31C139}" presName="ChildAccent3" presStyleCnt="0"/>
      <dgm:spPr/>
    </dgm:pt>
    <dgm:pt modelId="{CB6F5BDC-3EAF-41B5-8541-F87596E663EF}" type="pres">
      <dgm:prSet presAssocID="{04B5D723-D2D2-450E-8194-00CBAF31C139}" presName="ChildAccent" presStyleLbl="alignImgPlace1" presStyleIdx="0" presStyleCnt="3" custScaleX="128110" custLinFactNeighborX="-67442" custLinFactNeighborY="-220"/>
      <dgm:spPr/>
    </dgm:pt>
    <dgm:pt modelId="{974CD521-2BCF-4BBD-BD95-B33958815602}" type="pres">
      <dgm:prSet presAssocID="{04B5D723-D2D2-450E-8194-00CBAF31C139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21205D-B086-45F3-AE0C-0CFAE5C38D58}" type="pres">
      <dgm:prSet presAssocID="{04B5D723-D2D2-450E-8194-00CBAF31C139}" presName="Parent3" presStyleLbl="node1" presStyleIdx="0" presStyleCnt="3" custScaleX="128063" custLinFactNeighborX="-67442">
        <dgm:presLayoutVars>
          <dgm:chMax val="2"/>
          <dgm:chPref val="1"/>
          <dgm:bulletEnabled val="1"/>
        </dgm:presLayoutVars>
      </dgm:prSet>
      <dgm:spPr/>
    </dgm:pt>
    <dgm:pt modelId="{A5793875-E517-41FF-ADDF-97F6460EE5B7}" type="pres">
      <dgm:prSet presAssocID="{3F866610-F8B6-44EA-BEFE-21BF9EA1AFE5}" presName="ChildAccent2" presStyleCnt="0"/>
      <dgm:spPr/>
    </dgm:pt>
    <dgm:pt modelId="{56695137-2888-42F2-8D78-5C635CFEF034}" type="pres">
      <dgm:prSet presAssocID="{3F866610-F8B6-44EA-BEFE-21BF9EA1AFE5}" presName="ChildAccent" presStyleLbl="alignImgPlace1" presStyleIdx="1" presStyleCnt="3" custScaleX="218733" custScaleY="108104" custLinFactNeighborX="7172" custLinFactNeighborY="3629"/>
      <dgm:spPr/>
    </dgm:pt>
    <dgm:pt modelId="{BE4C50CD-6CA4-4263-8190-F1733474F5A5}" type="pres">
      <dgm:prSet presAssocID="{3F866610-F8B6-44EA-BEFE-21BF9EA1AFE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068F98-DC91-42DE-8AA0-E331ACEC50F0}" type="pres">
      <dgm:prSet presAssocID="{3F866610-F8B6-44EA-BEFE-21BF9EA1AFE5}" presName="Parent2" presStyleLbl="node1" presStyleIdx="1" presStyleCnt="3" custScaleX="218693" custScaleY="118797" custLinFactNeighborX="7172" custLinFactNeighborY="-8730">
        <dgm:presLayoutVars>
          <dgm:chMax val="2"/>
          <dgm:chPref val="1"/>
          <dgm:bulletEnabled val="1"/>
        </dgm:presLayoutVars>
      </dgm:prSet>
      <dgm:spPr/>
    </dgm:pt>
    <dgm:pt modelId="{2359DA44-1E1A-4BBE-81A5-E2483364A2C6}" type="pres">
      <dgm:prSet presAssocID="{4E2400C8-1AB9-4E5B-A148-E6C71A4929A2}" presName="ChildAccent1" presStyleCnt="0"/>
      <dgm:spPr/>
    </dgm:pt>
    <dgm:pt modelId="{50C4018C-86C8-4425-98A0-8D20B768A382}" type="pres">
      <dgm:prSet presAssocID="{4E2400C8-1AB9-4E5B-A148-E6C71A4929A2}" presName="ChildAccent" presStyleLbl="alignImgPlace1" presStyleIdx="2" presStyleCnt="3" custScaleX="112115" custScaleY="116589" custLinFactNeighborX="74700" custLinFactNeighborY="8363"/>
      <dgm:spPr/>
    </dgm:pt>
    <dgm:pt modelId="{789ED9E4-10C7-47FA-A17D-D6242534A1AC}" type="pres">
      <dgm:prSet presAssocID="{4E2400C8-1AB9-4E5B-A148-E6C71A4929A2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0FC4B2-0FB9-42FD-BB9E-909FD3B58E40}" type="pres">
      <dgm:prSet presAssocID="{4E2400C8-1AB9-4E5B-A148-E6C71A4929A2}" presName="Parent1" presStyleLbl="node1" presStyleIdx="2" presStyleCnt="3" custScaleX="112250" custScaleY="148327" custLinFactNeighborX="74144" custLinFactNeighborY="-23554">
        <dgm:presLayoutVars>
          <dgm:chMax val="2"/>
          <dgm:chPref val="1"/>
          <dgm:bulletEnabled val="1"/>
        </dgm:presLayoutVars>
      </dgm:prSet>
      <dgm:spPr/>
    </dgm:pt>
  </dgm:ptLst>
  <dgm:cxnLst>
    <dgm:cxn modelId="{72EF441E-03A7-4AB0-BD61-507D97ACDA38}" type="presOf" srcId="{4E2400C8-1AB9-4E5B-A148-E6C71A4929A2}" destId="{E60FC4B2-0FB9-42FD-BB9E-909FD3B58E40}" srcOrd="0" destOrd="0" presId="urn:microsoft.com/office/officeart/2011/layout/InterconnectedBlockProcess"/>
    <dgm:cxn modelId="{74E0222F-5EC2-4021-96B3-74190E7390A2}" type="presOf" srcId="{04B5D723-D2D2-450E-8194-00CBAF31C139}" destId="{AB21205D-B086-45F3-AE0C-0CFAE5C38D58}" srcOrd="0" destOrd="0" presId="urn:microsoft.com/office/officeart/2011/layout/InterconnectedBlockProcess"/>
    <dgm:cxn modelId="{A8673935-1486-4795-AF36-22306EBF0408}" type="presOf" srcId="{78F90485-14EC-4182-A116-CA51C1868441}" destId="{CB6F5BDC-3EAF-41B5-8541-F87596E663EF}" srcOrd="0" destOrd="0" presId="urn:microsoft.com/office/officeart/2011/layout/InterconnectedBlockProcess"/>
    <dgm:cxn modelId="{2F813B4D-A64D-431F-8A6E-787E1B748C8B}" type="presOf" srcId="{78F90485-14EC-4182-A116-CA51C1868441}" destId="{974CD521-2BCF-4BBD-BD95-B33958815602}" srcOrd="1" destOrd="0" presId="urn:microsoft.com/office/officeart/2011/layout/InterconnectedBlockProcess"/>
    <dgm:cxn modelId="{D1121C56-1CAC-49DB-8AAF-5E6C048DE9C7}" srcId="{CF001204-7345-46C5-AAF9-737B06469FF3}" destId="{04B5D723-D2D2-450E-8194-00CBAF31C139}" srcOrd="2" destOrd="0" parTransId="{9A9AC80F-CCD8-439A-ABEB-8140515A25A5}" sibTransId="{3148C02D-76AE-4FB2-B754-9EC2EE0F41CC}"/>
    <dgm:cxn modelId="{8E253656-FCCF-4C61-AC26-58CF9BF01074}" type="presOf" srcId="{A81D7A91-F8E3-4B77-938E-2FF4E5EFD955}" destId="{56695137-2888-42F2-8D78-5C635CFEF034}" srcOrd="0" destOrd="0" presId="urn:microsoft.com/office/officeart/2011/layout/InterconnectedBlockProcess"/>
    <dgm:cxn modelId="{94EC247C-28A6-40D7-9135-8BB04F359F0A}" type="presOf" srcId="{90ED9050-B4FD-49C2-AE41-0A69E23DB2C4}" destId="{789ED9E4-10C7-47FA-A17D-D6242534A1AC}" srcOrd="1" destOrd="0" presId="urn:microsoft.com/office/officeart/2011/layout/InterconnectedBlockProcess"/>
    <dgm:cxn modelId="{81888D9C-A6B1-474A-A4F7-B92FBE729FFD}" srcId="{CF001204-7345-46C5-AAF9-737B06469FF3}" destId="{4E2400C8-1AB9-4E5B-A148-E6C71A4929A2}" srcOrd="0" destOrd="0" parTransId="{E8F17CCF-673F-4511-BE9D-BA3BB2D1BB20}" sibTransId="{399430D2-CE42-41CC-80AE-3E349DC11826}"/>
    <dgm:cxn modelId="{C6515BB1-E5B9-4CE8-B51F-FDF234A43C8F}" srcId="{4E2400C8-1AB9-4E5B-A148-E6C71A4929A2}" destId="{90ED9050-B4FD-49C2-AE41-0A69E23DB2C4}" srcOrd="0" destOrd="0" parTransId="{DDAB9853-68C7-46D4-9157-9897CC5EC47D}" sibTransId="{F0E02CAF-2CFA-493C-99D7-25AC6ADE8428}"/>
    <dgm:cxn modelId="{17AD9DB4-8255-479A-94F4-0FA1657D197D}" type="presOf" srcId="{90ED9050-B4FD-49C2-AE41-0A69E23DB2C4}" destId="{50C4018C-86C8-4425-98A0-8D20B768A382}" srcOrd="0" destOrd="0" presId="urn:microsoft.com/office/officeart/2011/layout/InterconnectedBlockProcess"/>
    <dgm:cxn modelId="{6B5821CF-485C-4627-9ACE-2CC16F9C258E}" type="presOf" srcId="{CF001204-7345-46C5-AAF9-737B06469FF3}" destId="{47E2D20A-BF4E-4A3A-883F-026AA43F42B2}" srcOrd="0" destOrd="0" presId="urn:microsoft.com/office/officeart/2011/layout/InterconnectedBlockProcess"/>
    <dgm:cxn modelId="{724CA5CF-3EF5-45A3-BB8B-000CA6F6C531}" srcId="{CF001204-7345-46C5-AAF9-737B06469FF3}" destId="{3F866610-F8B6-44EA-BEFE-21BF9EA1AFE5}" srcOrd="1" destOrd="0" parTransId="{6F9CC616-84DB-4129-A683-B65C2BE879B3}" sibTransId="{AEC7A82C-5798-4157-B902-CA664DC48D0F}"/>
    <dgm:cxn modelId="{696489D1-1AF8-46C0-8C70-5C696D75C105}" type="presOf" srcId="{A81D7A91-F8E3-4B77-938E-2FF4E5EFD955}" destId="{BE4C50CD-6CA4-4263-8190-F1733474F5A5}" srcOrd="1" destOrd="0" presId="urn:microsoft.com/office/officeart/2011/layout/InterconnectedBlockProcess"/>
    <dgm:cxn modelId="{7A2694D4-9638-4B6A-A474-303B80C70645}" type="presOf" srcId="{3F866610-F8B6-44EA-BEFE-21BF9EA1AFE5}" destId="{84068F98-DC91-42DE-8AA0-E331ACEC50F0}" srcOrd="0" destOrd="0" presId="urn:microsoft.com/office/officeart/2011/layout/InterconnectedBlockProcess"/>
    <dgm:cxn modelId="{51CA78D5-4C45-4057-A893-B682E0CAEBEA}" srcId="{3F866610-F8B6-44EA-BEFE-21BF9EA1AFE5}" destId="{A81D7A91-F8E3-4B77-938E-2FF4E5EFD955}" srcOrd="0" destOrd="0" parTransId="{4C355C76-7328-4D4D-A037-E761B7586B67}" sibTransId="{832E0903-447D-4AB3-87A4-0ACF30C7872D}"/>
    <dgm:cxn modelId="{F6F2F9E1-1480-493B-B58D-5647EF6FA90B}" srcId="{04B5D723-D2D2-450E-8194-00CBAF31C139}" destId="{78F90485-14EC-4182-A116-CA51C1868441}" srcOrd="0" destOrd="0" parTransId="{FD4F8769-484C-4517-AD0B-E508B15FEAFE}" sibTransId="{DBBDAA94-2744-4A6E-828C-51885318583A}"/>
    <dgm:cxn modelId="{70127C1C-0A90-4E03-8A64-2198F5BBFF4B}" type="presParOf" srcId="{47E2D20A-BF4E-4A3A-883F-026AA43F42B2}" destId="{02ED9867-7370-4766-8873-4545C79AB013}" srcOrd="0" destOrd="0" presId="urn:microsoft.com/office/officeart/2011/layout/InterconnectedBlockProcess"/>
    <dgm:cxn modelId="{77DECF66-828A-4A72-87D5-E28AFFD8E1F7}" type="presParOf" srcId="{02ED9867-7370-4766-8873-4545C79AB013}" destId="{CB6F5BDC-3EAF-41B5-8541-F87596E663EF}" srcOrd="0" destOrd="0" presId="urn:microsoft.com/office/officeart/2011/layout/InterconnectedBlockProcess"/>
    <dgm:cxn modelId="{C1C61397-838A-43DA-9F61-2C235831F392}" type="presParOf" srcId="{47E2D20A-BF4E-4A3A-883F-026AA43F42B2}" destId="{974CD521-2BCF-4BBD-BD95-B33958815602}" srcOrd="1" destOrd="0" presId="urn:microsoft.com/office/officeart/2011/layout/InterconnectedBlockProcess"/>
    <dgm:cxn modelId="{D53C638D-A41D-44C8-804C-4E9647EAFF6B}" type="presParOf" srcId="{47E2D20A-BF4E-4A3A-883F-026AA43F42B2}" destId="{AB21205D-B086-45F3-AE0C-0CFAE5C38D58}" srcOrd="2" destOrd="0" presId="urn:microsoft.com/office/officeart/2011/layout/InterconnectedBlockProcess"/>
    <dgm:cxn modelId="{07BFE649-5F00-45E5-A424-564032D2865A}" type="presParOf" srcId="{47E2D20A-BF4E-4A3A-883F-026AA43F42B2}" destId="{A5793875-E517-41FF-ADDF-97F6460EE5B7}" srcOrd="3" destOrd="0" presId="urn:microsoft.com/office/officeart/2011/layout/InterconnectedBlockProcess"/>
    <dgm:cxn modelId="{229CEC1F-CACE-47C6-8972-5DBC8E67D40B}" type="presParOf" srcId="{A5793875-E517-41FF-ADDF-97F6460EE5B7}" destId="{56695137-2888-42F2-8D78-5C635CFEF034}" srcOrd="0" destOrd="0" presId="urn:microsoft.com/office/officeart/2011/layout/InterconnectedBlockProcess"/>
    <dgm:cxn modelId="{FC5806AC-9C65-40BA-867D-F515509458DE}" type="presParOf" srcId="{47E2D20A-BF4E-4A3A-883F-026AA43F42B2}" destId="{BE4C50CD-6CA4-4263-8190-F1733474F5A5}" srcOrd="4" destOrd="0" presId="urn:microsoft.com/office/officeart/2011/layout/InterconnectedBlockProcess"/>
    <dgm:cxn modelId="{42BE4095-4D42-46CB-A5CE-5115125B39DA}" type="presParOf" srcId="{47E2D20A-BF4E-4A3A-883F-026AA43F42B2}" destId="{84068F98-DC91-42DE-8AA0-E331ACEC50F0}" srcOrd="5" destOrd="0" presId="urn:microsoft.com/office/officeart/2011/layout/InterconnectedBlockProcess"/>
    <dgm:cxn modelId="{5CDDA536-DEEC-4919-B49D-561182E5C362}" type="presParOf" srcId="{47E2D20A-BF4E-4A3A-883F-026AA43F42B2}" destId="{2359DA44-1E1A-4BBE-81A5-E2483364A2C6}" srcOrd="6" destOrd="0" presId="urn:microsoft.com/office/officeart/2011/layout/InterconnectedBlockProcess"/>
    <dgm:cxn modelId="{600F42F4-9EEE-4641-A157-63196D116771}" type="presParOf" srcId="{2359DA44-1E1A-4BBE-81A5-E2483364A2C6}" destId="{50C4018C-86C8-4425-98A0-8D20B768A382}" srcOrd="0" destOrd="0" presId="urn:microsoft.com/office/officeart/2011/layout/InterconnectedBlockProcess"/>
    <dgm:cxn modelId="{D9B82095-889F-4E75-AB52-A64B4F891D63}" type="presParOf" srcId="{47E2D20A-BF4E-4A3A-883F-026AA43F42B2}" destId="{789ED9E4-10C7-47FA-A17D-D6242534A1AC}" srcOrd="7" destOrd="0" presId="urn:microsoft.com/office/officeart/2011/layout/InterconnectedBlockProcess"/>
    <dgm:cxn modelId="{D2E9FACB-997F-42C8-8455-802F2DB7DC45}" type="presParOf" srcId="{47E2D20A-BF4E-4A3A-883F-026AA43F42B2}" destId="{E60FC4B2-0FB9-42FD-BB9E-909FD3B58E40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BC93E-09B9-4C04-8840-578DAD067F6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66B9B1-4583-421F-A29E-F5B1E5FC5B37}">
      <dgm:prSet phldrT="[Text]" custT="1"/>
      <dgm:spPr>
        <a:solidFill>
          <a:srgbClr val="FF7979"/>
        </a:solidFill>
      </dgm:spPr>
      <dgm:t>
        <a:bodyPr/>
        <a:lstStyle/>
        <a:p>
          <a:r>
            <a:rPr lang="pl-PL" sz="1500" dirty="0">
              <a:solidFill>
                <a:schemeClr val="bg1"/>
              </a:solidFill>
            </a:rPr>
            <a:t>MATLAB R2024b</a:t>
          </a:r>
        </a:p>
        <a:p>
          <a:r>
            <a:rPr lang="pl-PL" sz="1500" dirty="0" err="1">
              <a:solidFill>
                <a:schemeClr val="bg1"/>
              </a:solidFill>
            </a:rPr>
            <a:t>toolbox</a:t>
          </a:r>
          <a:r>
            <a:rPr lang="pl-PL" sz="1500" dirty="0">
              <a:solidFill>
                <a:schemeClr val="bg1"/>
              </a:solidFill>
            </a:rPr>
            <a:t>: </a:t>
          </a:r>
        </a:p>
        <a:p>
          <a:r>
            <a:rPr lang="en-GB" sz="1500" b="1" i="0" dirty="0">
              <a:solidFill>
                <a:schemeClr val="tx1"/>
              </a:solidFill>
            </a:rPr>
            <a:t>Statistics and Machine </a:t>
          </a:r>
          <a:endParaRPr lang="pl-PL" sz="1500" b="1" i="0" dirty="0">
            <a:solidFill>
              <a:schemeClr val="tx1"/>
            </a:solidFill>
          </a:endParaRPr>
        </a:p>
        <a:p>
          <a:r>
            <a:rPr lang="en-GB" sz="1500" b="1" i="0" dirty="0">
              <a:solidFill>
                <a:schemeClr val="tx1"/>
              </a:solidFill>
            </a:rPr>
            <a:t>Learning</a:t>
          </a:r>
          <a:r>
            <a:rPr lang="pl-PL" sz="1500" b="1" i="0" dirty="0">
              <a:solidFill>
                <a:schemeClr val="tx1"/>
              </a:solidFill>
            </a:rPr>
            <a:t> &amp; </a:t>
          </a:r>
          <a:r>
            <a:rPr lang="en-GB" sz="1500" b="1" i="0" dirty="0">
              <a:solidFill>
                <a:schemeClr val="tx1"/>
              </a:solidFill>
            </a:rPr>
            <a:t>Deep Learning</a:t>
          </a:r>
          <a:endParaRPr lang="pl-PL" sz="1500" dirty="0">
            <a:solidFill>
              <a:schemeClr val="tx1"/>
            </a:solidFill>
          </a:endParaRPr>
        </a:p>
        <a:p>
          <a:r>
            <a:rPr lang="pl-PL" sz="1500" dirty="0">
              <a:solidFill>
                <a:schemeClr val="bg1"/>
              </a:solidFill>
            </a:rPr>
            <a:t>FUNCTION:</a:t>
          </a:r>
        </a:p>
      </dgm:t>
    </dgm:pt>
    <dgm:pt modelId="{C2C9A2B5-24EF-4AE3-9BCB-F96A30780468}" type="parTrans" cxnId="{5EEA29C1-89A0-4366-8715-2D17AD721627}">
      <dgm:prSet/>
      <dgm:spPr/>
      <dgm:t>
        <a:bodyPr/>
        <a:lstStyle/>
        <a:p>
          <a:endParaRPr lang="en-GB"/>
        </a:p>
      </dgm:t>
    </dgm:pt>
    <dgm:pt modelId="{65FC9997-828F-4620-AC36-7D18E606C1F2}" type="sibTrans" cxnId="{5EEA29C1-89A0-4366-8715-2D17AD721627}">
      <dgm:prSet/>
      <dgm:spPr/>
      <dgm:t>
        <a:bodyPr/>
        <a:lstStyle/>
        <a:p>
          <a:endParaRPr lang="en-GB"/>
        </a:p>
      </dgm:t>
    </dgm:pt>
    <dgm:pt modelId="{68126441-0949-4119-8589-D1D0FE1E9AB1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 anchor="ctr"/>
        <a:lstStyle/>
        <a:p>
          <a:pPr algn="l"/>
          <a:endParaRPr lang="pl-PL" sz="1600" b="0" i="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algn="l"/>
          <a:endParaRPr lang="pl-PL" sz="1600" b="0" i="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algn="l"/>
          <a:r>
            <a:rPr lang="pl-PL" sz="1600" b="0" i="0" dirty="0">
              <a:solidFill>
                <a:srgbClr val="00B050"/>
              </a:solidFill>
              <a:latin typeface="Consolas" panose="020B0609020204030204" pitchFamily="49" charset="0"/>
            </a:rPr>
            <a:t>%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cv = </a:t>
          </a:r>
          <a:r>
            <a:rPr lang="en-GB" sz="1600" b="0" i="0" dirty="0" err="1">
              <a:solidFill>
                <a:srgbClr val="00B050"/>
              </a:solidFill>
              <a:latin typeface="Consolas" panose="020B0609020204030204" pitchFamily="49" charset="0"/>
            </a:rPr>
            <a:t>cvpartition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(</a:t>
          </a:r>
          <a:r>
            <a:rPr lang="en-GB" sz="1600" b="0" i="0" dirty="0" err="1">
              <a:solidFill>
                <a:srgbClr val="00B050"/>
              </a:solidFill>
              <a:latin typeface="Consolas" panose="020B0609020204030204" pitchFamily="49" charset="0"/>
            </a:rPr>
            <a:t>Y_categorical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u="none" dirty="0" err="1">
              <a:solidFill>
                <a:srgbClr val="A568D2"/>
              </a:solidFill>
              <a:latin typeface="Consolas" panose="020B0609020204030204" pitchFamily="49" charset="0"/>
            </a:rPr>
            <a:t>KFold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5, 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'Stratify'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true);</a:t>
          </a:r>
          <a:endParaRPr lang="pl-PL" sz="1600" b="0" i="0" dirty="0">
            <a:solidFill>
              <a:srgbClr val="00B050"/>
            </a:solidFill>
            <a:effectLst/>
            <a:latin typeface="Consolas" panose="020B0609020204030204" pitchFamily="49" charset="0"/>
          </a:endParaRPr>
        </a:p>
        <a:p>
          <a:pPr algn="l"/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cv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cvpartition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(Y_cat,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'Holdout'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,0.2);</a:t>
          </a:r>
        </a:p>
        <a:p>
          <a:pPr algn="l">
            <a:buNone/>
          </a:pP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X_train = X(training(cv),:);</a:t>
          </a: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(training(cv),:);</a:t>
          </a: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X_test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X(test(cv), :);</a:t>
          </a:r>
        </a:p>
        <a:p>
          <a:pPr algn="l"/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Y_test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(test(cv), :);</a:t>
          </a:r>
          <a:endParaRPr lang="en-GB" sz="1600" dirty="0">
            <a:solidFill>
              <a:schemeClr val="tx1"/>
            </a:solidFill>
          </a:endParaRPr>
        </a:p>
      </dgm:t>
    </dgm:pt>
    <dgm:pt modelId="{C3BF431C-B17E-4192-B663-61FFF574C8FC}" type="parTrans" cxnId="{8516CF03-AA44-46F3-BED3-990B559AF487}">
      <dgm:prSet/>
      <dgm:spPr/>
      <dgm:t>
        <a:bodyPr/>
        <a:lstStyle/>
        <a:p>
          <a:endParaRPr lang="en-GB"/>
        </a:p>
      </dgm:t>
    </dgm:pt>
    <dgm:pt modelId="{DDF04C28-CCCE-4FDC-BD78-7970C882966C}" type="sibTrans" cxnId="{8516CF03-AA44-46F3-BED3-990B559AF487}">
      <dgm:prSet/>
      <dgm:spPr/>
      <dgm:t>
        <a:bodyPr/>
        <a:lstStyle/>
        <a:p>
          <a:endParaRPr lang="en-GB"/>
        </a:p>
      </dgm:t>
    </dgm:pt>
    <dgm:pt modelId="{32C3B942-8ABB-4D27-911A-23D313CCCAD7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/>
        <a:lstStyle/>
        <a:p>
          <a:pPr algn="l"/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/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net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patternnet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([90, 40]);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trainscg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net.layers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{end}.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transferFcn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softmax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net.performFcn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crossentropy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net.trainParam.showWindow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false; 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[net, tr] = train(net, X_train',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');</a:t>
          </a:r>
          <a:endParaRPr lang="en-GB" sz="16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75AAA0DC-3AEE-4F82-BFA5-10162ABF3FCF}" type="parTrans" cxnId="{689B96F5-B583-43CC-8D2F-21CFF8F7DF89}">
      <dgm:prSet/>
      <dgm:spPr/>
      <dgm:t>
        <a:bodyPr/>
        <a:lstStyle/>
        <a:p>
          <a:endParaRPr lang="en-GB"/>
        </a:p>
      </dgm:t>
    </dgm:pt>
    <dgm:pt modelId="{CA76818F-7C6E-4DB2-BD82-6C5ECE3E09AF}" type="sibTrans" cxnId="{689B96F5-B583-43CC-8D2F-21CFF8F7DF89}">
      <dgm:prSet/>
      <dgm:spPr/>
      <dgm:t>
        <a:bodyPr/>
        <a:lstStyle/>
        <a:p>
          <a:endParaRPr lang="en-GB"/>
        </a:p>
      </dgm:t>
    </dgm:pt>
    <dgm:pt modelId="{91E8396A-B14C-4CB8-B753-CFE364E5E52E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 anchor="t"/>
        <a:lstStyle/>
        <a:p>
          <a:pPr algn="l"/>
          <a:endParaRPr lang="en-GB" sz="16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996099F9-9542-4654-8F59-994B05D44108}" type="parTrans" cxnId="{1ACCB063-846D-4CDC-9D7A-27CC28B85F5F}">
      <dgm:prSet/>
      <dgm:spPr/>
      <dgm:t>
        <a:bodyPr/>
        <a:lstStyle/>
        <a:p>
          <a:endParaRPr lang="en-GB"/>
        </a:p>
      </dgm:t>
    </dgm:pt>
    <dgm:pt modelId="{5DFA6EEA-7141-4EB4-BE20-0E7CB9DDAEA4}" type="sibTrans" cxnId="{1ACCB063-846D-4CDC-9D7A-27CC28B85F5F}">
      <dgm:prSet/>
      <dgm:spPr/>
      <dgm:t>
        <a:bodyPr/>
        <a:lstStyle/>
        <a:p>
          <a:endParaRPr lang="en-GB"/>
        </a:p>
      </dgm:t>
    </dgm:pt>
    <dgm:pt modelId="{4E85C8A1-DA0E-4C6C-A6C6-1D986B72FEB8}">
      <dgm:prSet phldrT="[Text]"/>
      <dgm:spPr>
        <a:solidFill>
          <a:schemeClr val="bg1"/>
        </a:solidFill>
        <a:ln>
          <a:solidFill>
            <a:srgbClr val="FFC1C1"/>
          </a:solidFill>
        </a:ln>
      </dgm:spPr>
      <dgm:t>
        <a:bodyPr/>
        <a:lstStyle/>
        <a:p>
          <a:endParaRPr lang="en-GB" dirty="0">
            <a:solidFill>
              <a:schemeClr val="tx1"/>
            </a:solidFill>
          </a:endParaRPr>
        </a:p>
      </dgm:t>
    </dgm:pt>
    <dgm:pt modelId="{6D9AF836-A30F-418E-852D-EE1F920691C1}" type="parTrans" cxnId="{6C3FFC6D-9CC7-4E8A-8160-5E457EC39468}">
      <dgm:prSet/>
      <dgm:spPr/>
      <dgm:t>
        <a:bodyPr/>
        <a:lstStyle/>
        <a:p>
          <a:endParaRPr lang="en-GB"/>
        </a:p>
      </dgm:t>
    </dgm:pt>
    <dgm:pt modelId="{C6CE115B-2E53-49C7-8599-68EDD53719F9}" type="sibTrans" cxnId="{6C3FFC6D-9CC7-4E8A-8160-5E457EC39468}">
      <dgm:prSet/>
      <dgm:spPr/>
      <dgm:t>
        <a:bodyPr/>
        <a:lstStyle/>
        <a:p>
          <a:endParaRPr lang="en-GB"/>
        </a:p>
      </dgm:t>
    </dgm:pt>
    <dgm:pt modelId="{461476F5-E6C4-4933-9B14-2EE3841A5C9A}" type="pres">
      <dgm:prSet presAssocID="{775BC93E-09B9-4C04-8840-578DAD067F6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4C7083-FE14-4C97-986D-A97177144CAB}" type="pres">
      <dgm:prSet presAssocID="{775BC93E-09B9-4C04-8840-578DAD067F69}" presName="matrix" presStyleCnt="0"/>
      <dgm:spPr/>
    </dgm:pt>
    <dgm:pt modelId="{AC527DC2-D6EC-4492-817D-BD424025FA5F}" type="pres">
      <dgm:prSet presAssocID="{775BC93E-09B9-4C04-8840-578DAD067F69}" presName="tile1" presStyleLbl="node1" presStyleIdx="0" presStyleCnt="4" custScaleX="101450" custScaleY="93812" custLinFactNeighborX="-52912" custLinFactNeighborY="-13723"/>
      <dgm:spPr/>
    </dgm:pt>
    <dgm:pt modelId="{2836CAE5-518D-47FB-9432-9AA2ECFB0B66}" type="pres">
      <dgm:prSet presAssocID="{775BC93E-09B9-4C04-8840-578DAD067F6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B6BFEAA-E714-4AA6-81A3-B43113519FEB}" type="pres">
      <dgm:prSet presAssocID="{775BC93E-09B9-4C04-8840-578DAD067F69}" presName="tile2" presStyleLbl="node1" presStyleIdx="1" presStyleCnt="4" custScaleX="99307" custScaleY="95179" custLinFactNeighborY="667"/>
      <dgm:spPr/>
    </dgm:pt>
    <dgm:pt modelId="{B94C1832-E9DD-477C-AFC6-8A989FC1435F}" type="pres">
      <dgm:prSet presAssocID="{775BC93E-09B9-4C04-8840-578DAD067F6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AC252A-5CB9-4135-8F99-B42665F4749D}" type="pres">
      <dgm:prSet presAssocID="{775BC93E-09B9-4C04-8840-578DAD067F69}" presName="tile3" presStyleLbl="node1" presStyleIdx="2" presStyleCnt="4" custScaleX="101450" custScaleY="105879" custLinFactNeighborY="-335"/>
      <dgm:spPr/>
    </dgm:pt>
    <dgm:pt modelId="{DEE54DF8-1FA5-400E-B277-FD9BBF08597D}" type="pres">
      <dgm:prSet presAssocID="{775BC93E-09B9-4C04-8840-578DAD067F6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404F5-1A24-4677-8AFA-0BDCDD839146}" type="pres">
      <dgm:prSet presAssocID="{775BC93E-09B9-4C04-8840-578DAD067F69}" presName="tile4" presStyleLbl="node1" presStyleIdx="3" presStyleCnt="4" custScaleX="99256" custScaleY="105326" custLinFactNeighborX="394"/>
      <dgm:spPr/>
    </dgm:pt>
    <dgm:pt modelId="{7FC97720-6ED4-4583-B224-ADC61E5FEA57}" type="pres">
      <dgm:prSet presAssocID="{775BC93E-09B9-4C04-8840-578DAD067F6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E92A51-221C-4D69-859A-AA135960C90F}" type="pres">
      <dgm:prSet presAssocID="{775BC93E-09B9-4C04-8840-578DAD067F69}" presName="centerTile" presStyleLbl="fgShp" presStyleIdx="0" presStyleCnt="1" custScaleX="91756" custScaleY="95631" custLinFactNeighborX="2962" custLinFactNeighborY="-6537">
        <dgm:presLayoutVars>
          <dgm:chMax val="0"/>
          <dgm:chPref val="0"/>
        </dgm:presLayoutVars>
      </dgm:prSet>
      <dgm:spPr/>
    </dgm:pt>
  </dgm:ptLst>
  <dgm:cxnLst>
    <dgm:cxn modelId="{8516CF03-AA44-46F3-BED3-990B559AF487}" srcId="{C466B9B1-4583-421F-A29E-F5B1E5FC5B37}" destId="{68126441-0949-4119-8589-D1D0FE1E9AB1}" srcOrd="0" destOrd="0" parTransId="{C3BF431C-B17E-4192-B663-61FFF574C8FC}" sibTransId="{DDF04C28-CCCE-4FDC-BD78-7970C882966C}"/>
    <dgm:cxn modelId="{D3BA613A-465D-4BE8-A891-6180B01969EF}" type="presOf" srcId="{C466B9B1-4583-421F-A29E-F5B1E5FC5B37}" destId="{E6E92A51-221C-4D69-859A-AA135960C90F}" srcOrd="0" destOrd="0" presId="urn:microsoft.com/office/officeart/2005/8/layout/matrix1"/>
    <dgm:cxn modelId="{ADE35E63-8411-4934-B574-7A51E96439D3}" type="presOf" srcId="{91E8396A-B14C-4CB8-B753-CFE364E5E52E}" destId="{DEE54DF8-1FA5-400E-B277-FD9BBF08597D}" srcOrd="1" destOrd="0" presId="urn:microsoft.com/office/officeart/2005/8/layout/matrix1"/>
    <dgm:cxn modelId="{1ACCB063-846D-4CDC-9D7A-27CC28B85F5F}" srcId="{C466B9B1-4583-421F-A29E-F5B1E5FC5B37}" destId="{91E8396A-B14C-4CB8-B753-CFE364E5E52E}" srcOrd="2" destOrd="0" parTransId="{996099F9-9542-4654-8F59-994B05D44108}" sibTransId="{5DFA6EEA-7141-4EB4-BE20-0E7CB9DDAEA4}"/>
    <dgm:cxn modelId="{63613F4B-F171-4AE1-890B-9EDA65E32C79}" type="presOf" srcId="{775BC93E-09B9-4C04-8840-578DAD067F69}" destId="{461476F5-E6C4-4933-9B14-2EE3841A5C9A}" srcOrd="0" destOrd="0" presId="urn:microsoft.com/office/officeart/2005/8/layout/matrix1"/>
    <dgm:cxn modelId="{6C3FFC6D-9CC7-4E8A-8160-5E457EC39468}" srcId="{C466B9B1-4583-421F-A29E-F5B1E5FC5B37}" destId="{4E85C8A1-DA0E-4C6C-A6C6-1D986B72FEB8}" srcOrd="3" destOrd="0" parTransId="{6D9AF836-A30F-418E-852D-EE1F920691C1}" sibTransId="{C6CE115B-2E53-49C7-8599-68EDD53719F9}"/>
    <dgm:cxn modelId="{09977052-93C1-47A9-9B1E-2002374184CF}" type="presOf" srcId="{4E85C8A1-DA0E-4C6C-A6C6-1D986B72FEB8}" destId="{7FC97720-6ED4-4583-B224-ADC61E5FEA57}" srcOrd="1" destOrd="0" presId="urn:microsoft.com/office/officeart/2005/8/layout/matrix1"/>
    <dgm:cxn modelId="{0DE67C57-10C6-48A4-922B-C13D3F2C1536}" type="presOf" srcId="{68126441-0949-4119-8589-D1D0FE1E9AB1}" destId="{2836CAE5-518D-47FB-9432-9AA2ECFB0B66}" srcOrd="1" destOrd="0" presId="urn:microsoft.com/office/officeart/2005/8/layout/matrix1"/>
    <dgm:cxn modelId="{154B9A78-818B-42AC-8323-A90D6EEC20B5}" type="presOf" srcId="{32C3B942-8ABB-4D27-911A-23D313CCCAD7}" destId="{9B6BFEAA-E714-4AA6-81A3-B43113519FEB}" srcOrd="0" destOrd="0" presId="urn:microsoft.com/office/officeart/2005/8/layout/matrix1"/>
    <dgm:cxn modelId="{2FAED187-E22B-4411-8319-35EAC161BD28}" type="presOf" srcId="{68126441-0949-4119-8589-D1D0FE1E9AB1}" destId="{AC527DC2-D6EC-4492-817D-BD424025FA5F}" srcOrd="0" destOrd="0" presId="urn:microsoft.com/office/officeart/2005/8/layout/matrix1"/>
    <dgm:cxn modelId="{FD15439F-7C53-42DD-B1A3-595714422A4D}" type="presOf" srcId="{32C3B942-8ABB-4D27-911A-23D313CCCAD7}" destId="{B94C1832-E9DD-477C-AFC6-8A989FC1435F}" srcOrd="1" destOrd="0" presId="urn:microsoft.com/office/officeart/2005/8/layout/matrix1"/>
    <dgm:cxn modelId="{373ADBA6-7B0F-46F3-BB28-98B187823CB9}" type="presOf" srcId="{4E85C8A1-DA0E-4C6C-A6C6-1D986B72FEB8}" destId="{7D8404F5-1A24-4677-8AFA-0BDCDD839146}" srcOrd="0" destOrd="0" presId="urn:microsoft.com/office/officeart/2005/8/layout/matrix1"/>
    <dgm:cxn modelId="{5EEA29C1-89A0-4366-8715-2D17AD721627}" srcId="{775BC93E-09B9-4C04-8840-578DAD067F69}" destId="{C466B9B1-4583-421F-A29E-F5B1E5FC5B37}" srcOrd="0" destOrd="0" parTransId="{C2C9A2B5-24EF-4AE3-9BCB-F96A30780468}" sibTransId="{65FC9997-828F-4620-AC36-7D18E606C1F2}"/>
    <dgm:cxn modelId="{A0B088C5-5E3D-48DF-99B2-0B20E2ECB730}" type="presOf" srcId="{91E8396A-B14C-4CB8-B753-CFE364E5E52E}" destId="{72AC252A-5CB9-4135-8F99-B42665F4749D}" srcOrd="0" destOrd="0" presId="urn:microsoft.com/office/officeart/2005/8/layout/matrix1"/>
    <dgm:cxn modelId="{689B96F5-B583-43CC-8D2F-21CFF8F7DF89}" srcId="{C466B9B1-4583-421F-A29E-F5B1E5FC5B37}" destId="{32C3B942-8ABB-4D27-911A-23D313CCCAD7}" srcOrd="1" destOrd="0" parTransId="{75AAA0DC-3AEE-4F82-BFA5-10162ABF3FCF}" sibTransId="{CA76818F-7C6E-4DB2-BD82-6C5ECE3E09AF}"/>
    <dgm:cxn modelId="{753C7092-6108-4FD7-8C12-BA7411EF20C6}" type="presParOf" srcId="{461476F5-E6C4-4933-9B14-2EE3841A5C9A}" destId="{1D4C7083-FE14-4C97-986D-A97177144CAB}" srcOrd="0" destOrd="0" presId="urn:microsoft.com/office/officeart/2005/8/layout/matrix1"/>
    <dgm:cxn modelId="{D04B58B7-863B-4BC8-8B42-2B758714608B}" type="presParOf" srcId="{1D4C7083-FE14-4C97-986D-A97177144CAB}" destId="{AC527DC2-D6EC-4492-817D-BD424025FA5F}" srcOrd="0" destOrd="0" presId="urn:microsoft.com/office/officeart/2005/8/layout/matrix1"/>
    <dgm:cxn modelId="{AC158066-213B-45D3-8FAA-359FA67D2D83}" type="presParOf" srcId="{1D4C7083-FE14-4C97-986D-A97177144CAB}" destId="{2836CAE5-518D-47FB-9432-9AA2ECFB0B66}" srcOrd="1" destOrd="0" presId="urn:microsoft.com/office/officeart/2005/8/layout/matrix1"/>
    <dgm:cxn modelId="{5C5EA60F-7725-4E68-BD9C-2AC82CFDE7B7}" type="presParOf" srcId="{1D4C7083-FE14-4C97-986D-A97177144CAB}" destId="{9B6BFEAA-E714-4AA6-81A3-B43113519FEB}" srcOrd="2" destOrd="0" presId="urn:microsoft.com/office/officeart/2005/8/layout/matrix1"/>
    <dgm:cxn modelId="{C69C17C1-134B-41D2-BA0A-D8E9675997A8}" type="presParOf" srcId="{1D4C7083-FE14-4C97-986D-A97177144CAB}" destId="{B94C1832-E9DD-477C-AFC6-8A989FC1435F}" srcOrd="3" destOrd="0" presId="urn:microsoft.com/office/officeart/2005/8/layout/matrix1"/>
    <dgm:cxn modelId="{9267D67A-54B4-45A0-98EA-BF63FABE9234}" type="presParOf" srcId="{1D4C7083-FE14-4C97-986D-A97177144CAB}" destId="{72AC252A-5CB9-4135-8F99-B42665F4749D}" srcOrd="4" destOrd="0" presId="urn:microsoft.com/office/officeart/2005/8/layout/matrix1"/>
    <dgm:cxn modelId="{B726DBFB-BCE0-460C-85AF-6B8B6EE5259B}" type="presParOf" srcId="{1D4C7083-FE14-4C97-986D-A97177144CAB}" destId="{DEE54DF8-1FA5-400E-B277-FD9BBF08597D}" srcOrd="5" destOrd="0" presId="urn:microsoft.com/office/officeart/2005/8/layout/matrix1"/>
    <dgm:cxn modelId="{511D16FF-3E66-4461-A51E-43DA780CFBC4}" type="presParOf" srcId="{1D4C7083-FE14-4C97-986D-A97177144CAB}" destId="{7D8404F5-1A24-4677-8AFA-0BDCDD839146}" srcOrd="6" destOrd="0" presId="urn:microsoft.com/office/officeart/2005/8/layout/matrix1"/>
    <dgm:cxn modelId="{67507DD4-B8FA-4E63-B641-BA74EA082713}" type="presParOf" srcId="{1D4C7083-FE14-4C97-986D-A97177144CAB}" destId="{7FC97720-6ED4-4583-B224-ADC61E5FEA57}" srcOrd="7" destOrd="0" presId="urn:microsoft.com/office/officeart/2005/8/layout/matrix1"/>
    <dgm:cxn modelId="{942F8BFE-293C-4DA8-A3C1-A6F40BAD04FF}" type="presParOf" srcId="{461476F5-E6C4-4933-9B14-2EE3841A5C9A}" destId="{E6E92A51-221C-4D69-859A-AA135960C90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5BDC-3EAF-41B5-8541-F87596E663EF}">
      <dsp:nvSpPr>
        <dsp:cNvPr id="0" name=""/>
        <dsp:cNvSpPr/>
      </dsp:nvSpPr>
      <dsp:spPr>
        <a:xfrm>
          <a:off x="134698" y="942233"/>
          <a:ext cx="2574939" cy="4466607"/>
        </a:xfrm>
        <a:prstGeom prst="wedgeRectCallout">
          <a:avLst>
            <a:gd name="adj1" fmla="val 0"/>
            <a:gd name="adj2" fmla="val 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loading and Display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Verification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Dataset Statistics Calculation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Sample Selection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Class Distribution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Normalization input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900" b="0" i="0" kern="1200" dirty="0" err="1">
              <a:latin typeface="+mj-lt"/>
            </a:rPr>
            <a:t>Label</a:t>
          </a:r>
          <a:r>
            <a:rPr lang="en-GB" sz="1900" b="0" i="0" kern="1200" dirty="0">
              <a:latin typeface="+mj-lt"/>
            </a:rPr>
            <a:t> Encoding (One-hot Encoding)</a:t>
          </a:r>
          <a:endParaRPr lang="en-GB" sz="1900" b="0" kern="1200" dirty="0">
            <a:latin typeface="+mj-lt"/>
          </a:endParaRPr>
        </a:p>
      </dsp:txBody>
      <dsp:txXfrm>
        <a:off x="134698" y="942233"/>
        <a:ext cx="2248146" cy="4466607"/>
      </dsp:txXfrm>
    </dsp:sp>
    <dsp:sp modelId="{AB21205D-B086-45F3-AE0C-0CFAE5C38D58}">
      <dsp:nvSpPr>
        <dsp:cNvPr id="0" name=""/>
        <dsp:cNvSpPr/>
      </dsp:nvSpPr>
      <dsp:spPr>
        <a:xfrm>
          <a:off x="135170" y="0"/>
          <a:ext cx="2573994" cy="95368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solidFill>
                <a:srgbClr val="57D3FF"/>
              </a:solidFill>
              <a:latin typeface="+mj-lt"/>
            </a:rPr>
            <a:t>DATASET</a:t>
          </a:r>
          <a:endParaRPr lang="en-GB" sz="4000" b="1" kern="1200" dirty="0">
            <a:solidFill>
              <a:srgbClr val="57D3FF"/>
            </a:solidFill>
            <a:latin typeface="+mj-lt"/>
          </a:endParaRPr>
        </a:p>
      </dsp:txBody>
      <dsp:txXfrm>
        <a:off x="135170" y="0"/>
        <a:ext cx="2573994" cy="953685"/>
      </dsp:txXfrm>
    </dsp:sp>
    <dsp:sp modelId="{56695137-2888-42F2-8D78-5C635CFEF034}">
      <dsp:nvSpPr>
        <dsp:cNvPr id="0" name=""/>
        <dsp:cNvSpPr/>
      </dsp:nvSpPr>
      <dsp:spPr>
        <a:xfrm>
          <a:off x="2733605" y="934513"/>
          <a:ext cx="4396410" cy="4484142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Data Splitting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MLP</a:t>
          </a:r>
          <a:r>
            <a:rPr lang="pl-PL" sz="1900" b="0" i="0" kern="1200" dirty="0">
              <a:latin typeface="+mj-lt"/>
            </a:rPr>
            <a:t> network:</a:t>
          </a:r>
        </a:p>
      </dsp:txBody>
      <dsp:txXfrm>
        <a:off x="2733605" y="934513"/>
        <a:ext cx="3838450" cy="4484142"/>
      </dsp:txXfrm>
    </dsp:sp>
    <dsp:sp modelId="{84068F98-DC91-42DE-8AA0-E331ACEC50F0}">
      <dsp:nvSpPr>
        <dsp:cNvPr id="0" name=""/>
        <dsp:cNvSpPr/>
      </dsp:nvSpPr>
      <dsp:spPr>
        <a:xfrm>
          <a:off x="2734007" y="9834"/>
          <a:ext cx="4395606" cy="94755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solidFill>
                <a:srgbClr val="FFFF00"/>
              </a:solidFill>
              <a:latin typeface="+mj-lt"/>
            </a:rPr>
            <a:t>BUILD &amp; TEST</a:t>
          </a:r>
          <a:endParaRPr lang="en-GB" sz="4000" b="1" kern="1200" dirty="0">
            <a:solidFill>
              <a:srgbClr val="FFFF00"/>
            </a:solidFill>
            <a:latin typeface="+mj-lt"/>
          </a:endParaRPr>
        </a:p>
      </dsp:txBody>
      <dsp:txXfrm>
        <a:off x="2734007" y="9834"/>
        <a:ext cx="4395606" cy="947557"/>
      </dsp:txXfrm>
    </dsp:sp>
    <dsp:sp modelId="{50C4018C-86C8-4425-98A0-8D20B768A382}">
      <dsp:nvSpPr>
        <dsp:cNvPr id="0" name=""/>
        <dsp:cNvSpPr/>
      </dsp:nvSpPr>
      <dsp:spPr>
        <a:xfrm>
          <a:off x="7163081" y="954672"/>
          <a:ext cx="2253448" cy="4463994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Prediction and Evaluation</a:t>
          </a:r>
          <a:r>
            <a:rPr lang="pl-PL" sz="1900" b="0" i="0" kern="1200" dirty="0">
              <a:latin typeface="+mj-lt"/>
            </a:rPr>
            <a:t>,</a:t>
          </a: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Acuracy</a:t>
          </a:r>
          <a:r>
            <a:rPr lang="pl-PL" sz="190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Confusion</a:t>
          </a:r>
          <a:r>
            <a:rPr lang="pl-PL" sz="1900" kern="1200" dirty="0">
              <a:latin typeface="+mj-lt"/>
            </a:rPr>
            <a:t> Matrix: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</dsp:txBody>
      <dsp:txXfrm>
        <a:off x="7163081" y="954672"/>
        <a:ext cx="1967457" cy="4463994"/>
      </dsp:txXfrm>
    </dsp:sp>
    <dsp:sp modelId="{E60FC4B2-0FB9-42FD-BB9E-909FD3B58E40}">
      <dsp:nvSpPr>
        <dsp:cNvPr id="0" name=""/>
        <dsp:cNvSpPr/>
      </dsp:nvSpPr>
      <dsp:spPr>
        <a:xfrm>
          <a:off x="7160368" y="9150"/>
          <a:ext cx="2256161" cy="9467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latin typeface="+mj-lt"/>
            </a:rPr>
            <a:t>RESULT</a:t>
          </a:r>
          <a:endParaRPr lang="en-GB" sz="4000" b="1" kern="1200" dirty="0">
            <a:latin typeface="+mj-lt"/>
          </a:endParaRPr>
        </a:p>
      </dsp:txBody>
      <dsp:txXfrm>
        <a:off x="7160368" y="9150"/>
        <a:ext cx="2256161" cy="946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7DC2-D6EC-4492-817D-BD424025FA5F}">
      <dsp:nvSpPr>
        <dsp:cNvPr id="0" name=""/>
        <dsp:cNvSpPr/>
      </dsp:nvSpPr>
      <dsp:spPr>
        <a:xfrm rot="16200000">
          <a:off x="1149713" y="-1159182"/>
          <a:ext cx="2757267" cy="5075632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%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cv = </a:t>
          </a:r>
          <a:r>
            <a:rPr lang="en-GB" sz="1600" b="0" i="0" kern="1200" dirty="0" err="1">
              <a:solidFill>
                <a:srgbClr val="00B050"/>
              </a:solidFill>
              <a:latin typeface="Consolas" panose="020B0609020204030204" pitchFamily="49" charset="0"/>
            </a:rPr>
            <a:t>cvpartition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(</a:t>
          </a:r>
          <a:r>
            <a:rPr lang="en-GB" sz="1600" b="0" i="0" kern="1200" dirty="0" err="1">
              <a:solidFill>
                <a:srgbClr val="00B050"/>
              </a:solidFill>
              <a:latin typeface="Consolas" panose="020B0609020204030204" pitchFamily="49" charset="0"/>
            </a:rPr>
            <a:t>Y_categorical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u="none" kern="1200" dirty="0" err="1">
              <a:solidFill>
                <a:srgbClr val="A568D2"/>
              </a:solidFill>
              <a:latin typeface="Consolas" panose="020B0609020204030204" pitchFamily="49" charset="0"/>
            </a:rPr>
            <a:t>KFold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5, 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'Stratify'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true);</a:t>
          </a:r>
          <a:endParaRPr lang="pl-PL" sz="1600" b="0" i="0" kern="1200" dirty="0">
            <a:solidFill>
              <a:srgbClr val="00B050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cv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cvpartition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(Y_cat,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'Holdout'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,0.2);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X_train = X(training(cv),:);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(training(cv),:);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X_test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X(test(cv), 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Y_test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(test(cv), :);</a:t>
          </a:r>
          <a:endParaRPr lang="en-GB" sz="1600" kern="1200" dirty="0">
            <a:solidFill>
              <a:schemeClr val="tx1"/>
            </a:solidFill>
          </a:endParaRPr>
        </a:p>
      </dsp:txBody>
      <dsp:txXfrm rot="5400000">
        <a:off x="-9469" y="1"/>
        <a:ext cx="5075632" cy="2067950"/>
      </dsp:txXfrm>
    </dsp:sp>
    <dsp:sp modelId="{9B6BFEAA-E714-4AA6-81A3-B43113519FEB}">
      <dsp:nvSpPr>
        <dsp:cNvPr id="0" name=""/>
        <dsp:cNvSpPr/>
      </dsp:nvSpPr>
      <dsp:spPr>
        <a:xfrm>
          <a:off x="5047227" y="11830"/>
          <a:ext cx="4968416" cy="2797445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net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patternnet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([90, 40]);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trainscg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net.layers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{end}.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transferFcn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softmax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net.performFcn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crossentropy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net.trainParam.showWindow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false; 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[net, tr] = train(net, X_train',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');</a:t>
          </a:r>
          <a:endParaRPr lang="en-GB" sz="16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>
        <a:off x="5047227" y="11830"/>
        <a:ext cx="4968416" cy="2098084"/>
      </dsp:txXfrm>
    </dsp:sp>
    <dsp:sp modelId="{72AC252A-5CB9-4135-8F99-B42665F4749D}">
      <dsp:nvSpPr>
        <dsp:cNvPr id="0" name=""/>
        <dsp:cNvSpPr/>
      </dsp:nvSpPr>
      <dsp:spPr>
        <a:xfrm rot="10800000">
          <a:off x="-9468" y="2764277"/>
          <a:ext cx="5075632" cy="3111934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 rot="10800000">
        <a:off x="-9468" y="3542261"/>
        <a:ext cx="5075632" cy="2333950"/>
      </dsp:txXfrm>
    </dsp:sp>
    <dsp:sp modelId="{7D8404F5-1A24-4677-8AFA-0BDCDD839146}">
      <dsp:nvSpPr>
        <dsp:cNvPr id="0" name=""/>
        <dsp:cNvSpPr/>
      </dsp:nvSpPr>
      <dsp:spPr>
        <a:xfrm rot="5400000">
          <a:off x="5983594" y="1847158"/>
          <a:ext cx="3095680" cy="4965864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>
            <a:solidFill>
              <a:schemeClr val="tx1"/>
            </a:solidFill>
          </a:endParaRPr>
        </a:p>
      </dsp:txBody>
      <dsp:txXfrm rot="-5400000">
        <a:off x="5048503" y="3556170"/>
        <a:ext cx="4965864" cy="2321760"/>
      </dsp:txXfrm>
    </dsp:sp>
    <dsp:sp modelId="{E6E92A51-221C-4D69-859A-AA135960C90F}">
      <dsp:nvSpPr>
        <dsp:cNvPr id="0" name=""/>
        <dsp:cNvSpPr/>
      </dsp:nvSpPr>
      <dsp:spPr>
        <a:xfrm>
          <a:off x="3714812" y="2140393"/>
          <a:ext cx="2754379" cy="1405365"/>
        </a:xfrm>
        <a:prstGeom prst="roundRect">
          <a:avLst/>
        </a:prstGeom>
        <a:solidFill>
          <a:srgbClr val="FF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solidFill>
                <a:schemeClr val="bg1"/>
              </a:solidFill>
            </a:rPr>
            <a:t>MATLAB R2024b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 err="1">
              <a:solidFill>
                <a:schemeClr val="bg1"/>
              </a:solidFill>
            </a:rPr>
            <a:t>toolbox</a:t>
          </a:r>
          <a:r>
            <a:rPr lang="pl-PL" sz="1500" kern="1200" dirty="0">
              <a:solidFill>
                <a:schemeClr val="bg1"/>
              </a:solidFill>
            </a:rPr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>
              <a:solidFill>
                <a:schemeClr val="tx1"/>
              </a:solidFill>
            </a:rPr>
            <a:t>Statistics and Machine </a:t>
          </a:r>
          <a:endParaRPr lang="pl-PL" sz="1500" b="1" i="0" kern="1200" dirty="0">
            <a:solidFill>
              <a:schemeClr val="tx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>
              <a:solidFill>
                <a:schemeClr val="tx1"/>
              </a:solidFill>
            </a:rPr>
            <a:t>Learning</a:t>
          </a:r>
          <a:r>
            <a:rPr lang="pl-PL" sz="1500" b="1" i="0" kern="1200" dirty="0">
              <a:solidFill>
                <a:schemeClr val="tx1"/>
              </a:solidFill>
            </a:rPr>
            <a:t> &amp; </a:t>
          </a:r>
          <a:r>
            <a:rPr lang="en-GB" sz="1500" b="1" i="0" kern="1200" dirty="0">
              <a:solidFill>
                <a:schemeClr val="tx1"/>
              </a:solidFill>
            </a:rPr>
            <a:t>Deep Learning</a:t>
          </a:r>
          <a:endParaRPr lang="pl-PL" sz="1500" kern="1200" dirty="0">
            <a:solidFill>
              <a:schemeClr val="tx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solidFill>
                <a:schemeClr val="bg1"/>
              </a:solidFill>
            </a:rPr>
            <a:t>FUNCTION:</a:t>
          </a:r>
        </a:p>
      </dsp:txBody>
      <dsp:txXfrm>
        <a:off x="3783416" y="2208997"/>
        <a:ext cx="2617171" cy="126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5" descr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ymbol zastępczy obrazu 2"/>
          <p:cNvSpPr>
            <a:spLocks noGrp="1"/>
          </p:cNvSpPr>
          <p:nvPr>
            <p:ph type="pic" idx="21"/>
          </p:nvPr>
        </p:nvSpPr>
        <p:spPr>
          <a:xfrm>
            <a:off x="1871530" y="1988840"/>
            <a:ext cx="10152538" cy="4752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71530" y="116632"/>
            <a:ext cx="10152538" cy="172819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SzTx/>
              <a:buNone/>
              <a:defRPr sz="5400" b="1"/>
            </a:lvl1pPr>
            <a:lvl2pPr marL="0" indent="457200">
              <a:spcBef>
                <a:spcPts val="1200"/>
              </a:spcBef>
              <a:buSzTx/>
              <a:buNone/>
              <a:defRPr sz="5400" b="1"/>
            </a:lvl2pPr>
            <a:lvl3pPr marL="0" indent="914400">
              <a:spcBef>
                <a:spcPts val="1200"/>
              </a:spcBef>
              <a:buSzTx/>
              <a:buNone/>
              <a:defRPr sz="5400" b="1"/>
            </a:lvl3pPr>
            <a:lvl4pPr marL="0" indent="1371600">
              <a:spcBef>
                <a:spcPts val="1200"/>
              </a:spcBef>
              <a:buSzTx/>
              <a:buNone/>
              <a:defRPr sz="5400" b="1"/>
            </a:lvl4pPr>
            <a:lvl5pPr marL="0" indent="1828800">
              <a:spcBef>
                <a:spcPts val="1200"/>
              </a:spcBef>
              <a:buSzTx/>
              <a:buNone/>
              <a:defRPr sz="5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Prostokąt 1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Obraz 16" descr="Obraz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rostokąt 17"/>
          <p:cNvSpPr/>
          <p:nvPr/>
        </p:nvSpPr>
        <p:spPr>
          <a:xfrm>
            <a:off x="256084" y="5081590"/>
            <a:ext cx="1152130" cy="13684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28888" y="5819878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Obraz 19" descr="Obraz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28" y="5231107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4" descr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72226" y="2492896"/>
            <a:ext cx="5751842" cy="1152129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871530" y="116632"/>
            <a:ext cx="4224470" cy="66247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6272226" y="116631"/>
            <a:ext cx="5751842" cy="223225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 b="1"/>
            </a:pPr>
            <a:endParaRPr/>
          </a:p>
        </p:txBody>
      </p:sp>
      <p:sp>
        <p:nvSpPr>
          <p:cNvPr id="32" name="Prostokąt 8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Obraz 19" descr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Prostokąt 22"/>
          <p:cNvSpPr/>
          <p:nvPr/>
        </p:nvSpPr>
        <p:spPr>
          <a:xfrm>
            <a:off x="288387" y="5013176"/>
            <a:ext cx="1152129" cy="13684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61191" y="5751462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Obraz 25" descr="Obraz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1" y="5162691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007433" y="1844824"/>
            <a:ext cx="4896546" cy="4968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5238" y="1844824"/>
            <a:ext cx="5953424" cy="496855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58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1007433" y="1120625"/>
            <a:ext cx="11041227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 10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3" y="1628800"/>
            <a:ext cx="5376600" cy="51125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44623"/>
            <a:ext cx="11046299" cy="504058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69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548679"/>
            <a:ext cx="11046299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pic>
        <p:nvPicPr>
          <p:cNvPr id="70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5" y="1628800"/>
            <a:ext cx="5400553" cy="518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80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4" y="1120625"/>
            <a:ext cx="5400554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6672064" y="1120625"/>
            <a:ext cx="5400553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5519935" y="116632"/>
            <a:ext cx="6528726" cy="662473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ymbol zastępczy tekstu 3"/>
          <p:cNvSpPr>
            <a:spLocks noGrp="1"/>
          </p:cNvSpPr>
          <p:nvPr>
            <p:ph type="body" sz="half" idx="21"/>
          </p:nvPr>
        </p:nvSpPr>
        <p:spPr>
          <a:xfrm>
            <a:off x="911424" y="1435100"/>
            <a:ext cx="4416492" cy="530626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3005269" y="4800600"/>
            <a:ext cx="73152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0" name="Symbol zastępczy obrazu 2"/>
          <p:cNvSpPr>
            <a:spLocks noGrp="1"/>
          </p:cNvSpPr>
          <p:nvPr>
            <p:ph type="pic" idx="21"/>
          </p:nvPr>
        </p:nvSpPr>
        <p:spPr>
          <a:xfrm>
            <a:off x="1007435" y="283"/>
            <a:ext cx="11184061" cy="47272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05269" y="5367337"/>
            <a:ext cx="7315201" cy="8048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91020" y="6546850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07432" y="1556791"/>
            <a:ext cx="11016637" cy="52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Prostokąt 9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Obraz 12" descr="Obraz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135483"/>
            <a:ext cx="10972800" cy="142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2025-03-24 20.55.45.jpg" descr="2025-03-24 20.55.45.jpg"/>
          <p:cNvPicPr>
            <a:picLocks noChangeAspect="1"/>
          </p:cNvPicPr>
          <p:nvPr/>
        </p:nvPicPr>
        <p:blipFill>
          <a:blip r:embed="rId2"/>
          <a:srcRect l="13220" t="3989" r="6528" b="3989"/>
          <a:stretch>
            <a:fillRect/>
          </a:stretch>
        </p:blipFill>
        <p:spPr>
          <a:xfrm>
            <a:off x="1677549" y="-13693"/>
            <a:ext cx="10514451" cy="6885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ymbol zastępczy tekstu 2"/>
          <p:cNvSpPr txBox="1">
            <a:spLocks noGrp="1"/>
          </p:cNvSpPr>
          <p:nvPr>
            <p:ph type="subTitle" sz="quarter" idx="1"/>
          </p:nvPr>
        </p:nvSpPr>
        <p:spPr>
          <a:xfrm>
            <a:off x="2269369" y="857749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dirty="0"/>
              <a:t>Wine quality classification using Artificial Neural Network</a:t>
            </a:r>
          </a:p>
        </p:txBody>
      </p:sp>
      <p:sp>
        <p:nvSpPr>
          <p:cNvPr id="112" name="Symbol zastępczy obrazu 1"/>
          <p:cNvSpPr txBox="1"/>
          <p:nvPr/>
        </p:nvSpPr>
        <p:spPr>
          <a:xfrm>
            <a:off x="9182412" y="2606024"/>
            <a:ext cx="3040910" cy="94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Autors in group: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Paweł Ozga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Pranav Pramod</a:t>
            </a:r>
          </a:p>
        </p:txBody>
      </p:sp>
      <p:sp>
        <p:nvSpPr>
          <p:cNvPr id="113" name="TextBox 12"/>
          <p:cNvSpPr txBox="1"/>
          <p:nvPr/>
        </p:nvSpPr>
        <p:spPr>
          <a:xfrm>
            <a:off x="4103371" y="54430"/>
            <a:ext cx="566276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Artificial Neural Networks - Project</a:t>
            </a:r>
          </a:p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W12AIR-SM0721P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3A3F6-DDE1-0C56-7DF8-3B7308228E5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171E96-9949-6E77-6728-43FE381063A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/>
              <a:t>DATA SPLITTING </a:t>
            </a: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5079FEA-0C41-729A-827E-ECDF66959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491323"/>
              </p:ext>
            </p:extLst>
          </p:nvPr>
        </p:nvGraphicFramePr>
        <p:xfrm>
          <a:off x="1840831" y="733531"/>
          <a:ext cx="10006175" cy="587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6F70798-ECBD-0FC1-C997-B25DEE424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295" y="4392134"/>
            <a:ext cx="3921647" cy="1064769"/>
          </a:xfrm>
          <a:prstGeom prst="rect">
            <a:avLst/>
          </a:prstGeom>
        </p:spPr>
      </p:pic>
      <p:sp>
        <p:nvSpPr>
          <p:cNvPr id="19" name="Plus Sign 18">
            <a:extLst>
              <a:ext uri="{FF2B5EF4-FFF2-40B4-BE49-F238E27FC236}">
                <a16:creationId xmlns:a16="http://schemas.microsoft.com/office/drawing/2014/main" id="{1788D904-61A6-F604-FF5E-0A2869A40A16}"/>
              </a:ext>
            </a:extLst>
          </p:cNvPr>
          <p:cNvSpPr/>
          <p:nvPr/>
        </p:nvSpPr>
        <p:spPr>
          <a:xfrm>
            <a:off x="9045758" y="5569745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36A57-3106-DD2A-2D49-74FF2275FCE7}"/>
              </a:ext>
            </a:extLst>
          </p:cNvPr>
          <p:cNvSpPr txBox="1"/>
          <p:nvPr/>
        </p:nvSpPr>
        <p:spPr>
          <a:xfrm>
            <a:off x="8144477" y="5954464"/>
            <a:ext cx="2206692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CONFUSION MATRIX</a:t>
            </a:r>
            <a:endParaRPr kumimoji="0" lang="en-GB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26AFD1-58A2-B80E-5F1A-AC42DB7EA1D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864" b="29388"/>
          <a:stretch/>
        </p:blipFill>
        <p:spPr>
          <a:xfrm>
            <a:off x="1956905" y="3946884"/>
            <a:ext cx="3486389" cy="25129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327D73-C7BB-FAA0-02DA-890FE1FABA7F}"/>
              </a:ext>
            </a:extLst>
          </p:cNvPr>
          <p:cNvSpPr txBox="1"/>
          <p:nvPr/>
        </p:nvSpPr>
        <p:spPr>
          <a:xfrm>
            <a:off x="1956905" y="3521133"/>
            <a:ext cx="23221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3. TRAINING PROCESS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CB4A9-B5D9-912C-D5E0-F251572DBC0A}"/>
              </a:ext>
            </a:extLst>
          </p:cNvPr>
          <p:cNvSpPr txBox="1"/>
          <p:nvPr/>
        </p:nvSpPr>
        <p:spPr>
          <a:xfrm>
            <a:off x="9720852" y="3508929"/>
            <a:ext cx="20672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4. TRAINING PLOTS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7F49F-9781-7DA5-1CED-E4D57C116DBB}"/>
              </a:ext>
            </a:extLst>
          </p:cNvPr>
          <p:cNvSpPr txBox="1"/>
          <p:nvPr/>
        </p:nvSpPr>
        <p:spPr>
          <a:xfrm>
            <a:off x="1956905" y="733532"/>
            <a:ext cx="13587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1. SPLITING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915480-3299-860E-FD97-45FFCD907F7E}"/>
              </a:ext>
            </a:extLst>
          </p:cNvPr>
          <p:cNvSpPr txBox="1"/>
          <p:nvPr/>
        </p:nvSpPr>
        <p:spPr>
          <a:xfrm>
            <a:off x="9795705" y="765234"/>
            <a:ext cx="19293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2. ARCHITECTURE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50171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B34A3-B740-FF5E-8E2E-6EC88A27B6DA}"/>
              </a:ext>
            </a:extLst>
          </p:cNvPr>
          <p:cNvSpPr txBox="1"/>
          <p:nvPr/>
        </p:nvSpPr>
        <p:spPr>
          <a:xfrm>
            <a:off x="1725780" y="934878"/>
            <a:ext cx="7085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>
                <a:solidFill>
                  <a:srgbClr val="00B0F0"/>
                </a:solidFill>
              </a:rPr>
              <a:t>A4 </a:t>
            </a:r>
            <a:r>
              <a:rPr lang="pl-PL" dirty="0">
                <a:solidFill>
                  <a:schemeClr val="tx1"/>
                </a:solidFill>
              </a:rPr>
              <a:t>+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Citric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acid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>
                <a:solidFill>
                  <a:srgbClr val="00B050"/>
                </a:solidFill>
              </a:rPr>
              <a:t>Total </a:t>
            </a:r>
            <a:r>
              <a:rPr lang="pl-PL" dirty="0" err="1">
                <a:solidFill>
                  <a:srgbClr val="00B050"/>
                </a:solidFill>
              </a:rPr>
              <a:t>sulfur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, …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>
                <a:solidFill>
                  <a:schemeClr val="tx1"/>
                </a:solidFill>
              </a:rPr>
              <a:t>… </a:t>
            </a:r>
            <a:r>
              <a:rPr lang="pl-PL" dirty="0" err="1">
                <a:solidFill>
                  <a:srgbClr val="00B050"/>
                </a:solidFill>
              </a:rPr>
              <a:t>Chlorides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Residual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Fixed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Citric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acid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/>
              <a:t>= set </a:t>
            </a:r>
            <a:r>
              <a:rPr lang="pl-PL" dirty="0">
                <a:solidFill>
                  <a:srgbClr val="00B050"/>
                </a:solidFill>
              </a:rPr>
              <a:t>B11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56225-6C17-C2A0-9067-EFA9BCFA3F68}"/>
              </a:ext>
            </a:extLst>
          </p:cNvPr>
          <p:cNvSpPr txBox="1"/>
          <p:nvPr/>
        </p:nvSpPr>
        <p:spPr>
          <a:xfrm>
            <a:off x="1746566" y="608109"/>
            <a:ext cx="106846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 err="1">
                <a:solidFill>
                  <a:srgbClr val="00B0F0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err="1">
                <a:solidFill>
                  <a:srgbClr val="00B0F0"/>
                </a:solidFill>
              </a:rPr>
              <a:t>Volatile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err="1">
                <a:solidFill>
                  <a:srgbClr val="00B0F0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err="1">
                <a:solidFill>
                  <a:srgbClr val="00B0F0"/>
                </a:solidFill>
              </a:rPr>
              <a:t>Sulphates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=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set </a:t>
            </a:r>
            <a:r>
              <a:rPr lang="pl-PL" dirty="0">
                <a:solidFill>
                  <a:srgbClr val="00B0F0"/>
                </a:solidFill>
              </a:rPr>
              <a:t>A4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B0B6129-93DD-C8B1-1AB6-28546D144B1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/>
              <a:t>PLOT &amp; GRAPH </a:t>
            </a:r>
            <a:r>
              <a:rPr lang="pl-PL" b="1" dirty="0">
                <a:solidFill>
                  <a:schemeClr val="bg1"/>
                </a:solidFill>
                <a:highlight>
                  <a:srgbClr val="FF0000"/>
                </a:highlight>
              </a:rPr>
              <a:t>RESULT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9578DA-83A8-5D67-EE7A-BF458DC4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36" y="1693432"/>
            <a:ext cx="5249008" cy="42296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8F7B86-25CA-B0E2-CB86-F0D657D3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09" y="1251394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67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Milestone"/>
          <p:cNvSpPr txBox="1"/>
          <p:nvPr/>
        </p:nvSpPr>
        <p:spPr>
          <a:xfrm>
            <a:off x="4997494" y="548495"/>
            <a:ext cx="2964544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54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Milestone</a:t>
            </a:r>
          </a:p>
        </p:txBody>
      </p:sp>
      <p:sp>
        <p:nvSpPr>
          <p:cNvPr id="116" name="Symbol zastępczy tekstu 3"/>
          <p:cNvSpPr txBox="1">
            <a:spLocks noGrp="1"/>
          </p:cNvSpPr>
          <p:nvPr>
            <p:ph type="body" sz="half" idx="1"/>
          </p:nvPr>
        </p:nvSpPr>
        <p:spPr>
          <a:xfrm>
            <a:off x="2741026" y="1936021"/>
            <a:ext cx="7809235" cy="353625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1 </a:t>
            </a:r>
            <a:r>
              <a:rPr dirty="0">
                <a:solidFill>
                  <a:srgbClr val="A22D1B"/>
                </a:solidFill>
              </a:rPr>
              <a:t>(25.03.2025) </a:t>
            </a:r>
            <a:r>
              <a:rPr dirty="0"/>
              <a:t>Topic - Wine quality classification using ANN.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(8.04.2025/6.05.2025)</a:t>
            </a:r>
            <a:r>
              <a:rPr b="1" dirty="0"/>
              <a:t> </a:t>
            </a:r>
            <a:r>
              <a:rPr dirty="0"/>
              <a:t>Prepare code to next presentation.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2 </a:t>
            </a:r>
            <a:r>
              <a:rPr>
                <a:solidFill>
                  <a:srgbClr val="A22D1B"/>
                </a:solidFill>
              </a:rPr>
              <a:t>(20.05.2025)</a:t>
            </a:r>
            <a:r>
              <a:t> Multilayer prescription, function, back propagation etc</a:t>
            </a:r>
            <a:r>
              <a:rPr b="1"/>
              <a:t>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(20.05.2-25/3.06.2025) </a:t>
            </a:r>
            <a:r>
              <a:rPr dirty="0"/>
              <a:t>Preprocessing set Test/Train/Validation.</a:t>
            </a:r>
            <a:endParaRPr dirty="0">
              <a:solidFill>
                <a:srgbClr val="FF0000"/>
              </a:solidFill>
            </a:endParaRP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3</a:t>
            </a:r>
            <a:r>
              <a:rPr dirty="0"/>
              <a:t> </a:t>
            </a:r>
            <a:r>
              <a:rPr dirty="0">
                <a:solidFill>
                  <a:srgbClr val="A22D1B"/>
                </a:solidFill>
              </a:rPr>
              <a:t>(17.06.2025)</a:t>
            </a:r>
            <a:r>
              <a:rPr dirty="0"/>
              <a:t>  Project - Solution.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Off val="16690"/>
              </a:schemeClr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9"/>
          <p:cNvSpPr txBox="1"/>
          <p:nvPr/>
        </p:nvSpPr>
        <p:spPr>
          <a:xfrm>
            <a:off x="1914023" y="5990433"/>
            <a:ext cx="9893670" cy="61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Dateset</a:t>
            </a:r>
            <a:r>
              <a:rPr b="0">
                <a:solidFill>
                  <a:srgbClr val="212121"/>
                </a:solidFill>
              </a:rPr>
              <a:t> : by Andrewmchen and Mateiz from </a:t>
            </a:r>
            <a:r>
              <a:rPr b="0">
                <a:solidFill>
                  <a:srgbClr val="000000"/>
                </a:solidFill>
              </a:rPr>
              <a:t>GitHub</a:t>
            </a:r>
            <a:r>
              <a:rPr b="0">
                <a:solidFill>
                  <a:srgbClr val="212121"/>
                </a:solidFill>
              </a:rPr>
              <a:t> </a:t>
            </a:r>
          </a:p>
          <a:p>
            <a:pPr>
              <a:defRPr sz="1700">
                <a:solidFill>
                  <a:srgbClr val="00AEB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</a:rPr>
              <a:t>link: https://github.com/mlflow/mlflow-example/blob/master/wine-quality.csv</a:t>
            </a:r>
          </a:p>
        </p:txBody>
      </p:sp>
      <p:sp>
        <p:nvSpPr>
          <p:cNvPr id="119" name="TextBox 11"/>
          <p:cNvSpPr txBox="1"/>
          <p:nvPr/>
        </p:nvSpPr>
        <p:spPr>
          <a:xfrm>
            <a:off x="2698421" y="223959"/>
            <a:ext cx="9243706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2200"/>
              <a:t>MATLAB</a:t>
            </a:r>
            <a:r>
              <a:rPr sz="2200">
                <a:solidFill>
                  <a:srgbClr val="212121"/>
                </a:solidFill>
              </a:rPr>
              <a:t> Toolbox</a:t>
            </a:r>
            <a:r>
              <a:rPr>
                <a:solidFill>
                  <a:srgbClr val="212121"/>
                </a:solidFill>
              </a:rPr>
              <a:t>: </a:t>
            </a:r>
            <a:r>
              <a:rPr sz="2000" b="0" u="sng">
                <a:solidFill>
                  <a:srgbClr val="000000"/>
                </a:solidFill>
              </a:rPr>
              <a:t>Statistics and Machine Learning</a:t>
            </a:r>
            <a:r>
              <a:rPr sz="2000" b="0"/>
              <a:t> </a:t>
            </a:r>
            <a:r>
              <a:rPr sz="2000" b="0">
                <a:solidFill>
                  <a:srgbClr val="212121"/>
                </a:solidFill>
              </a:rPr>
              <a:t>&amp; </a:t>
            </a:r>
            <a:r>
              <a:rPr sz="2000" b="0" u="sng">
                <a:solidFill>
                  <a:srgbClr val="000000"/>
                </a:solidFill>
              </a:rPr>
              <a:t>Deep Learning</a:t>
            </a:r>
          </a:p>
        </p:txBody>
      </p:sp>
      <p:pic>
        <p:nvPicPr>
          <p:cNvPr id="120" name="Obraz 8" descr="Obraz 8"/>
          <p:cNvPicPr>
            <a:picLocks noChangeAspect="1"/>
          </p:cNvPicPr>
          <p:nvPr/>
        </p:nvPicPr>
        <p:blipFill>
          <a:blip r:embed="rId2"/>
          <a:srcRect l="3855"/>
          <a:stretch>
            <a:fillRect/>
          </a:stretch>
        </p:blipFill>
        <p:spPr>
          <a:xfrm>
            <a:off x="1914023" y="1768541"/>
            <a:ext cx="9917112" cy="73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50" y="2621795"/>
            <a:ext cx="3641554" cy="336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5" descr="Picture 15"/>
          <p:cNvPicPr>
            <a:picLocks noChangeAspect="1"/>
          </p:cNvPicPr>
          <p:nvPr/>
        </p:nvPicPr>
        <p:blipFill>
          <a:blip r:embed="rId4"/>
          <a:srcRect l="6810" t="43867" r="5135" b="14968"/>
          <a:stretch>
            <a:fillRect/>
          </a:stretch>
        </p:blipFill>
        <p:spPr>
          <a:xfrm>
            <a:off x="1941485" y="4437112"/>
            <a:ext cx="5585770" cy="1584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8" descr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90" y="951377"/>
            <a:ext cx="792560" cy="4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0" descr="Picture 20"/>
          <p:cNvPicPr>
            <a:picLocks noChangeAspect="1"/>
          </p:cNvPicPr>
          <p:nvPr/>
        </p:nvPicPr>
        <p:blipFill>
          <a:blip r:embed="rId6"/>
          <a:srcRect l="14992" r="14759" b="6281"/>
          <a:stretch>
            <a:fillRect/>
          </a:stretch>
        </p:blipFill>
        <p:spPr>
          <a:xfrm>
            <a:off x="1869185" y="144340"/>
            <a:ext cx="639166" cy="47752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22"/>
          <p:cNvSpPr txBox="1"/>
          <p:nvPr/>
        </p:nvSpPr>
        <p:spPr>
          <a:xfrm>
            <a:off x="2698421" y="990324"/>
            <a:ext cx="8440608" cy="69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200" b="1">
                <a:solidFill>
                  <a:srgbClr val="067F09"/>
                </a:solidFill>
              </a:rPr>
              <a:t>EXCEL</a:t>
            </a:r>
            <a:r>
              <a:rPr sz="2200" b="1"/>
              <a:t> Dataset : </a:t>
            </a:r>
            <a:r>
              <a:t>We train our model using </a:t>
            </a:r>
            <a:r>
              <a:rPr u="sng"/>
              <a:t>DATASET</a:t>
            </a:r>
            <a:r>
              <a:t> (with numerous variables) containing various wine sample with features.</a:t>
            </a:r>
          </a:p>
        </p:txBody>
      </p:sp>
      <p:pic>
        <p:nvPicPr>
          <p:cNvPr id="126" name="Picture 27" descr="Picture 27"/>
          <p:cNvPicPr>
            <a:picLocks noChangeAspect="1"/>
          </p:cNvPicPr>
          <p:nvPr/>
        </p:nvPicPr>
        <p:blipFill>
          <a:blip r:embed="rId7"/>
          <a:srcRect l="9425" t="615" r="8442" b="21524"/>
          <a:stretch>
            <a:fillRect/>
          </a:stretch>
        </p:blipFill>
        <p:spPr>
          <a:xfrm>
            <a:off x="6672064" y="2585989"/>
            <a:ext cx="4392489" cy="266924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0"/>
          <p:cNvSpPr txBox="1"/>
          <p:nvPr/>
        </p:nvSpPr>
        <p:spPr>
          <a:xfrm>
            <a:off x="5609459" y="3597447"/>
            <a:ext cx="113269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INPUT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(features)</a:t>
            </a:r>
          </a:p>
        </p:txBody>
      </p:sp>
      <p:sp>
        <p:nvSpPr>
          <p:cNvPr id="128" name="TextBox 32"/>
          <p:cNvSpPr txBox="1"/>
          <p:nvPr/>
        </p:nvSpPr>
        <p:spPr>
          <a:xfrm>
            <a:off x="11041490" y="3573016"/>
            <a:ext cx="98545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OUTPUT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(classes)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24"/>
          <p:cNvSpPr/>
          <p:nvPr/>
        </p:nvSpPr>
        <p:spPr>
          <a:xfrm>
            <a:off x="2558801" y="788533"/>
            <a:ext cx="8928994" cy="360707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25400">
            <a:solidFill>
              <a:srgbClr val="5D5D5D"/>
            </a:solidFill>
          </a:ln>
        </p:spPr>
        <p:txBody>
          <a:bodyPr lIns="45719" rIns="45719" anchor="ctr"/>
          <a:lstStyle/>
          <a:p>
            <a: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1" name="Symbol zastępczy zawartości 4"/>
          <p:cNvSpPr txBox="1">
            <a:spLocks noGrp="1"/>
          </p:cNvSpPr>
          <p:nvPr>
            <p:ph type="subTitle" sz="quarter" idx="1"/>
          </p:nvPr>
        </p:nvSpPr>
        <p:spPr>
          <a:xfrm>
            <a:off x="7417246" y="1595566"/>
            <a:ext cx="3946946" cy="243443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Research about MLP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Effect of Bias in Neural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Back propagation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Levenberg – Marquardt algorithm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Coding: both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Model Development &amp; training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Documentation &amp; presentation</a:t>
            </a:r>
          </a:p>
        </p:txBody>
      </p:sp>
      <p:sp>
        <p:nvSpPr>
          <p:cNvPr id="132" name="TextBox 9"/>
          <p:cNvSpPr txBox="1"/>
          <p:nvPr/>
        </p:nvSpPr>
        <p:spPr>
          <a:xfrm>
            <a:off x="4386504" y="103193"/>
            <a:ext cx="510757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Division of responsibilities</a:t>
            </a:r>
          </a:p>
        </p:txBody>
      </p:sp>
      <p:pic>
        <p:nvPicPr>
          <p:cNvPr id="133" name="Graphic 11" descr="Graphic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89" y="74342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23" descr="Graphic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3" y="3990680"/>
            <a:ext cx="3632473" cy="363247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: Rounded Corners 25"/>
          <p:cNvSpPr/>
          <p:nvPr/>
        </p:nvSpPr>
        <p:spPr>
          <a:xfrm>
            <a:off x="2554399" y="674622"/>
            <a:ext cx="8937798" cy="11836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>
            <a:solidFill>
              <a:srgbClr val="21212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Pranav"/>
          <p:cNvSpPr txBox="1"/>
          <p:nvPr/>
        </p:nvSpPr>
        <p:spPr>
          <a:xfrm>
            <a:off x="9139387" y="993094"/>
            <a:ext cx="1008582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Pranav</a:t>
            </a:r>
          </a:p>
        </p:txBody>
      </p:sp>
      <p:pic>
        <p:nvPicPr>
          <p:cNvPr id="137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772" y="9930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Paweł Ozga"/>
          <p:cNvSpPr txBox="1"/>
          <p:nvPr/>
        </p:nvSpPr>
        <p:spPr>
          <a:xfrm>
            <a:off x="3983154" y="993094"/>
            <a:ext cx="1570873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Paweł Ozga</a:t>
            </a:r>
          </a:p>
        </p:txBody>
      </p:sp>
      <p:pic>
        <p:nvPicPr>
          <p:cNvPr id="139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32" y="9676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e"/>
          <p:cNvSpPr/>
          <p:nvPr/>
        </p:nvSpPr>
        <p:spPr>
          <a:xfrm flipV="1">
            <a:off x="6941945" y="1511486"/>
            <a:ext cx="1" cy="2880277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1" name="Dataset &amp; Handling…"/>
          <p:cNvSpPr txBox="1"/>
          <p:nvPr/>
        </p:nvSpPr>
        <p:spPr>
          <a:xfrm>
            <a:off x="2984804" y="1746250"/>
            <a:ext cx="3632474" cy="1864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Dataset &amp; Handling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Coding: both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Model Development &amp; training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Documentation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Preprocessing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BE238-ACBE-DD15-DE2F-921E9562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20" y="1166397"/>
            <a:ext cx="7932187" cy="51915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D2A2-F29A-6B67-B2D2-D9752BFFDA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1047" y="105204"/>
            <a:ext cx="5532160" cy="969753"/>
          </a:xfrm>
        </p:spPr>
        <p:txBody>
          <a:bodyPr/>
          <a:lstStyle/>
          <a:p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DE4D6-BD1D-D9A5-6B6A-24D2A2A81FB3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69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B1C-5358-995C-DA81-FF1481BD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ymbol zastępczy tekstu 2">
            <a:extLst>
              <a:ext uri="{FF2B5EF4-FFF2-40B4-BE49-F238E27FC236}">
                <a16:creationId xmlns:a16="http://schemas.microsoft.com/office/drawing/2014/main" id="{2A1C3AC1-9427-AC6D-40B1-5DB1770CB457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1846582" y="0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GB" dirty="0">
                <a:solidFill>
                  <a:srgbClr val="00B0F0"/>
                </a:solidFill>
              </a:rPr>
              <a:t>DATASET PREPARATION</a:t>
            </a:r>
            <a:r>
              <a:rPr lang="en-GB" dirty="0"/>
              <a:t>, </a:t>
            </a:r>
            <a:r>
              <a:rPr lang="en-GB" dirty="0">
                <a:solidFill>
                  <a:srgbClr val="FFFF00"/>
                </a:solidFill>
              </a:rPr>
              <a:t>BUILDING NETWORK</a:t>
            </a:r>
            <a:r>
              <a:rPr lang="en-GB" dirty="0"/>
              <a:t>, </a:t>
            </a:r>
            <a:r>
              <a:rPr lang="pl-PL" dirty="0">
                <a:solidFill>
                  <a:schemeClr val="bg1"/>
                </a:solidFill>
              </a:rPr>
              <a:t>DISPLAYING</a:t>
            </a:r>
            <a:r>
              <a:rPr lang="en-GB" dirty="0">
                <a:solidFill>
                  <a:schemeClr val="bg1"/>
                </a:solidFill>
              </a:rPr>
              <a:t>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ACB65-CC4F-7FFE-89DE-376D29C7996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Presentation2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FACC-2C95-2F68-502C-B1003F2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68" y="1015314"/>
            <a:ext cx="8440328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726C5-6896-1ABC-6116-75829254769E}"/>
              </a:ext>
            </a:extLst>
          </p:cNvPr>
          <p:cNvSpPr txBox="1"/>
          <p:nvPr/>
        </p:nvSpPr>
        <p:spPr>
          <a:xfrm>
            <a:off x="6490718" y="5009434"/>
            <a:ext cx="45781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…</a:t>
            </a:r>
            <a:endParaRPr kumimoji="0" lang="en-GB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0D9F7-221B-6A65-E2E4-B3793046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6842" r="223" b="-1"/>
          <a:stretch/>
        </p:blipFill>
        <p:spPr>
          <a:xfrm>
            <a:off x="2535279" y="5633884"/>
            <a:ext cx="8439717" cy="578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8B4D05-C91A-1B4F-210A-F2A1F0606431}"/>
              </a:ext>
            </a:extLst>
          </p:cNvPr>
          <p:cNvSpPr/>
          <p:nvPr/>
        </p:nvSpPr>
        <p:spPr>
          <a:xfrm>
            <a:off x="10955332" y="5506065"/>
            <a:ext cx="184617" cy="835741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9951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02628-F4DB-426D-7D9B-6B9D6EBC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CB8561-B6A1-00A0-1417-BCB4FC7AB25E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/>
              <a:t>ARCHITECTURE OF CODE: MATLAB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67C5A0-65D3-37B9-C00F-94D1A8C5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803448"/>
              </p:ext>
            </p:extLst>
          </p:nvPr>
        </p:nvGraphicFramePr>
        <p:xfrm>
          <a:off x="1939728" y="791949"/>
          <a:ext cx="94165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3B7392CD-5E9D-7629-2A27-A34C72755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531" y="2296148"/>
            <a:ext cx="614856" cy="433913"/>
          </a:xfrm>
          <a:prstGeom prst="rect">
            <a:avLst/>
          </a:prstGeom>
        </p:spPr>
      </p:pic>
      <p:pic>
        <p:nvPicPr>
          <p:cNvPr id="6" name="Graphic 5" descr="Table outline">
            <a:extLst>
              <a:ext uri="{FF2B5EF4-FFF2-40B4-BE49-F238E27FC236}">
                <a16:creationId xmlns:a16="http://schemas.microsoft.com/office/drawing/2014/main" id="{5083FF3B-8EC3-5734-F1EE-2DD2949EA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3331416"/>
            <a:ext cx="614856" cy="433913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7146EFA6-8B65-5F9B-9797-F7AFC5C5F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1690975"/>
            <a:ext cx="614856" cy="433913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C1FFB174-31E5-1D40-F484-2B5BA844A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2698531"/>
            <a:ext cx="614856" cy="43391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647B342-A845-B045-D854-27F8B18B50AC}"/>
              </a:ext>
            </a:extLst>
          </p:cNvPr>
          <p:cNvGrpSpPr/>
          <p:nvPr/>
        </p:nvGrpSpPr>
        <p:grpSpPr>
          <a:xfrm>
            <a:off x="9560001" y="3130168"/>
            <a:ext cx="1108505" cy="1104022"/>
            <a:chOff x="9192138" y="3865491"/>
            <a:chExt cx="1108505" cy="1104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BA8A7A-6916-41C2-5EA8-1398368546AD}"/>
                </a:ext>
              </a:extLst>
            </p:cNvPr>
            <p:cNvSpPr/>
            <p:nvPr/>
          </p:nvSpPr>
          <p:spPr>
            <a:xfrm>
              <a:off x="9211748" y="3869903"/>
              <a:ext cx="1080000" cy="1080000"/>
            </a:xfrm>
            <a:prstGeom prst="rect">
              <a:avLst/>
            </a:prstGeom>
            <a:solidFill>
              <a:srgbClr val="FF7979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1851FD-3FD2-E2C8-153C-B46800D576C2}"/>
                </a:ext>
              </a:extLst>
            </p:cNvPr>
            <p:cNvSpPr/>
            <p:nvPr/>
          </p:nvSpPr>
          <p:spPr>
            <a:xfrm>
              <a:off x="9571748" y="4229903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0DE2D-FCBA-FA6A-C79D-EC3051FDDE98}"/>
                </a:ext>
              </a:extLst>
            </p:cNvPr>
            <p:cNvSpPr/>
            <p:nvPr/>
          </p:nvSpPr>
          <p:spPr>
            <a:xfrm>
              <a:off x="9211221" y="3865491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027C28-DCA0-D111-7B11-5738AA27B5CA}"/>
                </a:ext>
              </a:extLst>
            </p:cNvPr>
            <p:cNvSpPr/>
            <p:nvPr/>
          </p:nvSpPr>
          <p:spPr>
            <a:xfrm>
              <a:off x="9934353" y="4592509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37F1F4CD-8986-1257-9789-DA99B942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5901" y="3910171"/>
              <a:ext cx="270640" cy="270640"/>
            </a:xfrm>
            <a:prstGeom prst="rect">
              <a:avLst/>
            </a:prstGeom>
          </p:spPr>
        </p:pic>
        <p:pic>
          <p:nvPicPr>
            <p:cNvPr id="19" name="Graphic 18" descr="Tick with solid fill">
              <a:extLst>
                <a:ext uri="{FF2B5EF4-FFF2-40B4-BE49-F238E27FC236}">
                  <a16:creationId xmlns:a16="http://schemas.microsoft.com/office/drawing/2014/main" id="{2F73C108-2CAE-716F-6470-9E866E579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07686" y="4274583"/>
              <a:ext cx="270640" cy="270640"/>
            </a:xfrm>
            <a:prstGeom prst="rect">
              <a:avLst/>
            </a:prstGeom>
          </p:spPr>
        </p:pic>
        <p:pic>
          <p:nvPicPr>
            <p:cNvPr id="20" name="Graphic 19" descr="Tick with solid fill">
              <a:extLst>
                <a:ext uri="{FF2B5EF4-FFF2-40B4-BE49-F238E27FC236}">
                  <a16:creationId xmlns:a16="http://schemas.microsoft.com/office/drawing/2014/main" id="{C005008B-1872-E11C-ADE6-EA1945D59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4934" y="4668753"/>
              <a:ext cx="270640" cy="270640"/>
            </a:xfrm>
            <a:prstGeom prst="rect">
              <a:avLst/>
            </a:prstGeom>
          </p:spPr>
        </p:pic>
        <p:pic>
          <p:nvPicPr>
            <p:cNvPr id="22" name="Graphic 21" descr="Add with solid fill">
              <a:extLst>
                <a:ext uri="{FF2B5EF4-FFF2-40B4-BE49-F238E27FC236}">
                  <a16:creationId xmlns:a16="http://schemas.microsoft.com/office/drawing/2014/main" id="{414CEF40-846C-D88A-ABE2-7C0A625D8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2138" y="4227287"/>
              <a:ext cx="378198" cy="378198"/>
            </a:xfrm>
            <a:prstGeom prst="rect">
              <a:avLst/>
            </a:prstGeom>
          </p:spPr>
        </p:pic>
        <p:pic>
          <p:nvPicPr>
            <p:cNvPr id="23" name="Graphic 22" descr="Add with solid fill">
              <a:extLst>
                <a:ext uri="{FF2B5EF4-FFF2-40B4-BE49-F238E27FC236}">
                  <a16:creationId xmlns:a16="http://schemas.microsoft.com/office/drawing/2014/main" id="{C223E3D1-79E7-5518-4950-64DCE9594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49742" y="4591315"/>
              <a:ext cx="378198" cy="378198"/>
            </a:xfrm>
            <a:prstGeom prst="rect">
              <a:avLst/>
            </a:prstGeom>
          </p:spPr>
        </p:pic>
        <p:pic>
          <p:nvPicPr>
            <p:cNvPr id="24" name="Graphic 23" descr="Add with solid fill">
              <a:extLst>
                <a:ext uri="{FF2B5EF4-FFF2-40B4-BE49-F238E27FC236}">
                  <a16:creationId xmlns:a16="http://schemas.microsoft.com/office/drawing/2014/main" id="{8F580053-E2CC-2F11-53E8-A058BC1E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14377" y="3869244"/>
              <a:ext cx="378198" cy="378198"/>
            </a:xfrm>
            <a:prstGeom prst="rect">
              <a:avLst/>
            </a:prstGeom>
          </p:spPr>
        </p:pic>
        <p:pic>
          <p:nvPicPr>
            <p:cNvPr id="25" name="Graphic 24" descr="Add with solid fill">
              <a:extLst>
                <a:ext uri="{FF2B5EF4-FFF2-40B4-BE49-F238E27FC236}">
                  <a16:creationId xmlns:a16="http://schemas.microsoft.com/office/drawing/2014/main" id="{2F7BE4B5-DA55-A374-16DC-23700606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22445" y="4206266"/>
              <a:ext cx="378198" cy="378198"/>
            </a:xfrm>
            <a:prstGeom prst="rect">
              <a:avLst/>
            </a:prstGeom>
          </p:spPr>
        </p:pic>
        <p:pic>
          <p:nvPicPr>
            <p:cNvPr id="26" name="Graphic 25" descr="Add with solid fill">
              <a:extLst>
                <a:ext uri="{FF2B5EF4-FFF2-40B4-BE49-F238E27FC236}">
                  <a16:creationId xmlns:a16="http://schemas.microsoft.com/office/drawing/2014/main" id="{B527886D-49CB-CFFF-BC04-8E41A683E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56942" y="3865618"/>
              <a:ext cx="378198" cy="378198"/>
            </a:xfrm>
            <a:prstGeom prst="rect">
              <a:avLst/>
            </a:prstGeom>
          </p:spPr>
        </p:pic>
        <p:pic>
          <p:nvPicPr>
            <p:cNvPr id="27" name="Graphic 26" descr="Add with solid fill">
              <a:extLst>
                <a:ext uri="{FF2B5EF4-FFF2-40B4-BE49-F238E27FC236}">
                  <a16:creationId xmlns:a16="http://schemas.microsoft.com/office/drawing/2014/main" id="{18497644-EF59-6508-9AF5-C5D137355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8622" y="4577180"/>
              <a:ext cx="378198" cy="37819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C2DAB3-F09F-0108-4FE5-4B649229D38C}"/>
              </a:ext>
            </a:extLst>
          </p:cNvPr>
          <p:cNvSpPr txBox="1"/>
          <p:nvPr/>
        </p:nvSpPr>
        <p:spPr>
          <a:xfrm>
            <a:off x="8271515" y="3674580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…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02B067-5C2B-5505-E370-0A5BEA04E004}"/>
              </a:ext>
            </a:extLst>
          </p:cNvPr>
          <p:cNvSpPr txBox="1"/>
          <p:nvPr/>
        </p:nvSpPr>
        <p:spPr>
          <a:xfrm>
            <a:off x="4909648" y="4976416"/>
            <a:ext cx="4218525" cy="1261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Input: One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feature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for one neuron</a:t>
            </a:r>
            <a:endParaRPr kumimoji="0" lang="en-GB" sz="1900" b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solidFill>
                  <a:schemeClr val="tx1"/>
                </a:solidFill>
                <a:latin typeface="+mj-lt"/>
              </a:rPr>
              <a:t>Output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: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quality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(3-LOW ,9-HIGH)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1-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2-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</a:t>
            </a: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non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8BBE5-429E-A36D-E05A-BBB213F8CC48}"/>
              </a:ext>
            </a:extLst>
          </p:cNvPr>
          <p:cNvGrpSpPr/>
          <p:nvPr/>
        </p:nvGrpSpPr>
        <p:grpSpPr>
          <a:xfrm>
            <a:off x="4968685" y="2802875"/>
            <a:ext cx="3701185" cy="2258693"/>
            <a:chOff x="4968685" y="2802875"/>
            <a:chExt cx="3701185" cy="2258693"/>
          </a:xfrm>
        </p:grpSpPr>
        <p:pic>
          <p:nvPicPr>
            <p:cNvPr id="11" name="Picture 27" descr="Picture 27">
              <a:extLst>
                <a:ext uri="{FF2B5EF4-FFF2-40B4-BE49-F238E27FC236}">
                  <a16:creationId xmlns:a16="http://schemas.microsoft.com/office/drawing/2014/main" id="{C428FB08-B644-D2BF-AFF2-992D443B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9425" t="615" r="8442" b="21524"/>
            <a:stretch>
              <a:fillRect/>
            </a:stretch>
          </p:blipFill>
          <p:spPr>
            <a:xfrm>
              <a:off x="4968685" y="2802875"/>
              <a:ext cx="3701185" cy="224915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68B169-0F23-64AF-8F0A-BC4E320DFDA1}"/>
                </a:ext>
              </a:extLst>
            </p:cNvPr>
            <p:cNvSpPr txBox="1"/>
            <p:nvPr/>
          </p:nvSpPr>
          <p:spPr>
            <a:xfrm>
              <a:off x="4968685" y="3901877"/>
              <a:ext cx="469029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l-PL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Trebuchet MS"/>
                  <a:cs typeface="Trebuchet MS"/>
                  <a:sym typeface="Trebuchet MS"/>
                </a:rPr>
                <a:t>…</a:t>
              </a:r>
              <a:endParaRPr kumimoji="0" lang="en-GB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49A34C-6F60-2F69-6A8E-04A5CF2285D6}"/>
                </a:ext>
              </a:extLst>
            </p:cNvPr>
            <p:cNvSpPr/>
            <p:nvPr/>
          </p:nvSpPr>
          <p:spPr>
            <a:xfrm>
              <a:off x="5349837" y="327624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22E800-F946-D3D1-C948-FBC62A58733B}"/>
                </a:ext>
              </a:extLst>
            </p:cNvPr>
            <p:cNvSpPr/>
            <p:nvPr/>
          </p:nvSpPr>
          <p:spPr>
            <a:xfrm>
              <a:off x="7916362" y="3486273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48EA77-6D2F-42F2-54F6-57CF223F4EB9}"/>
                </a:ext>
              </a:extLst>
            </p:cNvPr>
            <p:cNvSpPr/>
            <p:nvPr/>
          </p:nvSpPr>
          <p:spPr>
            <a:xfrm>
              <a:off x="7911388" y="4048919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B1C98B-201C-0966-A313-1B9101461468}"/>
                </a:ext>
              </a:extLst>
            </p:cNvPr>
            <p:cNvSpPr/>
            <p:nvPr/>
          </p:nvSpPr>
          <p:spPr>
            <a:xfrm>
              <a:off x="5334013" y="3745465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1D40B2-B3A3-3D0D-65B0-1F836414D078}"/>
                </a:ext>
              </a:extLst>
            </p:cNvPr>
            <p:cNvSpPr/>
            <p:nvPr/>
          </p:nvSpPr>
          <p:spPr>
            <a:xfrm>
              <a:off x="5334013" y="424791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DCA3AF-172E-BC3C-C04A-1526E2B07C12}"/>
                </a:ext>
              </a:extLst>
            </p:cNvPr>
            <p:cNvSpPr/>
            <p:nvPr/>
          </p:nvSpPr>
          <p:spPr>
            <a:xfrm>
              <a:off x="6262272" y="28028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A846EA0-E7DD-CB99-C167-478C95DA70D4}"/>
                </a:ext>
              </a:extLst>
            </p:cNvPr>
            <p:cNvSpPr/>
            <p:nvPr/>
          </p:nvSpPr>
          <p:spPr>
            <a:xfrm>
              <a:off x="6267844" y="32654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6F08AF-B860-BC1E-A690-B80457019ECB}"/>
                </a:ext>
              </a:extLst>
            </p:cNvPr>
            <p:cNvSpPr/>
            <p:nvPr/>
          </p:nvSpPr>
          <p:spPr>
            <a:xfrm>
              <a:off x="6268055" y="3753430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A98833-9BBD-80B3-C7F6-A10D6FCA394E}"/>
                </a:ext>
              </a:extLst>
            </p:cNvPr>
            <p:cNvSpPr/>
            <p:nvPr/>
          </p:nvSpPr>
          <p:spPr>
            <a:xfrm>
              <a:off x="6262272" y="422593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D596ED-D3E3-575C-F0C3-0B69E1C73AAB}"/>
                </a:ext>
              </a:extLst>
            </p:cNvPr>
            <p:cNvSpPr/>
            <p:nvPr/>
          </p:nvSpPr>
          <p:spPr>
            <a:xfrm>
              <a:off x="6267727" y="470156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1606E-4472-B805-BC30-DFE087B74C0D}"/>
                </a:ext>
              </a:extLst>
            </p:cNvPr>
            <p:cNvSpPr/>
            <p:nvPr/>
          </p:nvSpPr>
          <p:spPr>
            <a:xfrm>
              <a:off x="7185823" y="298015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EB882A-BCF1-3600-FF36-AD22F08F5819}"/>
                </a:ext>
              </a:extLst>
            </p:cNvPr>
            <p:cNvSpPr/>
            <p:nvPr/>
          </p:nvSpPr>
          <p:spPr>
            <a:xfrm>
              <a:off x="7180736" y="3482511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442782-998B-DBAF-D316-2BFB1D3EAD4B}"/>
                </a:ext>
              </a:extLst>
            </p:cNvPr>
            <p:cNvSpPr/>
            <p:nvPr/>
          </p:nvSpPr>
          <p:spPr>
            <a:xfrm>
              <a:off x="7180736" y="4040784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5DEEE-7D6C-ED9F-9782-B51C5CEF1D0F}"/>
                </a:ext>
              </a:extLst>
            </p:cNvPr>
            <p:cNvSpPr/>
            <p:nvPr/>
          </p:nvSpPr>
          <p:spPr>
            <a:xfrm>
              <a:off x="7180736" y="455306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665B9786-89BA-12DA-BAA4-5F417C97494A}"/>
              </a:ext>
            </a:extLst>
          </p:cNvPr>
          <p:cNvSpPr/>
          <p:nvPr/>
        </p:nvSpPr>
        <p:spPr>
          <a:xfrm>
            <a:off x="2816785" y="7090966"/>
            <a:ext cx="360000" cy="360000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9142EE-1FEF-A03E-19DC-CF5E57BD5467}"/>
              </a:ext>
            </a:extLst>
          </p:cNvPr>
          <p:cNvSpPr/>
          <p:nvPr/>
        </p:nvSpPr>
        <p:spPr>
          <a:xfrm>
            <a:off x="4721767" y="5096487"/>
            <a:ext cx="150048" cy="150048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FA6FB0-2750-E968-EB8B-744577BF3BBB}"/>
              </a:ext>
            </a:extLst>
          </p:cNvPr>
          <p:cNvSpPr/>
          <p:nvPr/>
        </p:nvSpPr>
        <p:spPr>
          <a:xfrm>
            <a:off x="4730991" y="5686221"/>
            <a:ext cx="150048" cy="150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6DADE-7B2B-DB00-555A-8311CB6316EE}"/>
              </a:ext>
            </a:extLst>
          </p:cNvPr>
          <p:cNvSpPr/>
          <p:nvPr/>
        </p:nvSpPr>
        <p:spPr>
          <a:xfrm>
            <a:off x="4725737" y="5397190"/>
            <a:ext cx="150048" cy="150048"/>
          </a:xfrm>
          <a:prstGeom prst="ellipse">
            <a:avLst/>
          </a:prstGeom>
          <a:solidFill>
            <a:srgbClr val="0070C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D004CD-2477-89B5-F6C8-F19698DBC862}"/>
              </a:ext>
            </a:extLst>
          </p:cNvPr>
          <p:cNvSpPr/>
          <p:nvPr/>
        </p:nvSpPr>
        <p:spPr>
          <a:xfrm>
            <a:off x="4725361" y="5976414"/>
            <a:ext cx="150048" cy="15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68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4C1F5-C453-186E-7F4B-DBA97E027E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178547" y="4454724"/>
            <a:ext cx="965414" cy="2331095"/>
          </a:xfrm>
          <a:solidFill>
            <a:srgbClr val="FF7979"/>
          </a:solidFill>
        </p:spPr>
        <p:txBody>
          <a:bodyPr>
            <a:normAutofit lnSpcReduction="10000"/>
          </a:bodyPr>
          <a:lstStyle/>
          <a:p>
            <a:r>
              <a:rPr lang="pl-PL" dirty="0">
                <a:solidFill>
                  <a:schemeClr val="tx1"/>
                </a:solidFill>
              </a:rPr>
              <a:t>Class 3:</a:t>
            </a:r>
          </a:p>
          <a:p>
            <a:r>
              <a:rPr lang="pl-PL" dirty="0">
                <a:solidFill>
                  <a:schemeClr val="tx1"/>
                </a:solidFill>
              </a:rPr>
              <a:t>Class 4:</a:t>
            </a:r>
          </a:p>
          <a:p>
            <a:r>
              <a:rPr lang="pl-PL" dirty="0">
                <a:solidFill>
                  <a:schemeClr val="tx1"/>
                </a:solidFill>
              </a:rPr>
              <a:t>Class 5: </a:t>
            </a:r>
          </a:p>
          <a:p>
            <a:r>
              <a:rPr lang="pl-PL" dirty="0">
                <a:solidFill>
                  <a:schemeClr val="tx1"/>
                </a:solidFill>
              </a:rPr>
              <a:t>Class 6: </a:t>
            </a:r>
          </a:p>
          <a:p>
            <a:r>
              <a:rPr lang="pl-PL" dirty="0">
                <a:solidFill>
                  <a:schemeClr val="tx1"/>
                </a:solidFill>
              </a:rPr>
              <a:t>Class 7: </a:t>
            </a:r>
          </a:p>
          <a:p>
            <a:r>
              <a:rPr lang="pl-PL" dirty="0">
                <a:solidFill>
                  <a:schemeClr val="tx1"/>
                </a:solidFill>
              </a:rPr>
              <a:t>Class 8: </a:t>
            </a:r>
          </a:p>
          <a:p>
            <a:r>
              <a:rPr lang="pl-PL" dirty="0">
                <a:solidFill>
                  <a:schemeClr val="tx1"/>
                </a:solidFill>
              </a:rPr>
              <a:t>Class 9: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EADB6-A802-5F0D-45E2-D31FDA95D222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 algn="l">
              <a:buNone/>
            </a:pPr>
            <a:r>
              <a:rPr lang="en-GB" sz="2800" b="0" i="0" dirty="0">
                <a:latin typeface="+mj-lt"/>
              </a:rPr>
              <a:t>AVERAGE OF SAMPLES FOR EACH CLASS</a:t>
            </a:r>
            <a:endParaRPr lang="en-GB" sz="2800" b="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F12734-265B-2617-55D4-817092A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65" y="1059937"/>
            <a:ext cx="9684980" cy="3376655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4A316F7-F1E8-B7A4-C9E6-83440FC16A46}"/>
              </a:ext>
            </a:extLst>
          </p:cNvPr>
          <p:cNvSpPr txBox="1">
            <a:spLocks/>
          </p:cNvSpPr>
          <p:nvPr/>
        </p:nvSpPr>
        <p:spPr>
          <a:xfrm>
            <a:off x="3143961" y="4454724"/>
            <a:ext cx="8606993" cy="233109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 anchor="ctr">
            <a:normAutofit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(8.5)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(16.2)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(63)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total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(20.6)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(3.27)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chlorides</a:t>
            </a:r>
            <a:r>
              <a:rPr lang="pl-PL" dirty="0">
                <a:solidFill>
                  <a:schemeClr val="tx1"/>
                </a:solidFill>
              </a:rPr>
              <a:t> (0.033)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(0.9908)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(20.7)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(8.8)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(1.001)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(3.54)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volatile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(0.16)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sulphates</a:t>
            </a:r>
            <a:r>
              <a:rPr lang="pl-PL" dirty="0">
                <a:solidFill>
                  <a:schemeClr val="tx1"/>
                </a:solidFill>
              </a:rPr>
              <a:t> (0.39)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effectLst/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(0.9892)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(12.8)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(9.1)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citric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</a:t>
            </a:r>
            <a:r>
              <a:rPr lang="pl-PL" dirty="0">
                <a:solidFill>
                  <a:schemeClr val="tx1"/>
                </a:solidFill>
              </a:rPr>
              <a:t> (0.45)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C92BA-419D-3A20-7EB4-B3BA49F576F6}"/>
              </a:ext>
            </a:extLst>
          </p:cNvPr>
          <p:cNvSpPr txBox="1"/>
          <p:nvPr/>
        </p:nvSpPr>
        <p:spPr>
          <a:xfrm>
            <a:off x="2661254" y="690538"/>
            <a:ext cx="26603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most significant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Graphic 17" descr="Circle with left arrow with solid fill">
            <a:extLst>
              <a:ext uri="{FF2B5EF4-FFF2-40B4-BE49-F238E27FC236}">
                <a16:creationId xmlns:a16="http://schemas.microsoft.com/office/drawing/2014/main" id="{3EB1B197-B2FF-F033-DDC8-EFCC6BCA9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397318" y="737762"/>
            <a:ext cx="288000" cy="288000"/>
          </a:xfrm>
          <a:prstGeom prst="rect">
            <a:avLst/>
          </a:prstGeom>
        </p:spPr>
      </p:pic>
      <p:pic>
        <p:nvPicPr>
          <p:cNvPr id="19" name="Graphic 18" descr="Circle with left arrow with solid fill">
            <a:extLst>
              <a:ext uri="{FF2B5EF4-FFF2-40B4-BE49-F238E27FC236}">
                <a16:creationId xmlns:a16="http://schemas.microsoft.com/office/drawing/2014/main" id="{6FFF8766-12F1-5E8C-C692-6D4F1308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691907"/>
            <a:ext cx="288000" cy="288000"/>
          </a:xfrm>
          <a:prstGeom prst="rect">
            <a:avLst/>
          </a:prstGeom>
        </p:spPr>
      </p:pic>
      <p:pic>
        <p:nvPicPr>
          <p:cNvPr id="20" name="Graphic 19" descr="Circle with left arrow with solid fill">
            <a:extLst>
              <a:ext uri="{FF2B5EF4-FFF2-40B4-BE49-F238E27FC236}">
                <a16:creationId xmlns:a16="http://schemas.microsoft.com/office/drawing/2014/main" id="{924A000C-6637-1935-8DFD-681F985F8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42752" y="1934230"/>
            <a:ext cx="288000" cy="288000"/>
          </a:xfrm>
          <a:prstGeom prst="rect">
            <a:avLst/>
          </a:prstGeom>
        </p:spPr>
      </p:pic>
      <p:pic>
        <p:nvPicPr>
          <p:cNvPr id="21" name="Graphic 20" descr="Circle with left arrow with solid fill">
            <a:extLst>
              <a:ext uri="{FF2B5EF4-FFF2-40B4-BE49-F238E27FC236}">
                <a16:creationId xmlns:a16="http://schemas.microsoft.com/office/drawing/2014/main" id="{B6BEEE01-2910-33C4-D0B0-C75D175C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39858" y="2165515"/>
            <a:ext cx="288000" cy="2880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0E414155-617F-1B34-3857-D254FD8E9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911722"/>
            <a:ext cx="288000" cy="288000"/>
          </a:xfrm>
          <a:prstGeom prst="rect">
            <a:avLst/>
          </a:prstGeom>
        </p:spPr>
      </p:pic>
      <p:pic>
        <p:nvPicPr>
          <p:cNvPr id="23" name="Graphic 22" descr="Circle with left arrow with solid fill">
            <a:extLst>
              <a:ext uri="{FF2B5EF4-FFF2-40B4-BE49-F238E27FC236}">
                <a16:creationId xmlns:a16="http://schemas.microsoft.com/office/drawing/2014/main" id="{2B7A717B-9024-77EE-1DE6-3C1F6732B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51890" y="2604264"/>
            <a:ext cx="288000" cy="288000"/>
          </a:xfrm>
          <a:prstGeom prst="rect">
            <a:avLst/>
          </a:prstGeom>
        </p:spPr>
      </p:pic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695C6F64-9D8D-323A-6271-9355F4AA8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804790"/>
            <a:ext cx="288000" cy="288000"/>
          </a:xfrm>
          <a:prstGeom prst="rect">
            <a:avLst/>
          </a:prstGeom>
        </p:spPr>
      </p:pic>
      <p:pic>
        <p:nvPicPr>
          <p:cNvPr id="25" name="Graphic 24" descr="Circle with left arrow with solid fill">
            <a:extLst>
              <a:ext uri="{FF2B5EF4-FFF2-40B4-BE49-F238E27FC236}">
                <a16:creationId xmlns:a16="http://schemas.microsoft.com/office/drawing/2014/main" id="{2153F071-61A1-5FA3-A909-2D918AB1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033397"/>
            <a:ext cx="288000" cy="288000"/>
          </a:xfrm>
          <a:prstGeom prst="rect">
            <a:avLst/>
          </a:prstGeom>
        </p:spPr>
      </p:pic>
      <p:pic>
        <p:nvPicPr>
          <p:cNvPr id="26" name="Graphic 25" descr="Circle with left arrow with solid fill">
            <a:extLst>
              <a:ext uri="{FF2B5EF4-FFF2-40B4-BE49-F238E27FC236}">
                <a16:creationId xmlns:a16="http://schemas.microsoft.com/office/drawing/2014/main" id="{24D859E4-49A3-2286-1D29-9A2F7533B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3261998"/>
            <a:ext cx="288000" cy="288000"/>
          </a:xfrm>
          <a:prstGeom prst="rect">
            <a:avLst/>
          </a:prstGeom>
        </p:spPr>
      </p:pic>
      <p:pic>
        <p:nvPicPr>
          <p:cNvPr id="27" name="Graphic 26" descr="Circle with left arrow with solid fill">
            <a:extLst>
              <a:ext uri="{FF2B5EF4-FFF2-40B4-BE49-F238E27FC236}">
                <a16:creationId xmlns:a16="http://schemas.microsoft.com/office/drawing/2014/main" id="{A854EFE4-FAC3-5418-61BB-AB56D0031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478556"/>
            <a:ext cx="288000" cy="288000"/>
          </a:xfrm>
          <a:prstGeom prst="rect">
            <a:avLst/>
          </a:prstGeom>
        </p:spPr>
      </p:pic>
      <p:pic>
        <p:nvPicPr>
          <p:cNvPr id="28" name="Graphic 27" descr="Circle with left arrow with solid fill">
            <a:extLst>
              <a:ext uri="{FF2B5EF4-FFF2-40B4-BE49-F238E27FC236}">
                <a16:creationId xmlns:a16="http://schemas.microsoft.com/office/drawing/2014/main" id="{4AF324B0-903C-3914-B497-9D8CAB3C0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36128" y="1722734"/>
            <a:ext cx="288000" cy="288000"/>
          </a:xfrm>
          <a:prstGeom prst="rect">
            <a:avLst/>
          </a:prstGeom>
        </p:spPr>
      </p:pic>
      <p:pic>
        <p:nvPicPr>
          <p:cNvPr id="29" name="Graphic 28" descr="Circle with left arrow with solid fill">
            <a:extLst>
              <a:ext uri="{FF2B5EF4-FFF2-40B4-BE49-F238E27FC236}">
                <a16:creationId xmlns:a16="http://schemas.microsoft.com/office/drawing/2014/main" id="{53965353-694D-93B1-0214-BD6BBE05C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383493"/>
            <a:ext cx="288000" cy="28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17DBD8-07FF-FB3D-9120-7AFEDCBC8C1B}"/>
              </a:ext>
            </a:extLst>
          </p:cNvPr>
          <p:cNvSpPr txBox="1"/>
          <p:nvPr/>
        </p:nvSpPr>
        <p:spPr>
          <a:xfrm>
            <a:off x="5617111" y="690121"/>
            <a:ext cx="24086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less</a:t>
            </a:r>
            <a:r>
              <a:rPr lang="en-GB" dirty="0"/>
              <a:t> important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" name="Graphic 31" descr="Circle with left arrow with solid fill">
            <a:extLst>
              <a:ext uri="{FF2B5EF4-FFF2-40B4-BE49-F238E27FC236}">
                <a16:creationId xmlns:a16="http://schemas.microsoft.com/office/drawing/2014/main" id="{93BBBA74-6C47-CD8E-4FC8-AF8605C78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370339" y="718754"/>
            <a:ext cx="288000" cy="28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7F0AAF-AE91-E6AC-971C-479D130784D9}"/>
              </a:ext>
            </a:extLst>
          </p:cNvPr>
          <p:cNvSpPr txBox="1"/>
          <p:nvPr/>
        </p:nvSpPr>
        <p:spPr>
          <a:xfrm>
            <a:off x="8578314" y="685065"/>
            <a:ext cx="12240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Wine score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" name="Graphic 34" descr="Circle with left arrow with solid fill">
            <a:extLst>
              <a:ext uri="{FF2B5EF4-FFF2-40B4-BE49-F238E27FC236}">
                <a16:creationId xmlns:a16="http://schemas.microsoft.com/office/drawing/2014/main" id="{AD78F9B9-F707-A646-1159-6A24BB8B9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321297" y="727726"/>
            <a:ext cx="288000" cy="288000"/>
          </a:xfrm>
          <a:prstGeom prst="rect">
            <a:avLst/>
          </a:prstGeom>
        </p:spPr>
      </p:pic>
      <p:pic>
        <p:nvPicPr>
          <p:cNvPr id="36" name="Graphic 35" descr="Circle with left arrow with solid fill">
            <a:extLst>
              <a:ext uri="{FF2B5EF4-FFF2-40B4-BE49-F238E27FC236}">
                <a16:creationId xmlns:a16="http://schemas.microsoft.com/office/drawing/2014/main" id="{30B6971B-5F31-612C-38EF-FFB8CBB7B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862621" y="413994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04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2022-D7DC-9C3D-F96E-E19762A85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2560" y="615567"/>
            <a:ext cx="6555349" cy="1200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900" dirty="0"/>
              <a:t>Raw </a:t>
            </a:r>
            <a:r>
              <a:rPr lang="pl-PL" sz="1900" dirty="0" err="1"/>
              <a:t>Dataset</a:t>
            </a:r>
            <a:r>
              <a:rPr lang="pl-PL" sz="1900" dirty="0"/>
              <a:t>: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number of samples matters! Because in this set</a:t>
            </a:r>
            <a:r>
              <a:rPr lang="pl-PL" sz="19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900" b="0" i="0" dirty="0">
                <a:solidFill>
                  <a:schemeClr val="tx1"/>
                </a:solidFill>
                <a:effectLst/>
              </a:rPr>
              <a:t>The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neural network overfits the training data. </a:t>
            </a:r>
            <a:endParaRPr lang="pl-PL" sz="1900" b="0" i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900" b="0" i="0" dirty="0">
                <a:solidFill>
                  <a:schemeClr val="tx1"/>
                </a:solidFill>
                <a:effectLst/>
              </a:rPr>
              <a:t>Classes 3 and 9 are ignored, and Class 6 dominates the dataset.</a:t>
            </a:r>
            <a:endParaRPr lang="pl-PL" sz="19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23C10-2917-6E7B-CA49-A09ED1AD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45"/>
          <a:stretch/>
        </p:blipFill>
        <p:spPr>
          <a:xfrm>
            <a:off x="9537170" y="2837374"/>
            <a:ext cx="1981477" cy="117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6AF380-6EB1-56E3-0E73-E0A2746B2CB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3979865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/>
              <a:t>PREPARING </a:t>
            </a: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FEFD6-DF21-1C1D-9C11-3EC37C1E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32" y="680537"/>
            <a:ext cx="1867161" cy="1562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C1774F-8EEC-1E30-B98E-28EB5207033A}"/>
              </a:ext>
            </a:extLst>
          </p:cNvPr>
          <p:cNvSpPr txBox="1"/>
          <p:nvPr/>
        </p:nvSpPr>
        <p:spPr>
          <a:xfrm>
            <a:off x="1840832" y="2398363"/>
            <a:ext cx="7089805" cy="44781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1900" dirty="0">
                <a:solidFill>
                  <a:srgbClr val="C00000"/>
                </a:solidFill>
                <a:latin typeface="+mj-lt"/>
              </a:rPr>
              <a:t>REMEDIES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: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Oversampling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SMOTE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creates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synthetic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samples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of the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minority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Random Oversampling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duplicates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existing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samples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-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Risk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 of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overfiting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Balances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distribution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GB" sz="1900" b="0" i="0" dirty="0" err="1">
                <a:solidFill>
                  <a:schemeClr val="tx1"/>
                </a:solidFill>
                <a:effectLst/>
                <a:latin typeface="+mj-lt"/>
              </a:rPr>
              <a:t>Undersampling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emoved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dominant 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classes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Fastes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training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P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ossible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loss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of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important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information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Manual/Define class weights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Assign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higher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importance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to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in the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loss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function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Defining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with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important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than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else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S</a:t>
            </a:r>
            <a:r>
              <a:rPr lang="en-GB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elected samples are always in the training set</a:t>
            </a:r>
            <a:endParaRPr lang="en-GB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FC7E9-D383-EE86-57A0-241CCE740081}"/>
              </a:ext>
            </a:extLst>
          </p:cNvPr>
          <p:cNvCxnSpPr/>
          <p:nvPr/>
        </p:nvCxnSpPr>
        <p:spPr>
          <a:xfrm>
            <a:off x="1840832" y="2356999"/>
            <a:ext cx="10056528" cy="0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AEB72-1F05-56E5-6D3C-3C3EAE123473}"/>
              </a:ext>
            </a:extLst>
          </p:cNvPr>
          <p:cNvCxnSpPr/>
          <p:nvPr/>
        </p:nvCxnSpPr>
        <p:spPr>
          <a:xfrm>
            <a:off x="8913600" y="2397760"/>
            <a:ext cx="0" cy="4182614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C7F383-30C1-9C62-23CE-EC8155AC8310}"/>
              </a:ext>
            </a:extLst>
          </p:cNvPr>
          <p:cNvSpPr txBox="1"/>
          <p:nvPr/>
        </p:nvSpPr>
        <p:spPr>
          <a:xfrm>
            <a:off x="9501565" y="2411495"/>
            <a:ext cx="2241958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Oversampling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3,9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D35E7-A43D-5FA3-9319-CFD6A7129106}"/>
              </a:ext>
            </a:extLst>
          </p:cNvPr>
          <p:cNvSpPr txBox="1"/>
          <p:nvPr/>
        </p:nvSpPr>
        <p:spPr>
          <a:xfrm>
            <a:off x="9380539" y="4660377"/>
            <a:ext cx="248401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Undersampling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5,6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11BA3-C604-6ADC-826B-774424841697}"/>
              </a:ext>
            </a:extLst>
          </p:cNvPr>
          <p:cNvSpPr txBox="1"/>
          <p:nvPr/>
        </p:nvSpPr>
        <p:spPr>
          <a:xfrm>
            <a:off x="9225797" y="4035493"/>
            <a:ext cx="2921632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49-53%</a:t>
            </a: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59D1E9D0-FA44-8509-4122-2D03AB9EC752}"/>
              </a:ext>
            </a:extLst>
          </p:cNvPr>
          <p:cNvSpPr/>
          <p:nvPr/>
        </p:nvSpPr>
        <p:spPr>
          <a:xfrm>
            <a:off x="10430186" y="4341996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5682CA9-55F0-8C32-26E3-25B58D97ED54}"/>
              </a:ext>
            </a:extLst>
          </p:cNvPr>
          <p:cNvSpPr/>
          <p:nvPr/>
        </p:nvSpPr>
        <p:spPr>
          <a:xfrm>
            <a:off x="10430186" y="5033218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E8B09-AE26-966C-531E-302DB25813B6}"/>
              </a:ext>
            </a:extLst>
          </p:cNvPr>
          <p:cNvSpPr txBox="1"/>
          <p:nvPr/>
        </p:nvSpPr>
        <p:spPr>
          <a:xfrm>
            <a:off x="9537170" y="5467131"/>
            <a:ext cx="216020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latin typeface="+mj-lt"/>
              </a:rPr>
              <a:t>Define</a:t>
            </a:r>
            <a:r>
              <a:rPr lang="pl-PL" sz="1900" dirty="0">
                <a:latin typeface="+mj-lt"/>
              </a:rPr>
              <a:t> Class </a:t>
            </a:r>
            <a:r>
              <a:rPr lang="pl-PL" sz="1900" dirty="0" err="1">
                <a:latin typeface="+mj-lt"/>
              </a:rPr>
              <a:t>Weights</a:t>
            </a:r>
            <a:endParaRPr kumimoji="0" lang="pl-PL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62AF2847-435A-5C48-E5C0-A745B506F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2760" y="4093310"/>
            <a:ext cx="301539" cy="301539"/>
          </a:xfrm>
          <a:prstGeom prst="rect">
            <a:avLst/>
          </a:prstGeom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CBE50F18-5C59-D2D8-6259-B4F0D1A66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45082">
            <a:off x="9078557" y="4682756"/>
            <a:ext cx="371482" cy="371482"/>
          </a:xfrm>
          <a:prstGeom prst="rect">
            <a:avLst/>
          </a:prstGeom>
        </p:spPr>
      </p:pic>
      <p:pic>
        <p:nvPicPr>
          <p:cNvPr id="17" name="Graphic 16" descr="Add with solid fill">
            <a:extLst>
              <a:ext uri="{FF2B5EF4-FFF2-40B4-BE49-F238E27FC236}">
                <a16:creationId xmlns:a16="http://schemas.microsoft.com/office/drawing/2014/main" id="{80031056-A698-3C03-2A0A-2066409F1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45082">
            <a:off x="9232026" y="5509099"/>
            <a:ext cx="371482" cy="3714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E5158C-969A-48E5-97EF-10C430A3D568}"/>
              </a:ext>
            </a:extLst>
          </p:cNvPr>
          <p:cNvSpPr txBox="1"/>
          <p:nvPr/>
        </p:nvSpPr>
        <p:spPr>
          <a:xfrm>
            <a:off x="9501565" y="6006974"/>
            <a:ext cx="25417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data operations were </a:t>
            </a:r>
            <a:endParaRPr lang="pl-PL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performed using python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6B9E8D-A09F-A89B-8798-9071D768A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7206" y="6046302"/>
            <a:ext cx="359385" cy="378764"/>
          </a:xfrm>
          <a:prstGeom prst="rect">
            <a:avLst/>
          </a:prstGeom>
        </p:spPr>
      </p:pic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CB691543-65B2-2F7D-40E5-9D8B7FB35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6128" y="6393456"/>
            <a:ext cx="301539" cy="3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62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800</Words>
  <Application>Microsoft Office PowerPoint</Application>
  <PresentationFormat>Widescreen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Roboto</vt:lpstr>
      <vt:lpstr>Trebuchet MS</vt:lpstr>
      <vt:lpstr>Wingdings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Paweł Ozga (266078)</cp:lastModifiedBy>
  <cp:revision>83</cp:revision>
  <dcterms:modified xsi:type="dcterms:W3CDTF">2025-05-05T20:51:44Z</dcterms:modified>
</cp:coreProperties>
</file>