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5" r:id="rId16"/>
    <p:sldId id="2576" r:id="rId17"/>
    <p:sldId id="2577" r:id="rId18"/>
    <p:sldId id="2578" r:id="rId19"/>
    <p:sldId id="2579" r:id="rId20"/>
    <p:sldId id="2580" r:id="rId21"/>
    <p:sldId id="2581" r:id="rId22"/>
    <p:sldId id="2582" r:id="rId23"/>
    <p:sldId id="2583" r:id="rId2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a création du bot 'Agent Smith' par l'équipe 'The One'" id="{2791865A-7925-4FFB-A6A2-B868FDDC90B3}">
          <p14:sldIdLst>
            <p14:sldId id="2561"/>
            <p14:sldId id="2562"/>
          </p14:sldIdLst>
        </p14:section>
        <p14:section name="Introduction au projet 'Agent Smith'" id="{DC8F935C-7314-4A72-9219-48E84A7924D9}">
          <p14:sldIdLst>
            <p14:sldId id="2563"/>
            <p14:sldId id="2564"/>
            <p14:sldId id="2565"/>
            <p14:sldId id="2566"/>
          </p14:sldIdLst>
        </p14:section>
        <p14:section name="Conceptualisation du bot 'Agent Smith'" id="{32023918-EF02-4179-AE02-CB80EB8F690E}">
          <p14:sldIdLst>
            <p14:sldId id="2567"/>
            <p14:sldId id="2568"/>
            <p14:sldId id="2569"/>
            <p14:sldId id="2570"/>
          </p14:sldIdLst>
        </p14:section>
        <p14:section name="Développement technique" id="{53EA68C9-A2E1-4A54-8759-5A4548077652}">
          <p14:sldIdLst>
            <p14:sldId id="2571"/>
            <p14:sldId id="2572"/>
            <p14:sldId id="2573"/>
            <p14:sldId id="2574"/>
          </p14:sldIdLst>
        </p14:section>
        <p14:section name="Thème Matrix et gamification" id="{41015228-D838-4832-AEE3-D90DB2919A83}">
          <p14:sldIdLst>
            <p14:sldId id="2575"/>
            <p14:sldId id="2576"/>
            <p14:sldId id="2577"/>
            <p14:sldId id="2578"/>
          </p14:sldIdLst>
        </p14:section>
        <p14:section name="Lancement et impact" id="{E42B65B9-13FD-4CE8-9D25-FF9CCE72D7F3}">
          <p14:sldIdLst>
            <p14:sldId id="2579"/>
            <p14:sldId id="2580"/>
            <p14:sldId id="2581"/>
            <p14:sldId id="2582"/>
          </p14:sldIdLst>
        </p14:section>
        <p14:section name="Conclusion" id="{90E21458-C9F3-4763-AA02-BB42D4CD9A86}">
          <p14:sldIdLst>
            <p14:sldId id="25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B8866B5-29B9-480B-A374-C76EF348CC46}" v="155" dt="2025-03-04T10:55:27.2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5851C8-B0A5-4F38-847F-79D07C3CE6C2}"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A6E6D4E7-E9F7-4CFB-A29E-9369FF556F56}">
      <dgm:prSet/>
      <dgm:spPr/>
      <dgm:t>
        <a:bodyPr/>
        <a:lstStyle/>
        <a:p>
          <a:pPr>
            <a:lnSpc>
              <a:spcPct val="100000"/>
            </a:lnSpc>
            <a:defRPr b="1"/>
          </a:pPr>
          <a:r>
            <a:rPr lang="fr-FR"/>
            <a:t>Fusion technologie et culture</a:t>
          </a:r>
          <a:endParaRPr lang="en-US"/>
        </a:p>
      </dgm:t>
    </dgm:pt>
    <dgm:pt modelId="{23AA3155-F0D3-4EDA-9497-4F1F820E8A8F}" type="parTrans" cxnId="{56CE53EC-67AA-4A5A-BF2F-CF29D206DAFB}">
      <dgm:prSet/>
      <dgm:spPr/>
      <dgm:t>
        <a:bodyPr/>
        <a:lstStyle/>
        <a:p>
          <a:endParaRPr lang="en-US"/>
        </a:p>
      </dgm:t>
    </dgm:pt>
    <dgm:pt modelId="{F381624F-1F86-4641-B103-A16D8B0D9191}" type="sibTrans" cxnId="{56CE53EC-67AA-4A5A-BF2F-CF29D206DAFB}">
      <dgm:prSet/>
      <dgm:spPr/>
      <dgm:t>
        <a:bodyPr/>
        <a:lstStyle/>
        <a:p>
          <a:pPr>
            <a:lnSpc>
              <a:spcPct val="100000"/>
            </a:lnSpc>
            <a:defRPr b="1"/>
          </a:pPr>
          <a:endParaRPr lang="en-US"/>
        </a:p>
      </dgm:t>
    </dgm:pt>
    <dgm:pt modelId="{BFA8771B-9F70-4D6D-81E5-72165BD0A288}">
      <dgm:prSet/>
      <dgm:spPr/>
      <dgm:t>
        <a:bodyPr/>
        <a:lstStyle/>
        <a:p>
          <a:pPr>
            <a:lnSpc>
              <a:spcPct val="100000"/>
            </a:lnSpc>
          </a:pPr>
          <a:r>
            <a:rPr lang="fr-FR"/>
            <a:t>Le projet 'Agent Smith' combine habilement des éléments technologiques avec des références de la culture populaire, enrichissant ainsi notre expérience numérique.</a:t>
          </a:r>
          <a:endParaRPr lang="en-US"/>
        </a:p>
      </dgm:t>
    </dgm:pt>
    <dgm:pt modelId="{3C6C2805-E083-43D8-B54D-B7B373FE7E3B}" type="parTrans" cxnId="{3FCDE616-2A8E-4CBE-B3F4-095B4430366F}">
      <dgm:prSet/>
      <dgm:spPr/>
      <dgm:t>
        <a:bodyPr/>
        <a:lstStyle/>
        <a:p>
          <a:endParaRPr lang="en-US"/>
        </a:p>
      </dgm:t>
    </dgm:pt>
    <dgm:pt modelId="{4962FCD3-29FD-4344-9B1A-90F4312F03AC}" type="sibTrans" cxnId="{3FCDE616-2A8E-4CBE-B3F4-095B4430366F}">
      <dgm:prSet/>
      <dgm:spPr/>
      <dgm:t>
        <a:bodyPr/>
        <a:lstStyle/>
        <a:p>
          <a:endParaRPr lang="en-US"/>
        </a:p>
      </dgm:t>
    </dgm:pt>
    <dgm:pt modelId="{BFC3F768-EDBF-4A6F-9241-175502FBE11F}">
      <dgm:prSet/>
      <dgm:spPr/>
      <dgm:t>
        <a:bodyPr/>
        <a:lstStyle/>
        <a:p>
          <a:pPr>
            <a:lnSpc>
              <a:spcPct val="100000"/>
            </a:lnSpc>
            <a:defRPr b="1"/>
          </a:pPr>
          <a:r>
            <a:rPr lang="fr-FR"/>
            <a:t>Histoire et développement</a:t>
          </a:r>
          <a:endParaRPr lang="en-US"/>
        </a:p>
      </dgm:t>
    </dgm:pt>
    <dgm:pt modelId="{FECCC043-DFE1-496A-9BD2-9D11D4DB1C31}" type="parTrans" cxnId="{B8640981-786D-4AA3-BA2C-C28CF7692ED5}">
      <dgm:prSet/>
      <dgm:spPr/>
      <dgm:t>
        <a:bodyPr/>
        <a:lstStyle/>
        <a:p>
          <a:endParaRPr lang="en-US"/>
        </a:p>
      </dgm:t>
    </dgm:pt>
    <dgm:pt modelId="{9F221E8C-17B2-48E1-9704-B306FD0A186E}" type="sibTrans" cxnId="{B8640981-786D-4AA3-BA2C-C28CF7692ED5}">
      <dgm:prSet/>
      <dgm:spPr/>
      <dgm:t>
        <a:bodyPr/>
        <a:lstStyle/>
        <a:p>
          <a:pPr>
            <a:lnSpc>
              <a:spcPct val="100000"/>
            </a:lnSpc>
            <a:defRPr b="1"/>
          </a:pPr>
          <a:endParaRPr lang="en-US"/>
        </a:p>
      </dgm:t>
    </dgm:pt>
    <dgm:pt modelId="{319F7F2E-BA9E-4BAA-BFD3-6B4EDA37F0A1}">
      <dgm:prSet/>
      <dgm:spPr/>
      <dgm:t>
        <a:bodyPr/>
        <a:lstStyle/>
        <a:p>
          <a:pPr>
            <a:lnSpc>
              <a:spcPct val="100000"/>
            </a:lnSpc>
          </a:pPr>
          <a:r>
            <a:rPr lang="fr-FR"/>
            <a:t>L'évolution du projet 'Agent Smith' révèle des étapes clés qui ont façonné son développement et son intégration dans le monde moderne.</a:t>
          </a:r>
          <a:endParaRPr lang="en-US"/>
        </a:p>
      </dgm:t>
    </dgm:pt>
    <dgm:pt modelId="{03B06445-529A-47B2-81F4-9CD870419BF6}" type="parTrans" cxnId="{F1033E3F-E00F-4C29-B635-9300375D33FF}">
      <dgm:prSet/>
      <dgm:spPr/>
      <dgm:t>
        <a:bodyPr/>
        <a:lstStyle/>
        <a:p>
          <a:endParaRPr lang="en-US"/>
        </a:p>
      </dgm:t>
    </dgm:pt>
    <dgm:pt modelId="{E052950A-2B04-47B3-8A10-40287898BBF2}" type="sibTrans" cxnId="{F1033E3F-E00F-4C29-B635-9300375D33FF}">
      <dgm:prSet/>
      <dgm:spPr/>
      <dgm:t>
        <a:bodyPr/>
        <a:lstStyle/>
        <a:p>
          <a:endParaRPr lang="en-US"/>
        </a:p>
      </dgm:t>
    </dgm:pt>
    <dgm:pt modelId="{C3579718-C4AA-4622-A389-A1F8798D57AE}">
      <dgm:prSet/>
      <dgm:spPr/>
      <dgm:t>
        <a:bodyPr/>
        <a:lstStyle/>
        <a:p>
          <a:pPr>
            <a:lnSpc>
              <a:spcPct val="100000"/>
            </a:lnSpc>
            <a:defRPr b="1"/>
          </a:pPr>
          <a:r>
            <a:rPr lang="fr-FR"/>
            <a:t>Impact potentiel</a:t>
          </a:r>
          <a:endParaRPr lang="en-US"/>
        </a:p>
      </dgm:t>
    </dgm:pt>
    <dgm:pt modelId="{762DE8EF-7B98-47CF-A6BD-CBCE541AE219}" type="parTrans" cxnId="{F9D742B9-DBC3-4208-BBF4-9D50F3D18AD0}">
      <dgm:prSet/>
      <dgm:spPr/>
      <dgm:t>
        <a:bodyPr/>
        <a:lstStyle/>
        <a:p>
          <a:endParaRPr lang="en-US"/>
        </a:p>
      </dgm:t>
    </dgm:pt>
    <dgm:pt modelId="{E019384D-5832-4EBA-A139-E29333C40FCC}" type="sibTrans" cxnId="{F9D742B9-DBC3-4208-BBF4-9D50F3D18AD0}">
      <dgm:prSet/>
      <dgm:spPr/>
      <dgm:t>
        <a:bodyPr/>
        <a:lstStyle/>
        <a:p>
          <a:endParaRPr lang="en-US"/>
        </a:p>
      </dgm:t>
    </dgm:pt>
    <dgm:pt modelId="{1D98F416-52B0-491E-843D-3949E6ADD28A}">
      <dgm:prSet/>
      <dgm:spPr/>
      <dgm:t>
        <a:bodyPr/>
        <a:lstStyle/>
        <a:p>
          <a:pPr>
            <a:lnSpc>
              <a:spcPct val="100000"/>
            </a:lnSpc>
          </a:pPr>
          <a:r>
            <a:rPr lang="fr-FR"/>
            <a:t>Ce projet a le potentiel de transformer l'avenir des bots intelligents, ouvrant la voie à de nouvelles innovations dans divers domaines.</a:t>
          </a:r>
          <a:endParaRPr lang="en-US"/>
        </a:p>
      </dgm:t>
    </dgm:pt>
    <dgm:pt modelId="{A959B1C9-0ABE-4064-8AD3-7257D394AD27}" type="parTrans" cxnId="{7E2675F7-E46B-4698-B794-0A98BC2085B6}">
      <dgm:prSet/>
      <dgm:spPr/>
      <dgm:t>
        <a:bodyPr/>
        <a:lstStyle/>
        <a:p>
          <a:endParaRPr lang="en-US"/>
        </a:p>
      </dgm:t>
    </dgm:pt>
    <dgm:pt modelId="{BF1CE5CF-9939-44BC-9644-50C7254BA858}" type="sibTrans" cxnId="{7E2675F7-E46B-4698-B794-0A98BC2085B6}">
      <dgm:prSet/>
      <dgm:spPr/>
      <dgm:t>
        <a:bodyPr/>
        <a:lstStyle/>
        <a:p>
          <a:endParaRPr lang="en-US"/>
        </a:p>
      </dgm:t>
    </dgm:pt>
    <dgm:pt modelId="{01CD5388-7594-49A6-8F4D-3FCCAE866017}" type="pres">
      <dgm:prSet presAssocID="{E95851C8-B0A5-4F38-847F-79D07C3CE6C2}" presName="Name0" presStyleCnt="0">
        <dgm:presLayoutVars>
          <dgm:dir/>
          <dgm:resizeHandles val="exact"/>
        </dgm:presLayoutVars>
      </dgm:prSet>
      <dgm:spPr/>
    </dgm:pt>
    <dgm:pt modelId="{81281921-FD08-44E1-9143-F1CC0AAD949E}" type="pres">
      <dgm:prSet presAssocID="{A6E6D4E7-E9F7-4CFB-A29E-9369FF556F56}" presName="compNode" presStyleCnt="0"/>
      <dgm:spPr/>
    </dgm:pt>
    <dgm:pt modelId="{FE555700-67BF-4B03-A35B-18F08F2F6532}" type="pres">
      <dgm:prSet presAssocID="{A6E6D4E7-E9F7-4CFB-A29E-9369FF556F56}" presName="pictRect" presStyleLbl="revTx" presStyleIdx="0" presStyleCnt="6">
        <dgm:presLayoutVars>
          <dgm:chMax val="0"/>
          <dgm:bulletEnabled/>
        </dgm:presLayoutVars>
      </dgm:prSet>
      <dgm:spPr/>
    </dgm:pt>
    <dgm:pt modelId="{F7C97B90-5D20-4994-9EAD-684DB8C48ED6}" type="pres">
      <dgm:prSet presAssocID="{A6E6D4E7-E9F7-4CFB-A29E-9369FF556F56}" presName="textRect" presStyleLbl="revTx" presStyleIdx="1" presStyleCnt="6">
        <dgm:presLayoutVars>
          <dgm:bulletEnabled/>
        </dgm:presLayoutVars>
      </dgm:prSet>
      <dgm:spPr/>
    </dgm:pt>
    <dgm:pt modelId="{165407E2-F29C-46AC-9BE2-096D9178F77E}" type="pres">
      <dgm:prSet presAssocID="{F381624F-1F86-4641-B103-A16D8B0D9191}" presName="sibTrans" presStyleLbl="sibTrans2D1" presStyleIdx="0" presStyleCnt="0"/>
      <dgm:spPr/>
    </dgm:pt>
    <dgm:pt modelId="{A1A62E6A-1C14-49DC-9408-DB56442E76BB}" type="pres">
      <dgm:prSet presAssocID="{BFC3F768-EDBF-4A6F-9241-175502FBE11F}" presName="compNode" presStyleCnt="0"/>
      <dgm:spPr/>
    </dgm:pt>
    <dgm:pt modelId="{413C5FA4-FF63-4CD2-A8C9-95DB847FB884}" type="pres">
      <dgm:prSet presAssocID="{BFC3F768-EDBF-4A6F-9241-175502FBE11F}" presName="pictRect" presStyleLbl="revTx" presStyleIdx="2" presStyleCnt="6">
        <dgm:presLayoutVars>
          <dgm:chMax val="0"/>
          <dgm:bulletEnabled/>
        </dgm:presLayoutVars>
      </dgm:prSet>
      <dgm:spPr/>
    </dgm:pt>
    <dgm:pt modelId="{D97AA295-94EB-4F85-ABA3-F393DED5C3AA}" type="pres">
      <dgm:prSet presAssocID="{BFC3F768-EDBF-4A6F-9241-175502FBE11F}" presName="textRect" presStyleLbl="revTx" presStyleIdx="3" presStyleCnt="6">
        <dgm:presLayoutVars>
          <dgm:bulletEnabled/>
        </dgm:presLayoutVars>
      </dgm:prSet>
      <dgm:spPr/>
    </dgm:pt>
    <dgm:pt modelId="{47E0A3A6-0E8E-49E0-A560-A7B234C79123}" type="pres">
      <dgm:prSet presAssocID="{9F221E8C-17B2-48E1-9704-B306FD0A186E}" presName="sibTrans" presStyleLbl="sibTrans2D1" presStyleIdx="0" presStyleCnt="0"/>
      <dgm:spPr/>
    </dgm:pt>
    <dgm:pt modelId="{D0CAB99C-2878-4C5B-94CF-3AE720E02790}" type="pres">
      <dgm:prSet presAssocID="{C3579718-C4AA-4622-A389-A1F8798D57AE}" presName="compNode" presStyleCnt="0"/>
      <dgm:spPr/>
    </dgm:pt>
    <dgm:pt modelId="{6D373B44-A794-430C-952B-057A90D92676}" type="pres">
      <dgm:prSet presAssocID="{C3579718-C4AA-4622-A389-A1F8798D57AE}" presName="pictRect" presStyleLbl="revTx" presStyleIdx="4" presStyleCnt="6">
        <dgm:presLayoutVars>
          <dgm:chMax val="0"/>
          <dgm:bulletEnabled/>
        </dgm:presLayoutVars>
      </dgm:prSet>
      <dgm:spPr/>
    </dgm:pt>
    <dgm:pt modelId="{78D91257-A0EF-4361-98B5-F3EF5A3CEBA3}" type="pres">
      <dgm:prSet presAssocID="{C3579718-C4AA-4622-A389-A1F8798D57AE}" presName="textRect" presStyleLbl="revTx" presStyleIdx="5" presStyleCnt="6">
        <dgm:presLayoutVars>
          <dgm:bulletEnabled/>
        </dgm:presLayoutVars>
      </dgm:prSet>
      <dgm:spPr/>
    </dgm:pt>
  </dgm:ptLst>
  <dgm:cxnLst>
    <dgm:cxn modelId="{04D92E00-4A93-4FD4-A4D6-BF71BAAD11FC}" type="presOf" srcId="{9F221E8C-17B2-48E1-9704-B306FD0A186E}" destId="{47E0A3A6-0E8E-49E0-A560-A7B234C79123}" srcOrd="0" destOrd="0" presId="urn:microsoft.com/office/officeart/2024/3/layout/hArchList1"/>
    <dgm:cxn modelId="{3D6B800F-02E5-4291-BB55-C871AF4A2D8C}" type="presOf" srcId="{BFA8771B-9F70-4D6D-81E5-72165BD0A288}" destId="{F7C97B90-5D20-4994-9EAD-684DB8C48ED6}" srcOrd="0" destOrd="0" presId="urn:microsoft.com/office/officeart/2024/3/layout/hArchList1"/>
    <dgm:cxn modelId="{3FCDE616-2A8E-4CBE-B3F4-095B4430366F}" srcId="{A6E6D4E7-E9F7-4CFB-A29E-9369FF556F56}" destId="{BFA8771B-9F70-4D6D-81E5-72165BD0A288}" srcOrd="0" destOrd="0" parTransId="{3C6C2805-E083-43D8-B54D-B7B373FE7E3B}" sibTransId="{4962FCD3-29FD-4344-9B1A-90F4312F03AC}"/>
    <dgm:cxn modelId="{65FD3C17-7D8C-4AA9-9860-B2EC51F54FB9}" type="presOf" srcId="{E95851C8-B0A5-4F38-847F-79D07C3CE6C2}" destId="{01CD5388-7594-49A6-8F4D-3FCCAE866017}" srcOrd="0" destOrd="0" presId="urn:microsoft.com/office/officeart/2024/3/layout/hArchList1"/>
    <dgm:cxn modelId="{5F445A3D-8CE0-4AB1-BE68-692F0434DB32}" type="presOf" srcId="{F381624F-1F86-4641-B103-A16D8B0D9191}" destId="{165407E2-F29C-46AC-9BE2-096D9178F77E}" srcOrd="0" destOrd="0" presId="urn:microsoft.com/office/officeart/2024/3/layout/hArchList1"/>
    <dgm:cxn modelId="{F1033E3F-E00F-4C29-B635-9300375D33FF}" srcId="{BFC3F768-EDBF-4A6F-9241-175502FBE11F}" destId="{319F7F2E-BA9E-4BAA-BFD3-6B4EDA37F0A1}" srcOrd="0" destOrd="0" parTransId="{03B06445-529A-47B2-81F4-9CD870419BF6}" sibTransId="{E052950A-2B04-47B3-8A10-40287898BBF2}"/>
    <dgm:cxn modelId="{42068A44-531E-408B-872A-1749B845F1D6}" type="presOf" srcId="{C3579718-C4AA-4622-A389-A1F8798D57AE}" destId="{6D373B44-A794-430C-952B-057A90D92676}" srcOrd="0" destOrd="0" presId="urn:microsoft.com/office/officeart/2024/3/layout/hArchList1"/>
    <dgm:cxn modelId="{50384A50-37F4-4418-A43C-83EEB6C8A7BE}" type="presOf" srcId="{1D98F416-52B0-491E-843D-3949E6ADD28A}" destId="{78D91257-A0EF-4361-98B5-F3EF5A3CEBA3}" srcOrd="0" destOrd="0" presId="urn:microsoft.com/office/officeart/2024/3/layout/hArchList1"/>
    <dgm:cxn modelId="{390DF977-2B55-4B77-8D1B-D5B5E6311394}" type="presOf" srcId="{BFC3F768-EDBF-4A6F-9241-175502FBE11F}" destId="{413C5FA4-FF63-4CD2-A8C9-95DB847FB884}" srcOrd="0" destOrd="0" presId="urn:microsoft.com/office/officeart/2024/3/layout/hArchList1"/>
    <dgm:cxn modelId="{BCF62C7B-DE94-4823-A150-C19ABBBA3805}" type="presOf" srcId="{A6E6D4E7-E9F7-4CFB-A29E-9369FF556F56}" destId="{FE555700-67BF-4B03-A35B-18F08F2F6532}" srcOrd="0" destOrd="0" presId="urn:microsoft.com/office/officeart/2024/3/layout/hArchList1"/>
    <dgm:cxn modelId="{B8640981-786D-4AA3-BA2C-C28CF7692ED5}" srcId="{E95851C8-B0A5-4F38-847F-79D07C3CE6C2}" destId="{BFC3F768-EDBF-4A6F-9241-175502FBE11F}" srcOrd="1" destOrd="0" parTransId="{FECCC043-DFE1-496A-9BD2-9D11D4DB1C31}" sibTransId="{9F221E8C-17B2-48E1-9704-B306FD0A186E}"/>
    <dgm:cxn modelId="{2F9E7899-10FE-4345-9227-473128E0270D}" type="presOf" srcId="{319F7F2E-BA9E-4BAA-BFD3-6B4EDA37F0A1}" destId="{D97AA295-94EB-4F85-ABA3-F393DED5C3AA}" srcOrd="0" destOrd="0" presId="urn:microsoft.com/office/officeart/2024/3/layout/hArchList1"/>
    <dgm:cxn modelId="{F9D742B9-DBC3-4208-BBF4-9D50F3D18AD0}" srcId="{E95851C8-B0A5-4F38-847F-79D07C3CE6C2}" destId="{C3579718-C4AA-4622-A389-A1F8798D57AE}" srcOrd="2" destOrd="0" parTransId="{762DE8EF-7B98-47CF-A6BD-CBCE541AE219}" sibTransId="{E019384D-5832-4EBA-A139-E29333C40FCC}"/>
    <dgm:cxn modelId="{56CE53EC-67AA-4A5A-BF2F-CF29D206DAFB}" srcId="{E95851C8-B0A5-4F38-847F-79D07C3CE6C2}" destId="{A6E6D4E7-E9F7-4CFB-A29E-9369FF556F56}" srcOrd="0" destOrd="0" parTransId="{23AA3155-F0D3-4EDA-9497-4F1F820E8A8F}" sibTransId="{F381624F-1F86-4641-B103-A16D8B0D9191}"/>
    <dgm:cxn modelId="{7E2675F7-E46B-4698-B794-0A98BC2085B6}" srcId="{C3579718-C4AA-4622-A389-A1F8798D57AE}" destId="{1D98F416-52B0-491E-843D-3949E6ADD28A}" srcOrd="0" destOrd="0" parTransId="{A959B1C9-0ABE-4064-8AD3-7257D394AD27}" sibTransId="{BF1CE5CF-9939-44BC-9644-50C7254BA858}"/>
    <dgm:cxn modelId="{5990CB14-9E6C-4CD7-BC4E-BAD5A39ACC58}" type="presParOf" srcId="{01CD5388-7594-49A6-8F4D-3FCCAE866017}" destId="{81281921-FD08-44E1-9143-F1CC0AAD949E}" srcOrd="0" destOrd="0" presId="urn:microsoft.com/office/officeart/2024/3/layout/hArchList1"/>
    <dgm:cxn modelId="{0F2454D9-F8F7-4C41-864D-50F5763D3CB5}" type="presParOf" srcId="{81281921-FD08-44E1-9143-F1CC0AAD949E}" destId="{FE555700-67BF-4B03-A35B-18F08F2F6532}" srcOrd="0" destOrd="0" presId="urn:microsoft.com/office/officeart/2024/3/layout/hArchList1"/>
    <dgm:cxn modelId="{EB186026-AE9A-4A40-AEA7-E717E3655ACC}" type="presParOf" srcId="{81281921-FD08-44E1-9143-F1CC0AAD949E}" destId="{F7C97B90-5D20-4994-9EAD-684DB8C48ED6}" srcOrd="1" destOrd="0" presId="urn:microsoft.com/office/officeart/2024/3/layout/hArchList1"/>
    <dgm:cxn modelId="{C642980C-9D82-46C3-9E9F-DB75ED0C2F52}" type="presParOf" srcId="{01CD5388-7594-49A6-8F4D-3FCCAE866017}" destId="{165407E2-F29C-46AC-9BE2-096D9178F77E}" srcOrd="1" destOrd="0" presId="urn:microsoft.com/office/officeart/2024/3/layout/hArchList1"/>
    <dgm:cxn modelId="{D1F92EA3-1304-4BEB-A5C9-E07A61A90565}" type="presParOf" srcId="{01CD5388-7594-49A6-8F4D-3FCCAE866017}" destId="{A1A62E6A-1C14-49DC-9408-DB56442E76BB}" srcOrd="2" destOrd="0" presId="urn:microsoft.com/office/officeart/2024/3/layout/hArchList1"/>
    <dgm:cxn modelId="{A5C941AD-6EF1-46DF-8CE2-7CC2A9A07C9A}" type="presParOf" srcId="{A1A62E6A-1C14-49DC-9408-DB56442E76BB}" destId="{413C5FA4-FF63-4CD2-A8C9-95DB847FB884}" srcOrd="0" destOrd="0" presId="urn:microsoft.com/office/officeart/2024/3/layout/hArchList1"/>
    <dgm:cxn modelId="{8B26EBE7-778E-4EDD-8535-F2495F386ED1}" type="presParOf" srcId="{A1A62E6A-1C14-49DC-9408-DB56442E76BB}" destId="{D97AA295-94EB-4F85-ABA3-F393DED5C3AA}" srcOrd="1" destOrd="0" presId="urn:microsoft.com/office/officeart/2024/3/layout/hArchList1"/>
    <dgm:cxn modelId="{DE9E2712-7F1B-4199-9426-2CF148B97043}" type="presParOf" srcId="{01CD5388-7594-49A6-8F4D-3FCCAE866017}" destId="{47E0A3A6-0E8E-49E0-A560-A7B234C79123}" srcOrd="3" destOrd="0" presId="urn:microsoft.com/office/officeart/2024/3/layout/hArchList1"/>
    <dgm:cxn modelId="{D34F728B-C5CC-45A8-A2CE-ABB24AE0D10C}" type="presParOf" srcId="{01CD5388-7594-49A6-8F4D-3FCCAE866017}" destId="{D0CAB99C-2878-4C5B-94CF-3AE720E02790}" srcOrd="4" destOrd="0" presId="urn:microsoft.com/office/officeart/2024/3/layout/hArchList1"/>
    <dgm:cxn modelId="{75B3992A-0260-4CC5-96ED-E21F9D75C0FB}" type="presParOf" srcId="{D0CAB99C-2878-4C5B-94CF-3AE720E02790}" destId="{6D373B44-A794-430C-952B-057A90D92676}" srcOrd="0" destOrd="0" presId="urn:microsoft.com/office/officeart/2024/3/layout/hArchList1"/>
    <dgm:cxn modelId="{5093960F-BB39-46B0-9185-EB906B343655}" type="presParOf" srcId="{D0CAB99C-2878-4C5B-94CF-3AE720E02790}" destId="{78D91257-A0EF-4361-98B5-F3EF5A3CEBA3}"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555700-67BF-4B03-A35B-18F08F2F6532}">
      <dsp:nvSpPr>
        <dsp:cNvPr id="0" name=""/>
        <dsp:cNvSpPr/>
      </dsp:nvSpPr>
      <dsp:spPr>
        <a:xfrm>
          <a:off x="0" y="0"/>
          <a:ext cx="3072983" cy="62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fr-FR" sz="1800" kern="1200"/>
            <a:t>Fusion technologie et culture</a:t>
          </a:r>
          <a:endParaRPr lang="en-US" sz="1800" kern="1200"/>
        </a:p>
      </dsp:txBody>
      <dsp:txXfrm>
        <a:off x="0" y="0"/>
        <a:ext cx="3072983" cy="621637"/>
      </dsp:txXfrm>
    </dsp:sp>
    <dsp:sp modelId="{F7C97B90-5D20-4994-9EAD-684DB8C48ED6}">
      <dsp:nvSpPr>
        <dsp:cNvPr id="0" name=""/>
        <dsp:cNvSpPr/>
      </dsp:nvSpPr>
      <dsp:spPr>
        <a:xfrm>
          <a:off x="0" y="621637"/>
          <a:ext cx="3072983" cy="2072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fr-FR" sz="1400" kern="1200"/>
            <a:t>Le projet 'Agent Smith' combine habilement des éléments technologiques avec des références de la culture populaire, enrichissant ainsi notre expérience numérique.</a:t>
          </a:r>
          <a:endParaRPr lang="en-US" sz="1400" kern="1200"/>
        </a:p>
      </dsp:txBody>
      <dsp:txXfrm>
        <a:off x="0" y="621637"/>
        <a:ext cx="3072983" cy="2072338"/>
      </dsp:txXfrm>
    </dsp:sp>
    <dsp:sp modelId="{413C5FA4-FF63-4CD2-A8C9-95DB847FB884}">
      <dsp:nvSpPr>
        <dsp:cNvPr id="0" name=""/>
        <dsp:cNvSpPr/>
      </dsp:nvSpPr>
      <dsp:spPr>
        <a:xfrm>
          <a:off x="3380282" y="0"/>
          <a:ext cx="3072983" cy="62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fr-FR" sz="1800" kern="1200"/>
            <a:t>Histoire et développement</a:t>
          </a:r>
          <a:endParaRPr lang="en-US" sz="1800" kern="1200"/>
        </a:p>
      </dsp:txBody>
      <dsp:txXfrm>
        <a:off x="3380282" y="0"/>
        <a:ext cx="3072983" cy="621637"/>
      </dsp:txXfrm>
    </dsp:sp>
    <dsp:sp modelId="{D97AA295-94EB-4F85-ABA3-F393DED5C3AA}">
      <dsp:nvSpPr>
        <dsp:cNvPr id="0" name=""/>
        <dsp:cNvSpPr/>
      </dsp:nvSpPr>
      <dsp:spPr>
        <a:xfrm>
          <a:off x="3380282" y="621637"/>
          <a:ext cx="3072983" cy="2072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fr-FR" sz="1400" kern="1200"/>
            <a:t>L'évolution du projet 'Agent Smith' révèle des étapes clés qui ont façonné son développement et son intégration dans le monde moderne.</a:t>
          </a:r>
          <a:endParaRPr lang="en-US" sz="1400" kern="1200"/>
        </a:p>
      </dsp:txBody>
      <dsp:txXfrm>
        <a:off x="3380282" y="621637"/>
        <a:ext cx="3072983" cy="2072338"/>
      </dsp:txXfrm>
    </dsp:sp>
    <dsp:sp modelId="{6D373B44-A794-430C-952B-057A90D92676}">
      <dsp:nvSpPr>
        <dsp:cNvPr id="0" name=""/>
        <dsp:cNvSpPr/>
      </dsp:nvSpPr>
      <dsp:spPr>
        <a:xfrm>
          <a:off x="6760564" y="0"/>
          <a:ext cx="3072983" cy="621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fr-FR" sz="1800" kern="1200"/>
            <a:t>Impact potentiel</a:t>
          </a:r>
          <a:endParaRPr lang="en-US" sz="1800" kern="1200"/>
        </a:p>
      </dsp:txBody>
      <dsp:txXfrm>
        <a:off x="6760564" y="0"/>
        <a:ext cx="3072983" cy="621637"/>
      </dsp:txXfrm>
    </dsp:sp>
    <dsp:sp modelId="{78D91257-A0EF-4361-98B5-F3EF5A3CEBA3}">
      <dsp:nvSpPr>
        <dsp:cNvPr id="0" name=""/>
        <dsp:cNvSpPr/>
      </dsp:nvSpPr>
      <dsp:spPr>
        <a:xfrm>
          <a:off x="6760564" y="621637"/>
          <a:ext cx="3072983" cy="2072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fr-FR" sz="1400" kern="1200"/>
            <a:t>Ce projet a le potentiel de transformer l'avenir des bots intelligents, ouvrant la voie à de nouvelles innovations dans divers domaines.</a:t>
          </a:r>
          <a:endParaRPr lang="en-US" sz="1400" kern="1200"/>
        </a:p>
      </dsp:txBody>
      <dsp:txXfrm>
        <a:off x="6760564" y="621637"/>
        <a:ext cx="3072983" cy="2072338"/>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22BB56-9021-4B5B-BE87-28A60B95BE02}" type="datetimeFigureOut">
              <a:t>04/03/2025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526EA2-95F4-41C2-8A3B-48D3AB2D625D}" type="slidenum">
              <a:t>‹N°›</a:t>
            </a:fld>
            <a:endParaRPr lang="fr-FR"/>
          </a:p>
        </p:txBody>
      </p:sp>
    </p:spTree>
    <p:extLst>
      <p:ext uri="{BB962C8B-B14F-4D97-AF65-F5344CB8AC3E}">
        <p14:creationId xmlns:p14="http://schemas.microsoft.com/office/powerpoint/2010/main" val="3364532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 contenu généré par l’IA peut être incorrect.
---
Aujourd'hui, nous allons explorer le projet innovant de l'équipe 'The One' : la création du bot 'Agent Smith', inspiré du célèbre film Matrix. Cette présentation aborde le contexte, le développement technique et l'impact de ce projet ambitieux.
</a:t>
            </a:r>
          </a:p>
        </p:txBody>
      </p:sp>
      <p:sp>
        <p:nvSpPr>
          <p:cNvPr id="4" name="Espace réservé du numéro de diapositive 3"/>
          <p:cNvSpPr>
            <a:spLocks noGrp="1"/>
          </p:cNvSpPr>
          <p:nvPr>
            <p:ph type="sldNum" sz="quarter" idx="5"/>
          </p:nvPr>
        </p:nvSpPr>
        <p:spPr/>
        <p:txBody>
          <a:bodyPr/>
          <a:lstStyle/>
          <a:p>
            <a:fld id="{C720721F-63E1-4542-BF2A-EF33A8389815}" type="slidenum">
              <a:t>1</a:t>
            </a:fld>
            <a:endParaRPr lang="fr-FR"/>
          </a:p>
        </p:txBody>
      </p:sp>
    </p:spTree>
    <p:extLst>
      <p:ext uri="{BB962C8B-B14F-4D97-AF65-F5344CB8AC3E}">
        <p14:creationId xmlns:p14="http://schemas.microsoft.com/office/powerpoint/2010/main" val="1906499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 développement du bot présente des défis, notamment la gestion des attentes des utilisateurs et l'interprétation des dialogues. Nous avons prévu des solutions pour améliorer l'interaction et garantir une expérience utilisateur fluide.</a:t>
            </a:r>
          </a:p>
        </p:txBody>
      </p:sp>
      <p:sp>
        <p:nvSpPr>
          <p:cNvPr id="4" name="Espace réservé du numéro de diapositive 3"/>
          <p:cNvSpPr>
            <a:spLocks noGrp="1"/>
          </p:cNvSpPr>
          <p:nvPr>
            <p:ph type="sldNum" sz="quarter" idx="5"/>
          </p:nvPr>
        </p:nvSpPr>
        <p:spPr/>
        <p:txBody>
          <a:bodyPr/>
          <a:lstStyle/>
          <a:p>
            <a:fld id="{C720721F-63E1-4542-BF2A-EF33A8389815}" type="slidenum">
              <a:t>10</a:t>
            </a:fld>
            <a:endParaRPr lang="fr-FR"/>
          </a:p>
        </p:txBody>
      </p:sp>
    </p:spTree>
    <p:extLst>
      <p:ext uri="{BB962C8B-B14F-4D97-AF65-F5344CB8AC3E}">
        <p14:creationId xmlns:p14="http://schemas.microsoft.com/office/powerpoint/2010/main" val="42123142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Cette section présente les étapes du développement du bot 'Agent Smith', en mettant l'accent sur la contribution de chaque membre de l'équipe et les tests réalisés pour garantir la qualité du produit final.</a:t>
            </a:r>
          </a:p>
        </p:txBody>
      </p:sp>
      <p:sp>
        <p:nvSpPr>
          <p:cNvPr id="4" name="Espace réservé du numéro de diapositive 3"/>
          <p:cNvSpPr>
            <a:spLocks noGrp="1"/>
          </p:cNvSpPr>
          <p:nvPr>
            <p:ph type="sldNum" sz="quarter" idx="5"/>
          </p:nvPr>
        </p:nvSpPr>
        <p:spPr/>
        <p:txBody>
          <a:bodyPr/>
          <a:lstStyle/>
          <a:p>
            <a:fld id="{C720721F-63E1-4542-BF2A-EF33A8389815}" type="slidenum">
              <a:t>11</a:t>
            </a:fld>
            <a:endParaRPr lang="fr-FR"/>
          </a:p>
        </p:txBody>
      </p:sp>
    </p:spTree>
    <p:extLst>
      <p:ext uri="{BB962C8B-B14F-4D97-AF65-F5344CB8AC3E}">
        <p14:creationId xmlns:p14="http://schemas.microsoft.com/office/powerpoint/2010/main" val="3889794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 développement s'est déroulé en plusieurs phases, allant de la planification et de la conception à la mise en œuvre et aux tests. Chaque étape a impliqué une collaboration étroite au sein de l'équipe pour assurer la cohérence du projet.</a:t>
            </a:r>
          </a:p>
        </p:txBody>
      </p:sp>
      <p:sp>
        <p:nvSpPr>
          <p:cNvPr id="4" name="Espace réservé du numéro de diapositive 3"/>
          <p:cNvSpPr>
            <a:spLocks noGrp="1"/>
          </p:cNvSpPr>
          <p:nvPr>
            <p:ph type="sldNum" sz="quarter" idx="5"/>
          </p:nvPr>
        </p:nvSpPr>
        <p:spPr/>
        <p:txBody>
          <a:bodyPr/>
          <a:lstStyle/>
          <a:p>
            <a:fld id="{C720721F-63E1-4542-BF2A-EF33A8389815}" type="slidenum">
              <a:t>12</a:t>
            </a:fld>
            <a:endParaRPr lang="fr-FR"/>
          </a:p>
        </p:txBody>
      </p:sp>
    </p:spTree>
    <p:extLst>
      <p:ext uri="{BB962C8B-B14F-4D97-AF65-F5344CB8AC3E}">
        <p14:creationId xmlns:p14="http://schemas.microsoft.com/office/powerpoint/2010/main" val="21182383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Chaque membre de l'équipe 'The One' a joué un rôle crucial dans le développement du bot. Les développeurs ont codé les fonctionnalités, les designers ont créé l'interface utilisateur, et les experts en IA ont optimisé les algorithmes d'apprentissage.</a:t>
            </a:r>
          </a:p>
        </p:txBody>
      </p:sp>
      <p:sp>
        <p:nvSpPr>
          <p:cNvPr id="4" name="Espace réservé du numéro de diapositive 3"/>
          <p:cNvSpPr>
            <a:spLocks noGrp="1"/>
          </p:cNvSpPr>
          <p:nvPr>
            <p:ph type="sldNum" sz="quarter" idx="5"/>
          </p:nvPr>
        </p:nvSpPr>
        <p:spPr/>
        <p:txBody>
          <a:bodyPr/>
          <a:lstStyle/>
          <a:p>
            <a:fld id="{C720721F-63E1-4542-BF2A-EF33A8389815}" type="slidenum">
              <a:t>13</a:t>
            </a:fld>
            <a:endParaRPr lang="fr-FR"/>
          </a:p>
        </p:txBody>
      </p:sp>
    </p:spTree>
    <p:extLst>
      <p:ext uri="{BB962C8B-B14F-4D97-AF65-F5344CB8AC3E}">
        <p14:creationId xmlns:p14="http://schemas.microsoft.com/office/powerpoint/2010/main" val="26429898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Des tests rigoureux ont été effectués à chaque étape du développement pour identifier et corriger les problèmes. Ces itérations ont permis d'améliorer les performances du bot et de garantir une expérience utilisateur satisfaisante.</a:t>
            </a:r>
          </a:p>
        </p:txBody>
      </p:sp>
      <p:sp>
        <p:nvSpPr>
          <p:cNvPr id="4" name="Espace réservé du numéro de diapositive 3"/>
          <p:cNvSpPr>
            <a:spLocks noGrp="1"/>
          </p:cNvSpPr>
          <p:nvPr>
            <p:ph type="sldNum" sz="quarter" idx="5"/>
          </p:nvPr>
        </p:nvSpPr>
        <p:spPr/>
        <p:txBody>
          <a:bodyPr/>
          <a:lstStyle/>
          <a:p>
            <a:fld id="{C720721F-63E1-4542-BF2A-EF33A8389815}" type="slidenum">
              <a:t>14</a:t>
            </a:fld>
            <a:endParaRPr lang="fr-FR"/>
          </a:p>
        </p:txBody>
      </p:sp>
    </p:spTree>
    <p:extLst>
      <p:ext uri="{BB962C8B-B14F-4D97-AF65-F5344CB8AC3E}">
        <p14:creationId xmlns:p14="http://schemas.microsoft.com/office/powerpoint/2010/main" val="4175196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 thème de Matrix a été intégré dans le design et la fonctionnalité du bot pour créer une expérience ludique et immersive. Nous allons analyser comment ces éléments ont été utilisés pour engager les utilisateurs.</a:t>
            </a:r>
          </a:p>
        </p:txBody>
      </p:sp>
      <p:sp>
        <p:nvSpPr>
          <p:cNvPr id="4" name="Espace réservé du numéro de diapositive 3"/>
          <p:cNvSpPr>
            <a:spLocks noGrp="1"/>
          </p:cNvSpPr>
          <p:nvPr>
            <p:ph type="sldNum" sz="quarter" idx="5"/>
          </p:nvPr>
        </p:nvSpPr>
        <p:spPr/>
        <p:txBody>
          <a:bodyPr/>
          <a:lstStyle/>
          <a:p>
            <a:fld id="{C720721F-63E1-4542-BF2A-EF33A8389815}" type="slidenum">
              <a:t>15</a:t>
            </a:fld>
            <a:endParaRPr lang="fr-FR"/>
          </a:p>
        </p:txBody>
      </p:sp>
    </p:spTree>
    <p:extLst>
      <p:ext uri="{BB962C8B-B14F-4D97-AF65-F5344CB8AC3E}">
        <p14:creationId xmlns:p14="http://schemas.microsoft.com/office/powerpoint/2010/main" val="1231298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 design du bot s'inspire des visuels iconiques de Matrix, tels que le code vert et les motifs futuristes. Ces éléments visuels renforcent l'identité du bot et plongent les utilisateurs dans l'atmosphère du film.</a:t>
            </a:r>
          </a:p>
        </p:txBody>
      </p:sp>
      <p:sp>
        <p:nvSpPr>
          <p:cNvPr id="4" name="Espace réservé du numéro de diapositive 3"/>
          <p:cNvSpPr>
            <a:spLocks noGrp="1"/>
          </p:cNvSpPr>
          <p:nvPr>
            <p:ph type="sldNum" sz="quarter" idx="5"/>
          </p:nvPr>
        </p:nvSpPr>
        <p:spPr/>
        <p:txBody>
          <a:bodyPr/>
          <a:lstStyle/>
          <a:p>
            <a:fld id="{C720721F-63E1-4542-BF2A-EF33A8389815}" type="slidenum">
              <a:t>16</a:t>
            </a:fld>
            <a:endParaRPr lang="fr-FR"/>
          </a:p>
        </p:txBody>
      </p:sp>
    </p:spTree>
    <p:extLst>
      <p:ext uri="{BB962C8B-B14F-4D97-AF65-F5344CB8AC3E}">
        <p14:creationId xmlns:p14="http://schemas.microsoft.com/office/powerpoint/2010/main" val="686796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La gamification joue un rôle essentiel dans l'engagement des utilisateurs. Nous avons intégré des défis et des récompenses pour inciter les utilisateurs à interagir davantage avec le bot, rendant l'expérience à la fois amusante et enrichissante.</a:t>
            </a:r>
          </a:p>
        </p:txBody>
      </p:sp>
      <p:sp>
        <p:nvSpPr>
          <p:cNvPr id="4" name="Espace réservé du numéro de diapositive 3"/>
          <p:cNvSpPr>
            <a:spLocks noGrp="1"/>
          </p:cNvSpPr>
          <p:nvPr>
            <p:ph type="sldNum" sz="quarter" idx="5"/>
          </p:nvPr>
        </p:nvSpPr>
        <p:spPr/>
        <p:txBody>
          <a:bodyPr/>
          <a:lstStyle/>
          <a:p>
            <a:fld id="{C720721F-63E1-4542-BF2A-EF33A8389815}" type="slidenum">
              <a:t>17</a:t>
            </a:fld>
            <a:endParaRPr lang="fr-FR"/>
          </a:p>
        </p:txBody>
      </p:sp>
    </p:spTree>
    <p:extLst>
      <p:ext uri="{BB962C8B-B14F-4D97-AF65-F5344CB8AC3E}">
        <p14:creationId xmlns:p14="http://schemas.microsoft.com/office/powerpoint/2010/main" val="3038237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Les scénarios d'interaction du bot sont conçus pour évoquer des moments mémorables du film Matrix. Ces interactions permettent aux utilisateurs de vivre des expériences narratives captivantes tout en interagissant avec Agent Smith.</a:t>
            </a:r>
          </a:p>
        </p:txBody>
      </p:sp>
      <p:sp>
        <p:nvSpPr>
          <p:cNvPr id="4" name="Espace réservé du numéro de diapositive 3"/>
          <p:cNvSpPr>
            <a:spLocks noGrp="1"/>
          </p:cNvSpPr>
          <p:nvPr>
            <p:ph type="sldNum" sz="quarter" idx="5"/>
          </p:nvPr>
        </p:nvSpPr>
        <p:spPr/>
        <p:txBody>
          <a:bodyPr/>
          <a:lstStyle/>
          <a:p>
            <a:fld id="{C720721F-63E1-4542-BF2A-EF33A8389815}" type="slidenum">
              <a:t>18</a:t>
            </a:fld>
            <a:endParaRPr lang="fr-FR"/>
          </a:p>
        </p:txBody>
      </p:sp>
    </p:spTree>
    <p:extLst>
      <p:ext uri="{BB962C8B-B14F-4D97-AF65-F5344CB8AC3E}">
        <p14:creationId xmlns:p14="http://schemas.microsoft.com/office/powerpoint/2010/main" val="20130353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Nous aborderons la stratégie de lancement du bot 'Agent Smith', la réception par les utilisateurs et les impacts attendus de ce projet sur la communauté technologique et au-delà.</a:t>
            </a:r>
          </a:p>
        </p:txBody>
      </p:sp>
      <p:sp>
        <p:nvSpPr>
          <p:cNvPr id="4" name="Espace réservé du numéro de diapositive 3"/>
          <p:cNvSpPr>
            <a:spLocks noGrp="1"/>
          </p:cNvSpPr>
          <p:nvPr>
            <p:ph type="sldNum" sz="quarter" idx="5"/>
          </p:nvPr>
        </p:nvSpPr>
        <p:spPr/>
        <p:txBody>
          <a:bodyPr/>
          <a:lstStyle/>
          <a:p>
            <a:fld id="{C720721F-63E1-4542-BF2A-EF33A8389815}" type="slidenum">
              <a:t>19</a:t>
            </a:fld>
            <a:endParaRPr lang="fr-FR"/>
          </a:p>
        </p:txBody>
      </p:sp>
    </p:spTree>
    <p:extLst>
      <p:ext uri="{BB962C8B-B14F-4D97-AF65-F5344CB8AC3E}">
        <p14:creationId xmlns:p14="http://schemas.microsoft.com/office/powerpoint/2010/main" val="1409488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Cette présentation se divise en plusieurs sections clés. Nous commencerons par introduire le projet 'Agent Smith', puis nous examinerons sa conceptualisation et son développement technique. Ensuite, nous explorerons comment le thème Matrix et la gamification ont été intégrés, avant de conclure avec le lancement et l'impact du bot.</a:t>
            </a:r>
          </a:p>
        </p:txBody>
      </p:sp>
      <p:sp>
        <p:nvSpPr>
          <p:cNvPr id="4" name="Espace réservé du numéro de diapositive 3"/>
          <p:cNvSpPr>
            <a:spLocks noGrp="1"/>
          </p:cNvSpPr>
          <p:nvPr>
            <p:ph type="sldNum" sz="quarter" idx="5"/>
          </p:nvPr>
        </p:nvSpPr>
        <p:spPr/>
        <p:txBody>
          <a:bodyPr/>
          <a:lstStyle/>
          <a:p>
            <a:fld id="{C720721F-63E1-4542-BF2A-EF33A8389815}" type="slidenum">
              <a:t>2</a:t>
            </a:fld>
            <a:endParaRPr lang="fr-FR"/>
          </a:p>
        </p:txBody>
      </p:sp>
    </p:spTree>
    <p:extLst>
      <p:ext uri="{BB962C8B-B14F-4D97-AF65-F5344CB8AC3E}">
        <p14:creationId xmlns:p14="http://schemas.microsoft.com/office/powerpoint/2010/main" val="10428723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 lancement du bot 'Agent Smith' a été soigneusement planifié, avec des campagnes marketing pour susciter l'intérêt et des démonstrations en direct. Cette stratégie vise à atteindre un large public et à maximiser l'impact du bot.</a:t>
            </a:r>
          </a:p>
        </p:txBody>
      </p:sp>
      <p:sp>
        <p:nvSpPr>
          <p:cNvPr id="4" name="Espace réservé du numéro de diapositive 3"/>
          <p:cNvSpPr>
            <a:spLocks noGrp="1"/>
          </p:cNvSpPr>
          <p:nvPr>
            <p:ph type="sldNum" sz="quarter" idx="5"/>
          </p:nvPr>
        </p:nvSpPr>
        <p:spPr/>
        <p:txBody>
          <a:bodyPr/>
          <a:lstStyle/>
          <a:p>
            <a:fld id="{C720721F-63E1-4542-BF2A-EF33A8389815}" type="slidenum">
              <a:t>20</a:t>
            </a:fld>
            <a:endParaRPr lang="fr-FR"/>
          </a:p>
        </p:txBody>
      </p:sp>
    </p:spTree>
    <p:extLst>
      <p:ext uri="{BB962C8B-B14F-4D97-AF65-F5344CB8AC3E}">
        <p14:creationId xmlns:p14="http://schemas.microsoft.com/office/powerpoint/2010/main" val="27818679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Après le lancement, le bot a reçu des retours variés des utilisateurs. Nous analyserons les commentaires pour identifier les points forts ainsi que les domaines à améliorer, afin d'optimiser l'expérience utilisateur.</a:t>
            </a:r>
          </a:p>
        </p:txBody>
      </p:sp>
      <p:sp>
        <p:nvSpPr>
          <p:cNvPr id="4" name="Espace réservé du numéro de diapositive 3"/>
          <p:cNvSpPr>
            <a:spLocks noGrp="1"/>
          </p:cNvSpPr>
          <p:nvPr>
            <p:ph type="sldNum" sz="quarter" idx="5"/>
          </p:nvPr>
        </p:nvSpPr>
        <p:spPr/>
        <p:txBody>
          <a:bodyPr/>
          <a:lstStyle/>
          <a:p>
            <a:fld id="{C720721F-63E1-4542-BF2A-EF33A8389815}" type="slidenum">
              <a:t>21</a:t>
            </a:fld>
            <a:endParaRPr lang="fr-FR"/>
          </a:p>
        </p:txBody>
      </p:sp>
    </p:spTree>
    <p:extLst>
      <p:ext uri="{BB962C8B-B14F-4D97-AF65-F5344CB8AC3E}">
        <p14:creationId xmlns:p14="http://schemas.microsoft.com/office/powerpoint/2010/main" val="135174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 bot 'Agent Smith' pourrait avoir des impacts significatifs dans le domaine de l'intelligence artificielle et de l'interaction utilisateur. Nous discuterons également des développements futurs pour étendre ses capacités et son utilisation.</a:t>
            </a:r>
          </a:p>
        </p:txBody>
      </p:sp>
      <p:sp>
        <p:nvSpPr>
          <p:cNvPr id="4" name="Espace réservé du numéro de diapositive 3"/>
          <p:cNvSpPr>
            <a:spLocks noGrp="1"/>
          </p:cNvSpPr>
          <p:nvPr>
            <p:ph type="sldNum" sz="quarter" idx="5"/>
          </p:nvPr>
        </p:nvSpPr>
        <p:spPr/>
        <p:txBody>
          <a:bodyPr/>
          <a:lstStyle/>
          <a:p>
            <a:fld id="{C720721F-63E1-4542-BF2A-EF33A8389815}" type="slidenum">
              <a:t>22</a:t>
            </a:fld>
            <a:endParaRPr lang="fr-FR"/>
          </a:p>
        </p:txBody>
      </p:sp>
    </p:spTree>
    <p:extLst>
      <p:ext uri="{BB962C8B-B14F-4D97-AF65-F5344CB8AC3E}">
        <p14:creationId xmlns:p14="http://schemas.microsoft.com/office/powerpoint/2010/main" val="3129776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 projet 'Agent Smith' représente une fusion fascinante entre technologie et culture populaire. Nous avons exploré son histoire, son développement et son impact potentiel. Ce projet ouvre la voie à des innovations futures dans le domaine des bots intelligents.</a:t>
            </a:r>
          </a:p>
        </p:txBody>
      </p:sp>
      <p:sp>
        <p:nvSpPr>
          <p:cNvPr id="4" name="Espace réservé du numéro de diapositive 3"/>
          <p:cNvSpPr>
            <a:spLocks noGrp="1"/>
          </p:cNvSpPr>
          <p:nvPr>
            <p:ph type="sldNum" sz="quarter" idx="5"/>
          </p:nvPr>
        </p:nvSpPr>
        <p:spPr/>
        <p:txBody>
          <a:bodyPr/>
          <a:lstStyle/>
          <a:p>
            <a:fld id="{C720721F-63E1-4542-BF2A-EF33A8389815}" type="slidenum">
              <a:t>23</a:t>
            </a:fld>
            <a:endParaRPr lang="fr-FR"/>
          </a:p>
        </p:txBody>
      </p:sp>
    </p:spTree>
    <p:extLst>
      <p:ext uri="{BB962C8B-B14F-4D97-AF65-F5344CB8AC3E}">
        <p14:creationId xmlns:p14="http://schemas.microsoft.com/office/powerpoint/2010/main" val="1018794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 projet 'Agent Smith' est une initiative passionnante qui vise à créer un bot intelligent inspiré de l'univers de Matrix. Nous allons examiner le contexte et l'inspiration derrière ce projet, ainsi que les objectifs et la vision de l'équipe 'The One'.</a:t>
            </a:r>
          </a:p>
        </p:txBody>
      </p:sp>
      <p:sp>
        <p:nvSpPr>
          <p:cNvPr id="4" name="Espace réservé du numéro de diapositive 3"/>
          <p:cNvSpPr>
            <a:spLocks noGrp="1"/>
          </p:cNvSpPr>
          <p:nvPr>
            <p:ph type="sldNum" sz="quarter" idx="5"/>
          </p:nvPr>
        </p:nvSpPr>
        <p:spPr/>
        <p:txBody>
          <a:bodyPr/>
          <a:lstStyle/>
          <a:p>
            <a:fld id="{C720721F-63E1-4542-BF2A-EF33A8389815}" type="slidenum">
              <a:t>3</a:t>
            </a:fld>
            <a:endParaRPr lang="fr-FR"/>
          </a:p>
        </p:txBody>
      </p:sp>
    </p:spTree>
    <p:extLst>
      <p:ext uri="{BB962C8B-B14F-4D97-AF65-F5344CB8AC3E}">
        <p14:creationId xmlns:p14="http://schemas.microsoft.com/office/powerpoint/2010/main" val="3682112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Matrix est un film emblématique qui aborde des thèmes de réalité virtuelle, de contrôle et de rébellion. Cette inspiration a été fondamentale dans le développement du bot 'Agent Smith', intégré dans un univers narratif captivant et riche.</a:t>
            </a:r>
          </a:p>
        </p:txBody>
      </p:sp>
      <p:sp>
        <p:nvSpPr>
          <p:cNvPr id="4" name="Espace réservé du numéro de diapositive 3"/>
          <p:cNvSpPr>
            <a:spLocks noGrp="1"/>
          </p:cNvSpPr>
          <p:nvPr>
            <p:ph type="sldNum" sz="quarter" idx="5"/>
          </p:nvPr>
        </p:nvSpPr>
        <p:spPr/>
        <p:txBody>
          <a:bodyPr/>
          <a:lstStyle/>
          <a:p>
            <a:fld id="{C720721F-63E1-4542-BF2A-EF33A8389815}" type="slidenum">
              <a:t>4</a:t>
            </a:fld>
            <a:endParaRPr lang="fr-FR"/>
          </a:p>
        </p:txBody>
      </p:sp>
    </p:spTree>
    <p:extLst>
      <p:ext uri="{BB962C8B-B14F-4D97-AF65-F5344CB8AC3E}">
        <p14:creationId xmlns:p14="http://schemas.microsoft.com/office/powerpoint/2010/main" val="628252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L'objectif principal du projet est de créer un bot capable d'interagir avec les utilisateurs de manière intuitive et immersive, tout en utilisant des éléments narratifs de Matrix pour rendre l'expérience plus engageante. La vision est de donner vie au personnage d'Agent Smith d'une manière innovante.</a:t>
            </a:r>
          </a:p>
        </p:txBody>
      </p:sp>
      <p:sp>
        <p:nvSpPr>
          <p:cNvPr id="4" name="Espace réservé du numéro de diapositive 3"/>
          <p:cNvSpPr>
            <a:spLocks noGrp="1"/>
          </p:cNvSpPr>
          <p:nvPr>
            <p:ph type="sldNum" sz="quarter" idx="5"/>
          </p:nvPr>
        </p:nvSpPr>
        <p:spPr/>
        <p:txBody>
          <a:bodyPr/>
          <a:lstStyle/>
          <a:p>
            <a:fld id="{C720721F-63E1-4542-BF2A-EF33A8389815}" type="slidenum">
              <a:t>5</a:t>
            </a:fld>
            <a:endParaRPr lang="fr-FR"/>
          </a:p>
        </p:txBody>
      </p:sp>
    </p:spTree>
    <p:extLst>
      <p:ext uri="{BB962C8B-B14F-4D97-AF65-F5344CB8AC3E}">
        <p14:creationId xmlns:p14="http://schemas.microsoft.com/office/powerpoint/2010/main" val="11628131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L'équipe 'The One' est composée de développeurs, de designers et de spécialistes en intelligence artificielle passionnés par la culture pop et la technologie. Chaque membre apporte une expertise unique pour faire de ce projet une réussite.</a:t>
            </a:r>
          </a:p>
        </p:txBody>
      </p:sp>
      <p:sp>
        <p:nvSpPr>
          <p:cNvPr id="4" name="Espace réservé du numéro de diapositive 3"/>
          <p:cNvSpPr>
            <a:spLocks noGrp="1"/>
          </p:cNvSpPr>
          <p:nvPr>
            <p:ph type="sldNum" sz="quarter" idx="5"/>
          </p:nvPr>
        </p:nvSpPr>
        <p:spPr/>
        <p:txBody>
          <a:bodyPr/>
          <a:lstStyle/>
          <a:p>
            <a:fld id="{C720721F-63E1-4542-BF2A-EF33A8389815}" type="slidenum">
              <a:t>6</a:t>
            </a:fld>
            <a:endParaRPr lang="fr-FR"/>
          </a:p>
        </p:txBody>
      </p:sp>
    </p:spTree>
    <p:extLst>
      <p:ext uri="{BB962C8B-B14F-4D97-AF65-F5344CB8AC3E}">
        <p14:creationId xmlns:p14="http://schemas.microsoft.com/office/powerpoint/2010/main" val="25872282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La conceptualisation du bot a impliqué la définition de ses fonctionnalités, l'architecture technique et les défis anticipés. Nous examinerons comment ces éléments se sont combinés pour donner forme au bot 'Agent Smith'.</a:t>
            </a:r>
          </a:p>
        </p:txBody>
      </p:sp>
      <p:sp>
        <p:nvSpPr>
          <p:cNvPr id="4" name="Espace réservé du numéro de diapositive 3"/>
          <p:cNvSpPr>
            <a:spLocks noGrp="1"/>
          </p:cNvSpPr>
          <p:nvPr>
            <p:ph type="sldNum" sz="quarter" idx="5"/>
          </p:nvPr>
        </p:nvSpPr>
        <p:spPr/>
        <p:txBody>
          <a:bodyPr/>
          <a:lstStyle/>
          <a:p>
            <a:fld id="{C720721F-63E1-4542-BF2A-EF33A8389815}" type="slidenum">
              <a:t>7</a:t>
            </a:fld>
            <a:endParaRPr lang="fr-FR"/>
          </a:p>
        </p:txBody>
      </p:sp>
    </p:spTree>
    <p:extLst>
      <p:ext uri="{BB962C8B-B14F-4D97-AF65-F5344CB8AC3E}">
        <p14:creationId xmlns:p14="http://schemas.microsoft.com/office/powerpoint/2010/main" val="19587387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 bot 'Agent Smith' est conçu pour fournir des réponses instantanées, des interactions personnalisées et une immersion dans l'univers de Matrix. Ses fonctionnalités incluent des dialogues intelligents et des capacités d'apprentissage.</a:t>
            </a:r>
          </a:p>
        </p:txBody>
      </p:sp>
      <p:sp>
        <p:nvSpPr>
          <p:cNvPr id="4" name="Espace réservé du numéro de diapositive 3"/>
          <p:cNvSpPr>
            <a:spLocks noGrp="1"/>
          </p:cNvSpPr>
          <p:nvPr>
            <p:ph type="sldNum" sz="quarter" idx="5"/>
          </p:nvPr>
        </p:nvSpPr>
        <p:spPr/>
        <p:txBody>
          <a:bodyPr/>
          <a:lstStyle/>
          <a:p>
            <a:fld id="{C720721F-63E1-4542-BF2A-EF33A8389815}" type="slidenum">
              <a:t>8</a:t>
            </a:fld>
            <a:endParaRPr lang="fr-FR"/>
          </a:p>
        </p:txBody>
      </p:sp>
    </p:spTree>
    <p:extLst>
      <p:ext uri="{BB962C8B-B14F-4D97-AF65-F5344CB8AC3E}">
        <p14:creationId xmlns:p14="http://schemas.microsoft.com/office/powerpoint/2010/main" val="574793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Pour développer le bot, nous avons utilisé des architectures modernes comme les réseaux de neurones et des technologies de traitement du langage naturel. Ces choix technologiques permettent au bot d'apprendre et de s'adapter aux interactions des utilisateurs.</a:t>
            </a:r>
          </a:p>
        </p:txBody>
      </p:sp>
      <p:sp>
        <p:nvSpPr>
          <p:cNvPr id="4" name="Espace réservé du numéro de diapositive 3"/>
          <p:cNvSpPr>
            <a:spLocks noGrp="1"/>
          </p:cNvSpPr>
          <p:nvPr>
            <p:ph type="sldNum" sz="quarter" idx="5"/>
          </p:nvPr>
        </p:nvSpPr>
        <p:spPr/>
        <p:txBody>
          <a:bodyPr/>
          <a:lstStyle/>
          <a:p>
            <a:fld id="{C720721F-63E1-4542-BF2A-EF33A8389815}" type="slidenum">
              <a:t>9</a:t>
            </a:fld>
            <a:endParaRPr lang="fr-FR"/>
          </a:p>
        </p:txBody>
      </p:sp>
    </p:spTree>
    <p:extLst>
      <p:ext uri="{BB962C8B-B14F-4D97-AF65-F5344CB8AC3E}">
        <p14:creationId xmlns:p14="http://schemas.microsoft.com/office/powerpoint/2010/main" val="1768111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04/03/2025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10491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04/03/2025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172787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04/03/2025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902177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638941B0-F4D5-4460-BCAD-F7E2B41A8257}" type="datetimeFigureOut">
              <a:rPr lang="fr-FR" smtClean="0"/>
              <a:t>04/03/2025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841795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Modifiez les styles du texte du masque</a:t>
            </a:r>
          </a:p>
        </p:txBody>
      </p:sp>
      <p:sp>
        <p:nvSpPr>
          <p:cNvPr id="4" name="Espace réservé de la date 3"/>
          <p:cNvSpPr>
            <a:spLocks noGrp="1"/>
          </p:cNvSpPr>
          <p:nvPr>
            <p:ph type="dt" sz="half" idx="10"/>
          </p:nvPr>
        </p:nvSpPr>
        <p:spPr/>
        <p:txBody>
          <a:bodyPr/>
          <a:lstStyle/>
          <a:p>
            <a:fld id="{638941B0-F4D5-4460-BCAD-F7E2B41A8257}" type="datetimeFigureOut">
              <a:rPr lang="fr-FR" smtClean="0"/>
              <a:t>04/03/2025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466923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638941B0-F4D5-4460-BCAD-F7E2B41A8257}" type="datetimeFigureOut">
              <a:rPr lang="fr-FR" smtClean="0"/>
              <a:t>04/03/2025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747632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Modifiez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638941B0-F4D5-4460-BCAD-F7E2B41A8257}" type="datetimeFigureOut">
              <a:rPr lang="fr-FR" smtClean="0"/>
              <a:t>04/03/2025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611866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638941B0-F4D5-4460-BCAD-F7E2B41A8257}" type="datetimeFigureOut">
              <a:rPr lang="fr-FR" smtClean="0"/>
              <a:t>04/03/2025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3395854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638941B0-F4D5-4460-BCAD-F7E2B41A8257}" type="datetimeFigureOut">
              <a:rPr lang="fr-FR" smtClean="0"/>
              <a:t>04/03/2025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4040201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04/03/2025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27064072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Modifiez les styles du texte du masque</a:t>
            </a:r>
          </a:p>
        </p:txBody>
      </p:sp>
      <p:sp>
        <p:nvSpPr>
          <p:cNvPr id="5" name="Espace réservé de la date 4"/>
          <p:cNvSpPr>
            <a:spLocks noGrp="1"/>
          </p:cNvSpPr>
          <p:nvPr>
            <p:ph type="dt" sz="half" idx="10"/>
          </p:nvPr>
        </p:nvSpPr>
        <p:spPr/>
        <p:txBody>
          <a:bodyPr/>
          <a:lstStyle/>
          <a:p>
            <a:fld id="{638941B0-F4D5-4460-BCAD-F7E2B41A8257}" type="datetimeFigureOut">
              <a:rPr lang="fr-FR" smtClean="0"/>
              <a:t>04/03/2025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27C6CCC6-2BE5-4E42-96A4-D1E8E81A3D8E}" type="slidenum">
              <a:rPr lang="fr-FR" smtClean="0"/>
              <a:t>‹N°›</a:t>
            </a:fld>
            <a:endParaRPr lang="fr-FR"/>
          </a:p>
        </p:txBody>
      </p:sp>
    </p:spTree>
    <p:extLst>
      <p:ext uri="{BB962C8B-B14F-4D97-AF65-F5344CB8AC3E}">
        <p14:creationId xmlns:p14="http://schemas.microsoft.com/office/powerpoint/2010/main" val="1610903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8941B0-F4D5-4460-BCAD-F7E2B41A8257}" type="datetimeFigureOut">
              <a:rPr lang="fr-FR" smtClean="0"/>
              <a:t>04/03/2025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C6CCC6-2BE5-4E42-96A4-D1E8E81A3D8E}" type="slidenum">
              <a:rPr lang="fr-FR" smtClean="0"/>
              <a:t>‹N°›</a:t>
            </a:fld>
            <a:endParaRPr lang="fr-FR"/>
          </a:p>
        </p:txBody>
      </p:sp>
    </p:spTree>
    <p:extLst>
      <p:ext uri="{BB962C8B-B14F-4D97-AF65-F5344CB8AC3E}">
        <p14:creationId xmlns:p14="http://schemas.microsoft.com/office/powerpoint/2010/main" val="3071127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A6E699C-B002-9C6E-FBE3-C25B7387D99D}"/>
              </a:ext>
            </a:extLst>
          </p:cNvPr>
          <p:cNvSpPr>
            <a:spLocks noGrp="1"/>
          </p:cNvSpPr>
          <p:nvPr>
            <p:ph type="ctrTitle"/>
          </p:nvPr>
        </p:nvSpPr>
        <p:spPr>
          <a:xfrm>
            <a:off x="890338" y="640080"/>
            <a:ext cx="3734014" cy="3566160"/>
          </a:xfrm>
        </p:spPr>
        <p:txBody>
          <a:bodyPr anchor="b">
            <a:normAutofit/>
          </a:bodyPr>
          <a:lstStyle/>
          <a:p>
            <a:pPr algn="l"/>
            <a:r>
              <a:rPr lang="fr-FR" sz="5400"/>
              <a:t>L'équipe </a:t>
            </a:r>
            <a:br>
              <a:rPr lang="fr-FR" sz="5400"/>
            </a:br>
            <a:r>
              <a:rPr lang="fr-FR" sz="5400"/>
              <a:t>The One</a:t>
            </a:r>
          </a:p>
        </p:txBody>
      </p:sp>
      <p:sp>
        <p:nvSpPr>
          <p:cNvPr id="3" name="Sous-titre 2">
            <a:extLst>
              <a:ext uri="{FF2B5EF4-FFF2-40B4-BE49-F238E27FC236}">
                <a16:creationId xmlns:a16="http://schemas.microsoft.com/office/drawing/2014/main" id="{309475EC-479C-FCE3-F9CB-96A25CBDA98F}"/>
              </a:ext>
            </a:extLst>
          </p:cNvPr>
          <p:cNvSpPr>
            <a:spLocks noGrp="1"/>
          </p:cNvSpPr>
          <p:nvPr>
            <p:ph type="subTitle" idx="1"/>
          </p:nvPr>
        </p:nvSpPr>
        <p:spPr>
          <a:xfrm>
            <a:off x="754268" y="4835579"/>
            <a:ext cx="3734014" cy="1572768"/>
          </a:xfrm>
        </p:spPr>
        <p:txBody>
          <a:bodyPr vert="horz" lIns="91440" tIns="45720" rIns="91440" bIns="45720" rtlCol="0" anchor="t">
            <a:normAutofit/>
          </a:bodyPr>
          <a:lstStyle/>
          <a:p>
            <a:pPr algn="l"/>
            <a:r>
              <a:rPr lang="fr-FR" dirty="0"/>
              <a:t>L'agent Smith sera votre BOT qui contrôlera vos changements.</a:t>
            </a:r>
          </a:p>
        </p:txBody>
      </p:sp>
      <p:sp>
        <p:nvSpPr>
          <p:cNvPr id="25"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 4" descr="'The Matrix' and other movies which completed 20 years since release">
            <a:extLst>
              <a:ext uri="{FF2B5EF4-FFF2-40B4-BE49-F238E27FC236}">
                <a16:creationId xmlns:a16="http://schemas.microsoft.com/office/drawing/2014/main" id="{EAA8BAC8-A2F0-BB1E-6988-254A6EC474A3}"/>
              </a:ext>
            </a:extLst>
          </p:cNvPr>
          <p:cNvPicPr>
            <a:picLocks noChangeAspect="1"/>
          </p:cNvPicPr>
          <p:nvPr/>
        </p:nvPicPr>
        <p:blipFill>
          <a:blip r:embed="rId3"/>
          <a:srcRect l="21790" r="21790"/>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256247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6D1E6B7-8A10-24FB-BF46-309BC64C539F}"/>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a:t>Défis anticipés et solutions envisagées</a:t>
            </a:r>
          </a:p>
        </p:txBody>
      </p:sp>
      <p:sp>
        <p:nvSpPr>
          <p:cNvPr id="4" name="Espace réservé du contenu 3">
            <a:extLst>
              <a:ext uri="{FF2B5EF4-FFF2-40B4-BE49-F238E27FC236}">
                <a16:creationId xmlns:a16="http://schemas.microsoft.com/office/drawing/2014/main" id="{23766F1F-7320-B3D7-ED13-E65EE753EA0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61800" y="2470244"/>
            <a:ext cx="5334197" cy="3769835"/>
          </a:xfrm>
        </p:spPr>
        <p:txBody>
          <a:bodyPr>
            <a:normAutofit/>
          </a:bodyPr>
          <a:lstStyle/>
          <a:p>
            <a:pPr marL="0" indent="0">
              <a:spcBef>
                <a:spcPts val="2500"/>
              </a:spcBef>
              <a:buNone/>
            </a:pPr>
            <a:r>
              <a:rPr lang="fr-FR" sz="1400" b="1"/>
              <a:t>Gestion des attentes des utilisateurs</a:t>
            </a:r>
          </a:p>
          <a:p>
            <a:pPr marL="0" lvl="1" indent="0">
              <a:buNone/>
            </a:pPr>
            <a:r>
              <a:rPr lang="fr-FR" sz="1400"/>
              <a:t>Un des principaux défis est de bien gérer les attentes des utilisateurs pour éviter la frustration. Des stratégies claires sont nécessaires.</a:t>
            </a:r>
          </a:p>
          <a:p>
            <a:pPr marL="0" indent="0">
              <a:spcBef>
                <a:spcPts val="2500"/>
              </a:spcBef>
              <a:buNone/>
            </a:pPr>
            <a:r>
              <a:rPr lang="fr-FR" sz="1400" b="1"/>
              <a:t>Interprétation des dialogues</a:t>
            </a:r>
          </a:p>
          <a:p>
            <a:pPr marL="0" lvl="1" indent="0">
              <a:buNone/>
            </a:pPr>
            <a:r>
              <a:rPr lang="fr-FR" sz="1400"/>
              <a:t>L'interprétation correcte des dialogues est cruciale pour une communication efficace. Nous devons améliorer la compréhension contextuelle.</a:t>
            </a:r>
          </a:p>
          <a:p>
            <a:pPr marL="0" indent="0">
              <a:spcBef>
                <a:spcPts val="2500"/>
              </a:spcBef>
              <a:buNone/>
            </a:pPr>
            <a:r>
              <a:rPr lang="fr-FR" sz="1400" b="1"/>
              <a:t>Solutions d'interaction</a:t>
            </a:r>
          </a:p>
          <a:p>
            <a:pPr marL="0" lvl="1" indent="0">
              <a:buNone/>
            </a:pPr>
            <a:r>
              <a:rPr lang="fr-FR" sz="1400"/>
              <a:t>Nous avons prévu des solutions innovantes pour améliorer l'interaction entre le bot et l'utilisateur, assurant une expérience fluide.</a:t>
            </a:r>
          </a:p>
        </p:txBody>
      </p:sp>
      <p:pic>
        <p:nvPicPr>
          <p:cNvPr id="5" name="Espace réservé du contenu 4" descr="Concept numérique d’intelligence artificielle avec forme de cerveau">
            <a:extLst>
              <a:ext uri="{FF2B5EF4-FFF2-40B4-BE49-F238E27FC236}">
                <a16:creationId xmlns:a16="http://schemas.microsoft.com/office/drawing/2014/main" id="{2FE47400-87D9-439C-993C-B04FDA253C43}"/>
              </a:ext>
            </a:extLst>
          </p:cNvPr>
          <p:cNvPicPr>
            <a:picLocks noGrp="1" noChangeAspect="1"/>
          </p:cNvPicPr>
          <p:nvPr>
            <p:ph sz="half" idx="1"/>
          </p:nvPr>
        </p:nvPicPr>
        <p:blipFill>
          <a:blip r:embed="rId3"/>
          <a:srcRect l="28059" r="28258"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23141822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B2E76819-09D4-27CE-A163-1D9C305D0A83}"/>
              </a:ext>
            </a:extLst>
          </p:cNvPr>
          <p:cNvSpPr>
            <a:spLocks noGrp="1"/>
          </p:cNvSpPr>
          <p:nvPr>
            <p:ph type="ctrTitle"/>
          </p:nvPr>
        </p:nvSpPr>
        <p:spPr>
          <a:xfrm>
            <a:off x="1314824" y="735106"/>
            <a:ext cx="10053763" cy="2928470"/>
          </a:xfrm>
        </p:spPr>
        <p:txBody>
          <a:bodyPr anchor="b">
            <a:normAutofit/>
          </a:bodyPr>
          <a:lstStyle/>
          <a:p>
            <a:pPr algn="l"/>
            <a:r>
              <a:rPr lang="fr-FR" sz="4800">
                <a:solidFill>
                  <a:srgbClr val="FFFFFF"/>
                </a:solidFill>
              </a:rPr>
              <a:t>Développement technique</a:t>
            </a:r>
          </a:p>
        </p:txBody>
      </p:sp>
    </p:spTree>
    <p:extLst>
      <p:ext uri="{BB962C8B-B14F-4D97-AF65-F5344CB8AC3E}">
        <p14:creationId xmlns:p14="http://schemas.microsoft.com/office/powerpoint/2010/main" val="2100265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Homme d’affaires tirant des engrenages">
            <a:extLst>
              <a:ext uri="{FF2B5EF4-FFF2-40B4-BE49-F238E27FC236}">
                <a16:creationId xmlns:a16="http://schemas.microsoft.com/office/drawing/2014/main" id="{FEB624B6-AFA6-4E29-8CFB-CC5969F0B021}"/>
              </a:ext>
            </a:extLst>
          </p:cNvPr>
          <p:cNvPicPr>
            <a:picLocks noGrp="1" noChangeAspect="1"/>
          </p:cNvPicPr>
          <p:nvPr>
            <p:ph sz="half" idx="1"/>
          </p:nvPr>
        </p:nvPicPr>
        <p:blipFill>
          <a:blip r:embed="rId3">
            <a:alphaModFix amt="40000"/>
          </a:blip>
          <a:srcRect t="5692" b="9402"/>
          <a:stretch/>
        </p:blipFill>
        <p:spPr>
          <a:xfrm>
            <a:off x="20" y="10"/>
            <a:ext cx="12191979" cy="6857990"/>
          </a:xfrm>
          <a:prstGeom prst="rect">
            <a:avLst/>
          </a:prstGeom>
        </p:spPr>
      </p:pic>
      <p:sp>
        <p:nvSpPr>
          <p:cNvPr id="2" name="Titre 1">
            <a:extLst>
              <a:ext uri="{FF2B5EF4-FFF2-40B4-BE49-F238E27FC236}">
                <a16:creationId xmlns:a16="http://schemas.microsoft.com/office/drawing/2014/main" id="{1547E850-775C-A548-FE6B-A3DE7AF388A8}"/>
              </a:ext>
            </a:extLst>
          </p:cNvPr>
          <p:cNvSpPr>
            <a:spLocks noGrp="1"/>
          </p:cNvSpPr>
          <p:nvPr>
            <p:ph type="title"/>
          </p:nvPr>
        </p:nvSpPr>
        <p:spPr>
          <a:xfrm>
            <a:off x="640080" y="853673"/>
            <a:ext cx="4023360" cy="5004794"/>
          </a:xfrm>
        </p:spPr>
        <p:txBody>
          <a:bodyPr vert="horz" lIns="91440" tIns="45720" rIns="91440" bIns="45720" rtlCol="0" anchor="ctr">
            <a:normAutofit/>
          </a:bodyPr>
          <a:lstStyle/>
          <a:p>
            <a:r>
              <a:rPr lang="en-US" sz="4600">
                <a:solidFill>
                  <a:schemeClr val="bg1"/>
                </a:solidFill>
              </a:rPr>
              <a:t>Étapes du développement</a:t>
            </a:r>
          </a:p>
        </p:txBody>
      </p:sp>
      <p:sp>
        <p:nvSpPr>
          <p:cNvPr id="4" name="Espace réservé du contenu 3">
            <a:extLst>
              <a:ext uri="{FF2B5EF4-FFF2-40B4-BE49-F238E27FC236}">
                <a16:creationId xmlns:a16="http://schemas.microsoft.com/office/drawing/2014/main" id="{E84C112F-71BC-1CA7-1E5D-1AE0C49CC77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99083" y="853673"/>
            <a:ext cx="5715000" cy="5004794"/>
          </a:xfrm>
        </p:spPr>
        <p:txBody>
          <a:bodyPr>
            <a:normAutofit/>
          </a:bodyPr>
          <a:lstStyle/>
          <a:p>
            <a:pPr marL="0" indent="0">
              <a:spcBef>
                <a:spcPts val="2500"/>
              </a:spcBef>
              <a:buNone/>
            </a:pPr>
            <a:r>
              <a:rPr lang="fr-FR" sz="1400" b="1">
                <a:solidFill>
                  <a:schemeClr val="bg1"/>
                </a:solidFill>
              </a:rPr>
              <a:t>Planification</a:t>
            </a:r>
          </a:p>
          <a:p>
            <a:pPr marL="0" lvl="1" indent="0">
              <a:buNone/>
            </a:pPr>
            <a:r>
              <a:rPr lang="fr-FR" sz="1400">
                <a:solidFill>
                  <a:schemeClr val="bg1"/>
                </a:solidFill>
              </a:rPr>
              <a:t>La phase de planification est cruciale pour définir les objectifs et les ressources nécessaires au projet. Elle établit une feuille de route pour le développement.</a:t>
            </a:r>
          </a:p>
          <a:p>
            <a:pPr marL="0" indent="0">
              <a:spcBef>
                <a:spcPts val="2500"/>
              </a:spcBef>
              <a:buNone/>
            </a:pPr>
            <a:r>
              <a:rPr lang="fr-FR" sz="1400" b="1">
                <a:solidFill>
                  <a:schemeClr val="bg1"/>
                </a:solidFill>
              </a:rPr>
              <a:t>Conception</a:t>
            </a:r>
          </a:p>
          <a:p>
            <a:pPr marL="0" lvl="1" indent="0">
              <a:buNone/>
            </a:pPr>
            <a:r>
              <a:rPr lang="fr-FR" sz="1400">
                <a:solidFill>
                  <a:schemeClr val="bg1"/>
                </a:solidFill>
              </a:rPr>
              <a:t>La conception implique la création de prototypes et de modèles qui guideront le développement ultérieur. Cette étape nécessite créativité et innovation.</a:t>
            </a:r>
          </a:p>
          <a:p>
            <a:pPr marL="0" indent="0">
              <a:spcBef>
                <a:spcPts val="2500"/>
              </a:spcBef>
              <a:buNone/>
            </a:pPr>
            <a:r>
              <a:rPr lang="fr-FR" sz="1400" b="1">
                <a:solidFill>
                  <a:schemeClr val="bg1"/>
                </a:solidFill>
              </a:rPr>
              <a:t>Mise en œuvre</a:t>
            </a:r>
          </a:p>
          <a:p>
            <a:pPr marL="0" lvl="1" indent="0">
              <a:buNone/>
            </a:pPr>
            <a:r>
              <a:rPr lang="fr-FR" sz="1400">
                <a:solidFill>
                  <a:schemeClr val="bg1"/>
                </a:solidFill>
              </a:rPr>
              <a:t>La mise en œuvre consiste à développer le code et à rassembler l'ensemble des éléments nécessaires pour réaliser le projet. C'est l'étape où les idées prennent vie.</a:t>
            </a:r>
          </a:p>
          <a:p>
            <a:pPr marL="0" indent="0">
              <a:spcBef>
                <a:spcPts val="2500"/>
              </a:spcBef>
              <a:buNone/>
            </a:pPr>
            <a:r>
              <a:rPr lang="fr-FR" sz="1400" b="1">
                <a:solidFill>
                  <a:schemeClr val="bg1"/>
                </a:solidFill>
              </a:rPr>
              <a:t>Tests</a:t>
            </a:r>
          </a:p>
          <a:p>
            <a:pPr marL="0" lvl="1" indent="0">
              <a:buNone/>
            </a:pPr>
            <a:r>
              <a:rPr lang="fr-FR" sz="1400">
                <a:solidFill>
                  <a:schemeClr val="bg1"/>
                </a:solidFill>
              </a:rPr>
              <a:t>Les tests sont essentiels pour identifier et corriger les erreurs avant le lancement du produit. Cette phase garantit la qualité et la fonctionnalité.</a:t>
            </a:r>
          </a:p>
        </p:txBody>
      </p:sp>
      <p:sp>
        <p:nvSpPr>
          <p:cNvPr id="12"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76139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D704963-4BAC-5580-1E9B-CB249AA83F3E}"/>
              </a:ext>
            </a:extLst>
          </p:cNvPr>
          <p:cNvSpPr>
            <a:spLocks noGrp="1"/>
          </p:cNvSpPr>
          <p:nvPr>
            <p:ph type="title"/>
          </p:nvPr>
        </p:nvSpPr>
        <p:spPr>
          <a:xfrm>
            <a:off x="1137033" y="670559"/>
            <a:ext cx="4683321" cy="2148841"/>
          </a:xfrm>
        </p:spPr>
        <p:txBody>
          <a:bodyPr vert="horz" lIns="91440" tIns="45720" rIns="91440" bIns="45720" rtlCol="0" anchor="t">
            <a:normAutofit/>
          </a:bodyPr>
          <a:lstStyle/>
          <a:p>
            <a:r>
              <a:rPr lang="en-US"/>
              <a:t>Contribution de chaque membre de l'équipe 'The One'</a:t>
            </a:r>
          </a:p>
        </p:txBody>
      </p:sp>
      <p:pic>
        <p:nvPicPr>
          <p:cNvPr id="5" name="Espace réservé du contenu 4" descr="Personnes au bureau de réunion">
            <a:extLst>
              <a:ext uri="{FF2B5EF4-FFF2-40B4-BE49-F238E27FC236}">
                <a16:creationId xmlns:a16="http://schemas.microsoft.com/office/drawing/2014/main" id="{5CC99C87-7312-4119-A4C7-0AEE162A6970}"/>
              </a:ext>
            </a:extLst>
          </p:cNvPr>
          <p:cNvPicPr>
            <a:picLocks noGrp="1" noChangeAspect="1"/>
          </p:cNvPicPr>
          <p:nvPr>
            <p:ph sz="half" idx="1"/>
          </p:nvPr>
        </p:nvPicPr>
        <p:blipFill>
          <a:blip r:embed="rId3"/>
          <a:srcRect r="3345" b="-2"/>
          <a:stretch/>
        </p:blipFill>
        <p:spPr>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4" name="Espace réservé du contenu 3">
            <a:extLst>
              <a:ext uri="{FF2B5EF4-FFF2-40B4-BE49-F238E27FC236}">
                <a16:creationId xmlns:a16="http://schemas.microsoft.com/office/drawing/2014/main" id="{1E484FFE-1B5F-CFC6-8CD1-029919D2E4E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797004" y="670559"/>
            <a:ext cx="4555782" cy="5445076"/>
          </a:xfrm>
        </p:spPr>
        <p:txBody>
          <a:bodyPr>
            <a:normAutofit/>
          </a:bodyPr>
          <a:lstStyle/>
          <a:p>
            <a:pPr marL="0" indent="0">
              <a:spcBef>
                <a:spcPts val="2500"/>
              </a:spcBef>
              <a:buNone/>
            </a:pPr>
            <a:r>
              <a:rPr lang="fr-FR" sz="1400" b="1"/>
              <a:t>Rôle des développeurs</a:t>
            </a:r>
          </a:p>
          <a:p>
            <a:pPr marL="0" lvl="1" indent="0">
              <a:buNone/>
            </a:pPr>
            <a:r>
              <a:rPr lang="fr-FR" sz="1400"/>
              <a:t>Les développeurs sont responsables du codage et de l'intégration des fonctionnalités du bot, garantissant son bon fonctionnement.</a:t>
            </a:r>
          </a:p>
          <a:p>
            <a:pPr marL="0" indent="0">
              <a:spcBef>
                <a:spcPts val="2500"/>
              </a:spcBef>
              <a:buNone/>
            </a:pPr>
            <a:r>
              <a:rPr lang="fr-FR" sz="1400" b="1"/>
              <a:t>Design de l'interface utilisateur</a:t>
            </a:r>
          </a:p>
          <a:p>
            <a:pPr marL="0" lvl="1" indent="0">
              <a:buNone/>
            </a:pPr>
            <a:r>
              <a:rPr lang="fr-FR" sz="1400"/>
              <a:t>Les designers ont créé une interface utilisateur intuitive et attrayante, améliorant l'expérience utilisateur du bot.</a:t>
            </a:r>
          </a:p>
          <a:p>
            <a:pPr marL="0" indent="0">
              <a:spcBef>
                <a:spcPts val="2500"/>
              </a:spcBef>
              <a:buNone/>
            </a:pPr>
            <a:r>
              <a:rPr lang="fr-FR" sz="1400" b="1"/>
              <a:t>Optimisation par les experts en IA</a:t>
            </a:r>
          </a:p>
          <a:p>
            <a:pPr marL="0" lvl="1" indent="0">
              <a:buNone/>
            </a:pPr>
            <a:r>
              <a:rPr lang="fr-FR" sz="1400"/>
              <a:t>Les experts en IA ont optimisé les algorithmes d'apprentissage pour améliorer les performances et l'efficacité du bot.</a:t>
            </a:r>
          </a:p>
        </p:txBody>
      </p:sp>
    </p:spTree>
    <p:extLst>
      <p:ext uri="{BB962C8B-B14F-4D97-AF65-F5344CB8AC3E}">
        <p14:creationId xmlns:p14="http://schemas.microsoft.com/office/powerpoint/2010/main" val="32121914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1838AAD9-4769-5C1D-EE77-C82F27CD97A2}"/>
              </a:ext>
            </a:extLst>
          </p:cNvPr>
          <p:cNvSpPr>
            <a:spLocks noGrp="1"/>
          </p:cNvSpPr>
          <p:nvPr>
            <p:ph type="title"/>
          </p:nvPr>
        </p:nvSpPr>
        <p:spPr>
          <a:xfrm>
            <a:off x="1137033" y="670559"/>
            <a:ext cx="4683321" cy="2148841"/>
          </a:xfrm>
        </p:spPr>
        <p:txBody>
          <a:bodyPr vert="horz" lIns="91440" tIns="45720" rIns="91440" bIns="45720" rtlCol="0" anchor="t">
            <a:normAutofit/>
          </a:bodyPr>
          <a:lstStyle/>
          <a:p>
            <a:r>
              <a:rPr lang="en-US"/>
              <a:t>Tests et itérations</a:t>
            </a:r>
          </a:p>
        </p:txBody>
      </p:sp>
      <p:pic>
        <p:nvPicPr>
          <p:cNvPr id="5" name="Espace réservé du contenu 4" descr="Croissance et développement">
            <a:extLst>
              <a:ext uri="{FF2B5EF4-FFF2-40B4-BE49-F238E27FC236}">
                <a16:creationId xmlns:a16="http://schemas.microsoft.com/office/drawing/2014/main" id="{78C01BC8-3712-4D97-8F2D-1A260CDB62A4}"/>
              </a:ext>
            </a:extLst>
          </p:cNvPr>
          <p:cNvPicPr>
            <a:picLocks noGrp="1" noChangeAspect="1"/>
          </p:cNvPicPr>
          <p:nvPr>
            <p:ph sz="half" idx="1"/>
          </p:nvPr>
        </p:nvPicPr>
        <p:blipFill>
          <a:blip r:embed="rId3"/>
          <a:srcRect b="12484"/>
          <a:stretch/>
        </p:blipFill>
        <p:spPr>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4" name="Espace réservé du contenu 3">
            <a:extLst>
              <a:ext uri="{FF2B5EF4-FFF2-40B4-BE49-F238E27FC236}">
                <a16:creationId xmlns:a16="http://schemas.microsoft.com/office/drawing/2014/main" id="{ACD93F13-8E2F-B26F-084A-17C48A09CDA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797004" y="670559"/>
            <a:ext cx="4555782" cy="5445076"/>
          </a:xfrm>
        </p:spPr>
        <p:txBody>
          <a:bodyPr>
            <a:normAutofit/>
          </a:bodyPr>
          <a:lstStyle/>
          <a:p>
            <a:pPr marL="0" indent="0">
              <a:spcBef>
                <a:spcPts val="2500"/>
              </a:spcBef>
              <a:buNone/>
            </a:pPr>
            <a:r>
              <a:rPr lang="fr-FR" sz="1400" b="1"/>
              <a:t>Tests rigoureux</a:t>
            </a:r>
          </a:p>
          <a:p>
            <a:pPr marL="0" lvl="1" indent="0">
              <a:buNone/>
            </a:pPr>
            <a:r>
              <a:rPr lang="fr-FR" sz="1400"/>
              <a:t>Des tests rigoureux ont été menés tout au long du développement pour détecter les problèmes potentiels et garantir la qualité du produit.</a:t>
            </a:r>
          </a:p>
          <a:p>
            <a:pPr marL="0" indent="0">
              <a:spcBef>
                <a:spcPts val="2500"/>
              </a:spcBef>
              <a:buNone/>
            </a:pPr>
            <a:r>
              <a:rPr lang="fr-FR" sz="1400" b="1"/>
              <a:t>Amélioration des performances</a:t>
            </a:r>
          </a:p>
          <a:p>
            <a:pPr marL="0" lvl="1" indent="0">
              <a:buNone/>
            </a:pPr>
            <a:r>
              <a:rPr lang="fr-FR" sz="1400"/>
              <a:t>Les itérations successives ont permis d'optimiser les performances du bot, répondant ainsi aux attentes des utilisateurs.</a:t>
            </a:r>
          </a:p>
          <a:p>
            <a:pPr marL="0" indent="0">
              <a:spcBef>
                <a:spcPts val="2500"/>
              </a:spcBef>
              <a:buNone/>
            </a:pPr>
            <a:r>
              <a:rPr lang="fr-FR" sz="1400" b="1"/>
              <a:t>Expérience utilisateur</a:t>
            </a:r>
          </a:p>
          <a:p>
            <a:pPr marL="0" lvl="1" indent="0">
              <a:buNone/>
            </a:pPr>
            <a:r>
              <a:rPr lang="fr-FR" sz="1400"/>
              <a:t>L'objectif principal des tests et itérations était d'assurer une expérience utilisateur fluide et satisfaisante à chaque étape.</a:t>
            </a:r>
          </a:p>
        </p:txBody>
      </p:sp>
    </p:spTree>
    <p:extLst>
      <p:ext uri="{BB962C8B-B14F-4D97-AF65-F5344CB8AC3E}">
        <p14:creationId xmlns:p14="http://schemas.microsoft.com/office/powerpoint/2010/main" val="4910342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4893EDD3-9213-334E-622F-DC7B759D9461}"/>
              </a:ext>
            </a:extLst>
          </p:cNvPr>
          <p:cNvSpPr>
            <a:spLocks noGrp="1"/>
          </p:cNvSpPr>
          <p:nvPr>
            <p:ph type="ctrTitle"/>
          </p:nvPr>
        </p:nvSpPr>
        <p:spPr>
          <a:xfrm>
            <a:off x="1314824" y="735106"/>
            <a:ext cx="10053763" cy="2928470"/>
          </a:xfrm>
        </p:spPr>
        <p:txBody>
          <a:bodyPr anchor="b">
            <a:normAutofit/>
          </a:bodyPr>
          <a:lstStyle/>
          <a:p>
            <a:pPr algn="l"/>
            <a:r>
              <a:rPr lang="fr-FR" sz="4800">
                <a:solidFill>
                  <a:srgbClr val="FFFFFF"/>
                </a:solidFill>
              </a:rPr>
              <a:t>Thème Matrix et gamification</a:t>
            </a:r>
          </a:p>
        </p:txBody>
      </p:sp>
    </p:spTree>
    <p:extLst>
      <p:ext uri="{BB962C8B-B14F-4D97-AF65-F5344CB8AC3E}">
        <p14:creationId xmlns:p14="http://schemas.microsoft.com/office/powerpoint/2010/main" val="14885160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9AC30233-CE24-B571-FB7D-7C1EBFDEE68B}"/>
              </a:ext>
            </a:extLst>
          </p:cNvPr>
          <p:cNvSpPr>
            <a:spLocks noGrp="1"/>
          </p:cNvSpPr>
          <p:nvPr>
            <p:ph type="title"/>
          </p:nvPr>
        </p:nvSpPr>
        <p:spPr>
          <a:xfrm>
            <a:off x="1137033" y="670559"/>
            <a:ext cx="4683321" cy="2148841"/>
          </a:xfrm>
        </p:spPr>
        <p:txBody>
          <a:bodyPr vert="horz" lIns="91440" tIns="45720" rIns="91440" bIns="45720" rtlCol="0" anchor="t">
            <a:normAutofit/>
          </a:bodyPr>
          <a:lstStyle/>
          <a:p>
            <a:r>
              <a:rPr lang="en-US" sz="4100"/>
              <a:t>Incorporation d'éléments de Matrix dans le design</a:t>
            </a:r>
          </a:p>
        </p:txBody>
      </p:sp>
      <p:pic>
        <p:nvPicPr>
          <p:cNvPr id="5" name="Espace réservé du contenu 4">
            <a:extLst>
              <a:ext uri="{FF2B5EF4-FFF2-40B4-BE49-F238E27FC236}">
                <a16:creationId xmlns:a16="http://schemas.microsoft.com/office/drawing/2014/main" id="{74BEFD3A-5D15-460C-B99D-DBC8DB2C19E8}"/>
              </a:ext>
            </a:extLst>
          </p:cNvPr>
          <p:cNvPicPr>
            <a:picLocks noGrp="1" noChangeAspect="1"/>
          </p:cNvPicPr>
          <p:nvPr>
            <p:ph sz="half" idx="1"/>
          </p:nvPr>
        </p:nvPicPr>
        <p:blipFill>
          <a:blip r:embed="rId3"/>
          <a:srcRect t="5409" b="723"/>
          <a:stretch/>
        </p:blipFill>
        <p:spPr>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4" name="Espace réservé du contenu 3">
            <a:extLst>
              <a:ext uri="{FF2B5EF4-FFF2-40B4-BE49-F238E27FC236}">
                <a16:creationId xmlns:a16="http://schemas.microsoft.com/office/drawing/2014/main" id="{D5A86F91-DCB0-399F-97E0-3F1C79DD7E7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797004" y="670559"/>
            <a:ext cx="4555782" cy="5445076"/>
          </a:xfrm>
        </p:spPr>
        <p:txBody>
          <a:bodyPr>
            <a:normAutofit/>
          </a:bodyPr>
          <a:lstStyle/>
          <a:p>
            <a:pPr marL="0" indent="0">
              <a:spcBef>
                <a:spcPts val="2500"/>
              </a:spcBef>
              <a:buNone/>
            </a:pPr>
            <a:r>
              <a:rPr lang="fr-FR" sz="1400" b="1"/>
              <a:t>Visuels iconiques de Matrix</a:t>
            </a:r>
          </a:p>
          <a:p>
            <a:pPr marL="0" lvl="1" indent="0">
              <a:buNone/>
            </a:pPr>
            <a:r>
              <a:rPr lang="fr-FR" sz="1400"/>
              <a:t>Le design du bot intègre des éléments visuels emblématiques du film Matrix, notamment le célèbre code vert qui évoque l'univers numérique.</a:t>
            </a:r>
          </a:p>
          <a:p>
            <a:pPr marL="0" indent="0">
              <a:spcBef>
                <a:spcPts val="2500"/>
              </a:spcBef>
              <a:buNone/>
            </a:pPr>
            <a:r>
              <a:rPr lang="fr-FR" sz="1400" b="1"/>
              <a:t>Motifs futuristes</a:t>
            </a:r>
          </a:p>
          <a:p>
            <a:pPr marL="0" lvl="1" indent="0">
              <a:buNone/>
            </a:pPr>
            <a:r>
              <a:rPr lang="fr-FR" sz="1400"/>
              <a:t>Des motifs futuristes sont utilisés dans le design pour créer une ambiance immersive et connecter les utilisateurs à l'esthétique du film.</a:t>
            </a:r>
          </a:p>
          <a:p>
            <a:pPr marL="0" indent="0">
              <a:spcBef>
                <a:spcPts val="2500"/>
              </a:spcBef>
              <a:buNone/>
            </a:pPr>
            <a:r>
              <a:rPr lang="fr-FR" sz="1400" b="1"/>
              <a:t>Identité du bot</a:t>
            </a:r>
          </a:p>
          <a:p>
            <a:pPr marL="0" lvl="1" indent="0">
              <a:buNone/>
            </a:pPr>
            <a:r>
              <a:rPr lang="fr-FR" sz="1400"/>
              <a:t>Ces éléments visuels renforcent l'identité unique du bot et lui donnent une personnalité distincte inspirée de l'univers Matrix.</a:t>
            </a:r>
          </a:p>
        </p:txBody>
      </p:sp>
    </p:spTree>
    <p:extLst>
      <p:ext uri="{BB962C8B-B14F-4D97-AF65-F5344CB8AC3E}">
        <p14:creationId xmlns:p14="http://schemas.microsoft.com/office/powerpoint/2010/main" val="11252710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D56B39A-87DD-4C51-81D2-265EE78AFEFA}"/>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a:t>Gamification et expérience utilisateur</a:t>
            </a:r>
          </a:p>
        </p:txBody>
      </p:sp>
      <p:sp>
        <p:nvSpPr>
          <p:cNvPr id="4" name="Espace réservé du contenu 3">
            <a:extLst>
              <a:ext uri="{FF2B5EF4-FFF2-40B4-BE49-F238E27FC236}">
                <a16:creationId xmlns:a16="http://schemas.microsoft.com/office/drawing/2014/main" id="{3D06F3AB-54B2-4E56-02D2-EDEE5D00CB6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61800" y="2470244"/>
            <a:ext cx="5334197" cy="3769835"/>
          </a:xfrm>
        </p:spPr>
        <p:txBody>
          <a:bodyPr>
            <a:normAutofit/>
          </a:bodyPr>
          <a:lstStyle/>
          <a:p>
            <a:pPr marL="0" indent="0">
              <a:spcBef>
                <a:spcPts val="2500"/>
              </a:spcBef>
              <a:buNone/>
            </a:pPr>
            <a:r>
              <a:rPr lang="fr-FR" sz="1400" b="1"/>
              <a:t>Importance de la gamification</a:t>
            </a:r>
          </a:p>
          <a:p>
            <a:pPr marL="0" lvl="1" indent="0">
              <a:buNone/>
            </a:pPr>
            <a:r>
              <a:rPr lang="fr-FR" sz="1400"/>
              <a:t>La gamification est essentielle pour maintenir l'engagement des utilisateurs et améliorer leur expérience globale. Elle transforme l'interaction en un jeu stimulant.</a:t>
            </a:r>
          </a:p>
          <a:p>
            <a:pPr marL="0" indent="0">
              <a:spcBef>
                <a:spcPts val="2500"/>
              </a:spcBef>
              <a:buNone/>
            </a:pPr>
            <a:r>
              <a:rPr lang="fr-FR" sz="1400" b="1"/>
              <a:t>Défis et récompenses</a:t>
            </a:r>
          </a:p>
          <a:p>
            <a:pPr marL="0" lvl="1" indent="0">
              <a:buNone/>
            </a:pPr>
            <a:r>
              <a:rPr lang="fr-FR" sz="1400"/>
              <a:t>Nous avons intégré des défis et des récompenses pour motiver les utilisateurs à participer activement à l'expérience. Cela rend l'utilisation du bot plus dynamique.</a:t>
            </a:r>
          </a:p>
          <a:p>
            <a:pPr marL="0" indent="0">
              <a:spcBef>
                <a:spcPts val="2500"/>
              </a:spcBef>
              <a:buNone/>
            </a:pPr>
            <a:r>
              <a:rPr lang="fr-FR" sz="1400" b="1"/>
              <a:t>Expérience utilisateur enrichissante</a:t>
            </a:r>
          </a:p>
          <a:p>
            <a:pPr marL="0" lvl="1" indent="0">
              <a:buNone/>
            </a:pPr>
            <a:r>
              <a:rPr lang="fr-FR" sz="1400"/>
              <a:t>La gamification rend l'expérience utilisateur enrichissante en alliant amusement et apprentissage, ce qui encourage une interaction prolongée.</a:t>
            </a:r>
          </a:p>
        </p:txBody>
      </p:sp>
      <p:pic>
        <p:nvPicPr>
          <p:cNvPr id="5" name="Espace réservé du contenu 4" descr="Résolution 4K">
            <a:extLst>
              <a:ext uri="{FF2B5EF4-FFF2-40B4-BE49-F238E27FC236}">
                <a16:creationId xmlns:a16="http://schemas.microsoft.com/office/drawing/2014/main" id="{255D5D29-9A0C-4AD3-9EB5-DF2AFF4F9DDB}"/>
              </a:ext>
            </a:extLst>
          </p:cNvPr>
          <p:cNvPicPr>
            <a:picLocks noGrp="1" noChangeAspect="1"/>
          </p:cNvPicPr>
          <p:nvPr>
            <p:ph sz="half" idx="1"/>
          </p:nvPr>
        </p:nvPicPr>
        <p:blipFill>
          <a:blip r:embed="rId3"/>
          <a:srcRect l="28728" r="27589"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7643553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E279DD94-A870-FDC0-0195-4E6FCC1E7C96}"/>
              </a:ext>
            </a:extLst>
          </p:cNvPr>
          <p:cNvSpPr>
            <a:spLocks noGrp="1"/>
          </p:cNvSpPr>
          <p:nvPr>
            <p:ph type="title"/>
          </p:nvPr>
        </p:nvSpPr>
        <p:spPr>
          <a:xfrm>
            <a:off x="761800" y="762001"/>
            <a:ext cx="5334197" cy="1708242"/>
          </a:xfrm>
        </p:spPr>
        <p:txBody>
          <a:bodyPr vert="horz" lIns="91440" tIns="45720" rIns="91440" bIns="45720" rtlCol="0" anchor="ctr">
            <a:normAutofit/>
          </a:bodyPr>
          <a:lstStyle/>
          <a:p>
            <a:r>
              <a:rPr lang="en-US" sz="4000"/>
              <a:t>Scénarios d'interaction inspirés du film</a:t>
            </a:r>
          </a:p>
        </p:txBody>
      </p:sp>
      <p:sp>
        <p:nvSpPr>
          <p:cNvPr id="4" name="Espace réservé du contenu 3">
            <a:extLst>
              <a:ext uri="{FF2B5EF4-FFF2-40B4-BE49-F238E27FC236}">
                <a16:creationId xmlns:a16="http://schemas.microsoft.com/office/drawing/2014/main" id="{1C5D3685-0171-3614-5ECD-FA8D811DA7D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61800" y="2470244"/>
            <a:ext cx="5334197" cy="3769835"/>
          </a:xfrm>
        </p:spPr>
        <p:txBody>
          <a:bodyPr>
            <a:normAutofit/>
          </a:bodyPr>
          <a:lstStyle/>
          <a:p>
            <a:pPr marL="0" indent="0">
              <a:spcBef>
                <a:spcPts val="2500"/>
              </a:spcBef>
              <a:buNone/>
            </a:pPr>
            <a:r>
              <a:rPr lang="fr-FR" sz="1400" b="1"/>
              <a:t>Moments mémorables du film</a:t>
            </a:r>
          </a:p>
          <a:p>
            <a:pPr marL="0" lvl="1" indent="0">
              <a:buNone/>
            </a:pPr>
            <a:r>
              <a:rPr lang="fr-FR" sz="1400"/>
              <a:t>Les scénarios recréent des moments clés du film Matrix, permettant aux utilisateurs de revivre des scènes iconiques.</a:t>
            </a:r>
          </a:p>
          <a:p>
            <a:pPr marL="0" indent="0">
              <a:spcBef>
                <a:spcPts val="2500"/>
              </a:spcBef>
              <a:buNone/>
            </a:pPr>
            <a:r>
              <a:rPr lang="fr-FR" sz="1400" b="1"/>
              <a:t>Interactions avec Agent Smith</a:t>
            </a:r>
          </a:p>
          <a:p>
            <a:pPr marL="0" lvl="1" indent="0">
              <a:buNone/>
            </a:pPr>
            <a:r>
              <a:rPr lang="fr-FR" sz="1400"/>
              <a:t>Les utilisateurs interagissent avec Agent Smith, une figure centrale qui enrichit l'expérience immersive et narrative.</a:t>
            </a:r>
          </a:p>
          <a:p>
            <a:pPr marL="0" indent="0">
              <a:spcBef>
                <a:spcPts val="2500"/>
              </a:spcBef>
              <a:buNone/>
            </a:pPr>
            <a:r>
              <a:rPr lang="fr-FR" sz="1400" b="1"/>
              <a:t>Expériences narratives captivantes</a:t>
            </a:r>
          </a:p>
          <a:p>
            <a:pPr marL="0" lvl="1" indent="0">
              <a:buNone/>
            </a:pPr>
            <a:r>
              <a:rPr lang="fr-FR" sz="1400"/>
              <a:t>Ces scénarios d'interaction offrent des expériences captivantes où chaque choix influencera l'évolution de l'histoire.</a:t>
            </a:r>
          </a:p>
        </p:txBody>
      </p:sp>
      <p:pic>
        <p:nvPicPr>
          <p:cNvPr id="5" name="Espace réservé du contenu 4" descr="Image conceptuelle du supercalculateur, image générée en 3D.">
            <a:extLst>
              <a:ext uri="{FF2B5EF4-FFF2-40B4-BE49-F238E27FC236}">
                <a16:creationId xmlns:a16="http://schemas.microsoft.com/office/drawing/2014/main" id="{52F153DF-D093-4FAC-A7DA-15BF0EDB6296}"/>
              </a:ext>
            </a:extLst>
          </p:cNvPr>
          <p:cNvPicPr>
            <a:picLocks noGrp="1" noChangeAspect="1"/>
          </p:cNvPicPr>
          <p:nvPr>
            <p:ph sz="half" idx="1"/>
          </p:nvPr>
        </p:nvPicPr>
        <p:blipFill>
          <a:blip r:embed="rId3"/>
          <a:srcRect l="21947" r="26216" b="-1"/>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14215201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re 1">
            <a:extLst>
              <a:ext uri="{FF2B5EF4-FFF2-40B4-BE49-F238E27FC236}">
                <a16:creationId xmlns:a16="http://schemas.microsoft.com/office/drawing/2014/main" id="{447437AB-6961-3C9F-0AC3-08734C2ED701}"/>
              </a:ext>
            </a:extLst>
          </p:cNvPr>
          <p:cNvSpPr>
            <a:spLocks noGrp="1"/>
          </p:cNvSpPr>
          <p:nvPr>
            <p:ph type="ctrTitle"/>
          </p:nvPr>
        </p:nvSpPr>
        <p:spPr>
          <a:xfrm>
            <a:off x="1314824" y="735106"/>
            <a:ext cx="10053763" cy="2928470"/>
          </a:xfrm>
        </p:spPr>
        <p:txBody>
          <a:bodyPr anchor="b">
            <a:normAutofit/>
          </a:bodyPr>
          <a:lstStyle/>
          <a:p>
            <a:pPr algn="l"/>
            <a:r>
              <a:rPr lang="fr-FR" sz="4800">
                <a:solidFill>
                  <a:srgbClr val="FFFFFF"/>
                </a:solidFill>
              </a:rPr>
              <a:t>Lancement et impact</a:t>
            </a:r>
          </a:p>
        </p:txBody>
      </p:sp>
    </p:spTree>
    <p:extLst>
      <p:ext uri="{BB962C8B-B14F-4D97-AF65-F5344CB8AC3E}">
        <p14:creationId xmlns:p14="http://schemas.microsoft.com/office/powerpoint/2010/main" val="38527789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C3A1D475-70DA-1068-1DFB-018FC00FB494}"/>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5400"/>
              <a:t>Plan de la présentation</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Espace réservé du contenu 3">
            <a:extLst>
              <a:ext uri="{FF2B5EF4-FFF2-40B4-BE49-F238E27FC236}">
                <a16:creationId xmlns:a16="http://schemas.microsoft.com/office/drawing/2014/main" id="{C6C35E8C-2E5D-6D95-DF36-8DDE3DF4D5F9}"/>
              </a:ext>
            </a:extLst>
          </p:cNvPr>
          <p:cNvSpPr>
            <a:spLocks noGrp="1"/>
          </p:cNvSpPr>
          <p:nvPr>
            <p:ph sz="half" idx="2"/>
          </p:nvPr>
        </p:nvSpPr>
        <p:spPr>
          <a:xfrm>
            <a:off x="640080" y="2872899"/>
            <a:ext cx="4243589" cy="3320668"/>
          </a:xfrm>
        </p:spPr>
        <p:txBody>
          <a:bodyPr vert="horz" lIns="91440" tIns="45720" rIns="91440" bIns="45720" rtlCol="0" anchor="t">
            <a:normAutofit/>
          </a:bodyPr>
          <a:lstStyle/>
          <a:p>
            <a:r>
              <a:rPr lang="en-US" sz="2200" dirty="0" err="1"/>
              <a:t>Conceptualisation</a:t>
            </a:r>
            <a:r>
              <a:rPr lang="en-US" sz="2200" dirty="0"/>
              <a:t> du bot 'Agent Smith'</a:t>
            </a:r>
            <a:endParaRPr lang="fr-FR" dirty="0"/>
          </a:p>
          <a:p>
            <a:r>
              <a:rPr lang="en-US" sz="2200" dirty="0"/>
              <a:t>Développement technique</a:t>
            </a:r>
          </a:p>
          <a:p>
            <a:r>
              <a:rPr lang="en-US" sz="2200" dirty="0"/>
              <a:t>Demo de </a:t>
            </a:r>
            <a:r>
              <a:rPr lang="en-US" sz="2200" dirty="0" err="1"/>
              <a:t>l'agent</a:t>
            </a:r>
          </a:p>
        </p:txBody>
      </p:sp>
      <p:pic>
        <p:nvPicPr>
          <p:cNvPr id="5" name="Espace réservé du contenu 4" descr="Concept de technologie numérique pour les médias et les jeux">
            <a:extLst>
              <a:ext uri="{FF2B5EF4-FFF2-40B4-BE49-F238E27FC236}">
                <a16:creationId xmlns:a16="http://schemas.microsoft.com/office/drawing/2014/main" id="{B12B34A8-12C4-41DF-A68F-B95A28E9BF74}"/>
              </a:ext>
            </a:extLst>
          </p:cNvPr>
          <p:cNvPicPr>
            <a:picLocks noGrp="1" noChangeAspect="1"/>
          </p:cNvPicPr>
          <p:nvPr>
            <p:ph sz="half" idx="1"/>
          </p:nvPr>
        </p:nvPicPr>
        <p:blipFill>
          <a:blip r:embed="rId3"/>
          <a:srcRect l="21757" r="2182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9895738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D605EBAC-FDE3-E099-A44E-1DA78B6419DE}"/>
              </a:ext>
            </a:extLst>
          </p:cNvPr>
          <p:cNvSpPr>
            <a:spLocks noGrp="1"/>
          </p:cNvSpPr>
          <p:nvPr>
            <p:ph type="title"/>
          </p:nvPr>
        </p:nvSpPr>
        <p:spPr>
          <a:xfrm>
            <a:off x="1137033" y="670559"/>
            <a:ext cx="4683321" cy="2148841"/>
          </a:xfrm>
        </p:spPr>
        <p:txBody>
          <a:bodyPr vert="horz" lIns="91440" tIns="45720" rIns="91440" bIns="45720" rtlCol="0" anchor="t">
            <a:normAutofit/>
          </a:bodyPr>
          <a:lstStyle/>
          <a:p>
            <a:r>
              <a:rPr lang="en-US"/>
              <a:t>Stratégie de lancement</a:t>
            </a:r>
          </a:p>
        </p:txBody>
      </p:sp>
      <p:pic>
        <p:nvPicPr>
          <p:cNvPr id="5" name="Espace réservé du contenu 4" descr="Concept de pouce levé sur fond blanc">
            <a:extLst>
              <a:ext uri="{FF2B5EF4-FFF2-40B4-BE49-F238E27FC236}">
                <a16:creationId xmlns:a16="http://schemas.microsoft.com/office/drawing/2014/main" id="{F9CE729C-4BD9-4C32-AC59-2A878587A40E}"/>
              </a:ext>
            </a:extLst>
          </p:cNvPr>
          <p:cNvPicPr>
            <a:picLocks noGrp="1" noChangeAspect="1"/>
          </p:cNvPicPr>
          <p:nvPr>
            <p:ph sz="half" idx="1"/>
          </p:nvPr>
        </p:nvPicPr>
        <p:blipFill>
          <a:blip r:embed="rId3"/>
          <a:srcRect b="12812"/>
          <a:stretch/>
        </p:blipFill>
        <p:spPr>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4" name="Espace réservé du contenu 3">
            <a:extLst>
              <a:ext uri="{FF2B5EF4-FFF2-40B4-BE49-F238E27FC236}">
                <a16:creationId xmlns:a16="http://schemas.microsoft.com/office/drawing/2014/main" id="{8D1BD089-08B8-B071-9A03-C8DFF593B5B8}"/>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797004" y="670559"/>
            <a:ext cx="4555782" cy="5445076"/>
          </a:xfrm>
        </p:spPr>
        <p:txBody>
          <a:bodyPr>
            <a:normAutofit/>
          </a:bodyPr>
          <a:lstStyle/>
          <a:p>
            <a:pPr marL="0" indent="0">
              <a:spcBef>
                <a:spcPts val="2500"/>
              </a:spcBef>
              <a:buNone/>
            </a:pPr>
            <a:r>
              <a:rPr lang="fr-FR" sz="1400" b="1"/>
              <a:t>Planification minutieuse</a:t>
            </a:r>
          </a:p>
          <a:p>
            <a:pPr marL="0" lvl="1" indent="0">
              <a:buNone/>
            </a:pPr>
            <a:r>
              <a:rPr lang="fr-FR" sz="1400"/>
              <a:t>La stratégie de lancement a été soigneusement planifiée pour garantir un déploiement réussi du bot, en tenant compte des divers aspects marketing.</a:t>
            </a:r>
          </a:p>
          <a:p>
            <a:pPr marL="0" indent="0">
              <a:spcBef>
                <a:spcPts val="2500"/>
              </a:spcBef>
              <a:buNone/>
            </a:pPr>
            <a:r>
              <a:rPr lang="fr-FR" sz="1400" b="1"/>
              <a:t>Campagnes marketing</a:t>
            </a:r>
          </a:p>
          <a:p>
            <a:pPr marL="0" lvl="1" indent="0">
              <a:buNone/>
            </a:pPr>
            <a:r>
              <a:rPr lang="fr-FR" sz="1400"/>
              <a:t>Des campagnes marketing ciblées ont été mises en place pour susciter l'intérêt et attirer un large public vers le bot 'Agent Smith'.</a:t>
            </a:r>
          </a:p>
          <a:p>
            <a:pPr marL="0" indent="0">
              <a:spcBef>
                <a:spcPts val="2500"/>
              </a:spcBef>
              <a:buNone/>
            </a:pPr>
            <a:r>
              <a:rPr lang="fr-FR" sz="1400" b="1"/>
              <a:t>Démonstrations en direct</a:t>
            </a:r>
          </a:p>
          <a:p>
            <a:pPr marL="0" lvl="1" indent="0">
              <a:buNone/>
            </a:pPr>
            <a:r>
              <a:rPr lang="fr-FR" sz="1400"/>
              <a:t>Des démonstrations en direct ont été organisées pour montrer les fonctionnalités du bot et engager le public de manière interactive.</a:t>
            </a:r>
          </a:p>
        </p:txBody>
      </p:sp>
    </p:spTree>
    <p:extLst>
      <p:ext uri="{BB962C8B-B14F-4D97-AF65-F5344CB8AC3E}">
        <p14:creationId xmlns:p14="http://schemas.microsoft.com/office/powerpoint/2010/main" val="32357132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87AFE0E-B37D-4531-AFE8-231C8348EA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35D0CBD2-EC64-C6B2-8B83-E5FF829541A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Réception par les utilisateurs et feedback</a:t>
            </a:r>
          </a:p>
        </p:txBody>
      </p:sp>
      <p:sp>
        <p:nvSpPr>
          <p:cNvPr id="4" name="Espace réservé du contenu 3">
            <a:extLst>
              <a:ext uri="{FF2B5EF4-FFF2-40B4-BE49-F238E27FC236}">
                <a16:creationId xmlns:a16="http://schemas.microsoft.com/office/drawing/2014/main" id="{F0B79F68-EFC6-7EEF-0210-C46BD4E115A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38201" y="2013625"/>
            <a:ext cx="4614759" cy="4163337"/>
          </a:xfrm>
        </p:spPr>
        <p:txBody>
          <a:bodyPr>
            <a:normAutofit/>
          </a:bodyPr>
          <a:lstStyle/>
          <a:p>
            <a:pPr marL="0" indent="0">
              <a:spcBef>
                <a:spcPts val="2500"/>
              </a:spcBef>
              <a:buNone/>
            </a:pPr>
            <a:r>
              <a:rPr lang="fr-FR" sz="1400" b="1"/>
              <a:t>Retours variés des utilisateurs</a:t>
            </a:r>
          </a:p>
          <a:p>
            <a:pPr marL="0" lvl="1" indent="0">
              <a:buNone/>
            </a:pPr>
            <a:r>
              <a:rPr lang="fr-FR" sz="1400"/>
              <a:t>Après le lancement, le bot a reçu des retours mixtes, reflétant diverses expériences et opinions des utilisateurs.</a:t>
            </a:r>
          </a:p>
          <a:p>
            <a:pPr marL="0" indent="0">
              <a:spcBef>
                <a:spcPts val="2500"/>
              </a:spcBef>
              <a:buNone/>
            </a:pPr>
            <a:r>
              <a:rPr lang="fr-FR" sz="1400" b="1"/>
              <a:t>Analyse des commentaires</a:t>
            </a:r>
          </a:p>
          <a:p>
            <a:pPr marL="0" lvl="1" indent="0">
              <a:buNone/>
            </a:pPr>
            <a:r>
              <a:rPr lang="fr-FR" sz="1400"/>
              <a:t>Nous procéderons à une analyse approfondie des commentaires pour identifier les points forts et les faiblesses du bot.</a:t>
            </a:r>
          </a:p>
          <a:p>
            <a:pPr marL="0" indent="0">
              <a:spcBef>
                <a:spcPts val="2500"/>
              </a:spcBef>
              <a:buNone/>
            </a:pPr>
            <a:r>
              <a:rPr lang="fr-FR" sz="1400" b="1"/>
              <a:t>Optimisation de l'expérience utilisateur</a:t>
            </a:r>
          </a:p>
          <a:p>
            <a:pPr marL="0" lvl="1" indent="0">
              <a:buNone/>
            </a:pPr>
            <a:r>
              <a:rPr lang="fr-FR" sz="1400"/>
              <a:t>L'objectif est d'optimiser l'expérience utilisateur en tenant compte des retours pour des améliorations futures.</a:t>
            </a:r>
          </a:p>
        </p:txBody>
      </p:sp>
      <p:pic>
        <p:nvPicPr>
          <p:cNvPr id="5" name="Espace réservé du contenu 4" descr="Bulles et loupe">
            <a:extLst>
              <a:ext uri="{FF2B5EF4-FFF2-40B4-BE49-F238E27FC236}">
                <a16:creationId xmlns:a16="http://schemas.microsoft.com/office/drawing/2014/main" id="{21640170-2928-4B1F-A05E-2B7A0F9A0D27}"/>
              </a:ext>
            </a:extLst>
          </p:cNvPr>
          <p:cNvPicPr>
            <a:picLocks noGrp="1" noChangeAspect="1"/>
          </p:cNvPicPr>
          <p:nvPr>
            <p:ph sz="half" idx="1"/>
          </p:nvPr>
        </p:nvPicPr>
        <p:blipFill>
          <a:blip r:embed="rId3"/>
          <a:srcRect l="232" r="-3" b="-3"/>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val="3164611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BC449A9-61DE-308D-2A32-AF2A615A6DE7}"/>
              </a:ext>
            </a:extLst>
          </p:cNvPr>
          <p:cNvSpPr>
            <a:spLocks noGrp="1"/>
          </p:cNvSpPr>
          <p:nvPr>
            <p:ph type="title"/>
          </p:nvPr>
        </p:nvSpPr>
        <p:spPr>
          <a:xfrm>
            <a:off x="429768" y="411480"/>
            <a:ext cx="11201400" cy="1106424"/>
          </a:xfrm>
        </p:spPr>
        <p:txBody>
          <a:bodyPr vert="horz" lIns="91440" tIns="45720" rIns="91440" bIns="45720" rtlCol="0" anchor="ctr">
            <a:normAutofit/>
          </a:bodyPr>
          <a:lstStyle/>
          <a:p>
            <a:r>
              <a:rPr lang="en-US" sz="3600"/>
              <a:t>Impacts attendus et futurs développements</a:t>
            </a:r>
          </a:p>
        </p:txBody>
      </p:sp>
      <p:sp>
        <p:nvSpPr>
          <p:cNvPr id="12" name="Rectangle 11">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Espace réservé du contenu 4" descr="Personne portant des lunettes intelligentes de réalité mixte touchant l’écran transparent">
            <a:extLst>
              <a:ext uri="{FF2B5EF4-FFF2-40B4-BE49-F238E27FC236}">
                <a16:creationId xmlns:a16="http://schemas.microsoft.com/office/drawing/2014/main" id="{F5D9A363-B0A6-4178-A8CB-4742059F89F4}"/>
              </a:ext>
            </a:extLst>
          </p:cNvPr>
          <p:cNvPicPr>
            <a:picLocks noGrp="1" noChangeAspect="1"/>
          </p:cNvPicPr>
          <p:nvPr>
            <p:ph sz="half" idx="1"/>
          </p:nvPr>
        </p:nvPicPr>
        <p:blipFill>
          <a:blip r:embed="rId3"/>
          <a:srcRect l="996"/>
          <a:stretch/>
        </p:blipFill>
        <p:spPr>
          <a:xfrm>
            <a:off x="429768" y="1721922"/>
            <a:ext cx="6704891" cy="4520559"/>
          </a:xfrm>
          <a:prstGeom prst="rect">
            <a:avLst/>
          </a:prstGeom>
        </p:spPr>
      </p:pic>
      <p:sp useBgFill="1">
        <p:nvSpPr>
          <p:cNvPr id="14" name="Rectangle 13">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Espace réservé du contenu 3">
            <a:extLst>
              <a:ext uri="{FF2B5EF4-FFF2-40B4-BE49-F238E27FC236}">
                <a16:creationId xmlns:a16="http://schemas.microsoft.com/office/drawing/2014/main" id="{5513A0D7-D348-F5F9-965B-ACA69DD7350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938752" y="2020824"/>
            <a:ext cx="3455097" cy="3959352"/>
          </a:xfrm>
        </p:spPr>
        <p:txBody>
          <a:bodyPr>
            <a:normAutofit/>
          </a:bodyPr>
          <a:lstStyle/>
          <a:p>
            <a:pPr marL="0" indent="0">
              <a:spcBef>
                <a:spcPts val="2500"/>
              </a:spcBef>
              <a:buNone/>
            </a:pPr>
            <a:r>
              <a:rPr lang="fr-FR" sz="1400" b="1"/>
              <a:t>Impacts de l'IA</a:t>
            </a:r>
          </a:p>
          <a:p>
            <a:pPr marL="0" lvl="1" indent="0">
              <a:buNone/>
            </a:pPr>
            <a:r>
              <a:rPr lang="fr-FR" sz="1400"/>
              <a:t>Le bot Agent Smith pourrait transformer la manière dont les utilisateurs interagissent avec les systèmes d'intelligence artificielle, en rendant ces interactions plus fluides et intuitives.</a:t>
            </a:r>
          </a:p>
          <a:p>
            <a:pPr marL="0" indent="0">
              <a:spcBef>
                <a:spcPts val="2500"/>
              </a:spcBef>
              <a:buNone/>
            </a:pPr>
            <a:r>
              <a:rPr lang="fr-FR" sz="1400" b="1"/>
              <a:t>Développements futurs</a:t>
            </a:r>
          </a:p>
          <a:p>
            <a:pPr marL="0" lvl="1" indent="0">
              <a:buNone/>
            </a:pPr>
            <a:r>
              <a:rPr lang="fr-FR" sz="1400"/>
              <a:t>Nous examinerons les futurs développements qui pourraient améliorer les capacités du bot et élargir son utilisation dans divers domaines.</a:t>
            </a:r>
          </a:p>
        </p:txBody>
      </p:sp>
    </p:spTree>
    <p:extLst>
      <p:ext uri="{BB962C8B-B14F-4D97-AF65-F5344CB8AC3E}">
        <p14:creationId xmlns:p14="http://schemas.microsoft.com/office/powerpoint/2010/main" val="13615531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re 1">
            <a:extLst>
              <a:ext uri="{FF2B5EF4-FFF2-40B4-BE49-F238E27FC236}">
                <a16:creationId xmlns:a16="http://schemas.microsoft.com/office/drawing/2014/main" id="{2996F422-05DF-738F-3446-4C9BB12521C9}"/>
              </a:ext>
            </a:extLst>
          </p:cNvPr>
          <p:cNvSpPr>
            <a:spLocks noGrp="1"/>
          </p:cNvSpPr>
          <p:nvPr>
            <p:ph type="title"/>
          </p:nvPr>
        </p:nvSpPr>
        <p:spPr>
          <a:xfrm>
            <a:off x="1179226" y="1280679"/>
            <a:ext cx="9833548" cy="1325563"/>
          </a:xfrm>
        </p:spPr>
        <p:txBody>
          <a:bodyPr anchor="b">
            <a:normAutofit/>
          </a:bodyPr>
          <a:lstStyle/>
          <a:p>
            <a:pPr algn="ctr"/>
            <a:r>
              <a:rPr lang="fr-FR" sz="3600">
                <a:solidFill>
                  <a:schemeClr val="tx2"/>
                </a:solidFill>
              </a:rPr>
              <a:t>Conclusion</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3" name="Espace réservé du contenu 2">
            <a:extLst>
              <a:ext uri="{FF2B5EF4-FFF2-40B4-BE49-F238E27FC236}">
                <a16:creationId xmlns:a16="http://schemas.microsoft.com/office/drawing/2014/main" id="{77B144A8-2AC0-8E5D-8AE3-44CC06C8E25C}"/>
              </a:ext>
            </a:extLst>
          </p:cNvPr>
          <p:cNvGraphicFramePr>
            <a:graphicFrameLocks noGrp="1"/>
          </p:cNvGraphicFrame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1179226" y="2890979"/>
          <a:ext cx="9833548" cy="26939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2998154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9D866C48-1110-A457-515E-B269B903DFE2}"/>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a:solidFill>
                  <a:schemeClr val="bg1">
                    <a:lumMod val="95000"/>
                    <a:lumOff val="5000"/>
                  </a:schemeClr>
                </a:solidFill>
              </a:rPr>
              <a:t>Introduction au projet 'Agent Smith'</a:t>
            </a:r>
          </a:p>
        </p:txBody>
      </p:sp>
    </p:spTree>
    <p:extLst>
      <p:ext uri="{BB962C8B-B14F-4D97-AF65-F5344CB8AC3E}">
        <p14:creationId xmlns:p14="http://schemas.microsoft.com/office/powerpoint/2010/main" val="391694068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37B2035-1FCB-439A-B421-095E136C7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76D6CDF-C512-4739-B158-55EE955E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3" y="-1"/>
            <a:ext cx="1219200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FCB434A-2FF9-3E5D-9F31-6DAB0690DAF3}"/>
              </a:ext>
            </a:extLst>
          </p:cNvPr>
          <p:cNvSpPr>
            <a:spLocks noGrp="1"/>
          </p:cNvSpPr>
          <p:nvPr>
            <p:ph type="title"/>
          </p:nvPr>
        </p:nvSpPr>
        <p:spPr>
          <a:xfrm>
            <a:off x="1137033" y="670559"/>
            <a:ext cx="4683321" cy="2148841"/>
          </a:xfrm>
        </p:spPr>
        <p:txBody>
          <a:bodyPr vert="horz" lIns="91440" tIns="45720" rIns="91440" bIns="45720" rtlCol="0" anchor="t">
            <a:normAutofit/>
          </a:bodyPr>
          <a:lstStyle/>
          <a:p>
            <a:r>
              <a:rPr lang="en-US"/>
              <a:t>Contexte et inspiration du film Matrix</a:t>
            </a:r>
          </a:p>
        </p:txBody>
      </p:sp>
      <p:pic>
        <p:nvPicPr>
          <p:cNvPr id="5" name="Espace réservé du contenu 4" descr="Ville futuriste avec des hordes d’hommes d’affaires zombies dans les rues.">
            <a:extLst>
              <a:ext uri="{FF2B5EF4-FFF2-40B4-BE49-F238E27FC236}">
                <a16:creationId xmlns:a16="http://schemas.microsoft.com/office/drawing/2014/main" id="{0F7A1748-D4A7-4837-9FCB-98427CC062BF}"/>
              </a:ext>
            </a:extLst>
          </p:cNvPr>
          <p:cNvPicPr>
            <a:picLocks noGrp="1" noChangeAspect="1"/>
          </p:cNvPicPr>
          <p:nvPr>
            <p:ph sz="half" idx="1"/>
          </p:nvPr>
        </p:nvPicPr>
        <p:blipFill>
          <a:blip r:embed="rId3"/>
          <a:srcRect t="12812"/>
          <a:stretch/>
        </p:blipFill>
        <p:spPr>
          <a:xfrm>
            <a:off x="1" y="3105151"/>
            <a:ext cx="6448424" cy="3752849"/>
          </a:xfrm>
          <a:custGeom>
            <a:avLst/>
            <a:gdLst/>
            <a:ahLst/>
            <a:cxnLst/>
            <a:rect l="l" t="t" r="r" b="b"/>
            <a:pathLst>
              <a:path w="6448424" h="3752849">
                <a:moveTo>
                  <a:pt x="0" y="0"/>
                </a:moveTo>
                <a:lnTo>
                  <a:pt x="137978" y="22215"/>
                </a:lnTo>
                <a:cubicBezTo>
                  <a:pt x="196046" y="32277"/>
                  <a:pt x="252469" y="42437"/>
                  <a:pt x="295660" y="49771"/>
                </a:cubicBezTo>
                <a:cubicBezTo>
                  <a:pt x="364885" y="66610"/>
                  <a:pt x="403214" y="32071"/>
                  <a:pt x="456941" y="65635"/>
                </a:cubicBezTo>
                <a:cubicBezTo>
                  <a:pt x="529612" y="69090"/>
                  <a:pt x="662508" y="71245"/>
                  <a:pt x="731691" y="70501"/>
                </a:cubicBezTo>
                <a:cubicBezTo>
                  <a:pt x="768741" y="62400"/>
                  <a:pt x="808263" y="64633"/>
                  <a:pt x="841820" y="61171"/>
                </a:cubicBezTo>
                <a:cubicBezTo>
                  <a:pt x="958973" y="43639"/>
                  <a:pt x="1009730" y="45863"/>
                  <a:pt x="1068219" y="39136"/>
                </a:cubicBezTo>
                <a:cubicBezTo>
                  <a:pt x="1104329" y="33447"/>
                  <a:pt x="1156536" y="44203"/>
                  <a:pt x="1174190" y="38808"/>
                </a:cubicBezTo>
                <a:cubicBezTo>
                  <a:pt x="1188943" y="36385"/>
                  <a:pt x="1213832" y="14880"/>
                  <a:pt x="1225923" y="34507"/>
                </a:cubicBezTo>
                <a:cubicBezTo>
                  <a:pt x="1305283" y="8501"/>
                  <a:pt x="1319617" y="30839"/>
                  <a:pt x="1385617" y="18003"/>
                </a:cubicBezTo>
                <a:cubicBezTo>
                  <a:pt x="1461876" y="-26747"/>
                  <a:pt x="1519510" y="56342"/>
                  <a:pt x="1563967" y="4638"/>
                </a:cubicBezTo>
                <a:lnTo>
                  <a:pt x="1676634" y="10582"/>
                </a:lnTo>
                <a:lnTo>
                  <a:pt x="1769429" y="20265"/>
                </a:lnTo>
                <a:cubicBezTo>
                  <a:pt x="1790625" y="23534"/>
                  <a:pt x="1880369" y="18448"/>
                  <a:pt x="1900584" y="27732"/>
                </a:cubicBezTo>
                <a:cubicBezTo>
                  <a:pt x="2072430" y="22762"/>
                  <a:pt x="2014935" y="5831"/>
                  <a:pt x="2127041" y="22101"/>
                </a:cubicBezTo>
                <a:cubicBezTo>
                  <a:pt x="2168847" y="65820"/>
                  <a:pt x="2153052" y="28773"/>
                  <a:pt x="2211644" y="44507"/>
                </a:cubicBezTo>
                <a:cubicBezTo>
                  <a:pt x="2211201" y="9921"/>
                  <a:pt x="2277596" y="73686"/>
                  <a:pt x="2299605" y="38004"/>
                </a:cubicBezTo>
                <a:cubicBezTo>
                  <a:pt x="2309570" y="41997"/>
                  <a:pt x="2318531" y="46991"/>
                  <a:pt x="2327359" y="52270"/>
                </a:cubicBezTo>
                <a:lnTo>
                  <a:pt x="2331995" y="55017"/>
                </a:lnTo>
                <a:lnTo>
                  <a:pt x="2353777" y="59755"/>
                </a:lnTo>
                <a:lnTo>
                  <a:pt x="2355893" y="68914"/>
                </a:lnTo>
                <a:lnTo>
                  <a:pt x="2385794" y="81650"/>
                </a:lnTo>
                <a:cubicBezTo>
                  <a:pt x="2397613" y="85211"/>
                  <a:pt x="2411061" y="87627"/>
                  <a:pt x="2427010" y="88184"/>
                </a:cubicBezTo>
                <a:cubicBezTo>
                  <a:pt x="2486314" y="76422"/>
                  <a:pt x="2553170" y="126870"/>
                  <a:pt x="2627153" y="110451"/>
                </a:cubicBezTo>
                <a:cubicBezTo>
                  <a:pt x="2653722" y="107383"/>
                  <a:pt x="2732043" y="116068"/>
                  <a:pt x="2744462" y="128780"/>
                </a:cubicBezTo>
                <a:cubicBezTo>
                  <a:pt x="2760299" y="132873"/>
                  <a:pt x="2780248" y="130843"/>
                  <a:pt x="2785202" y="143610"/>
                </a:cubicBezTo>
                <a:cubicBezTo>
                  <a:pt x="2794558" y="159316"/>
                  <a:pt x="2856498" y="142821"/>
                  <a:pt x="2844667" y="159029"/>
                </a:cubicBezTo>
                <a:cubicBezTo>
                  <a:pt x="2888530" y="147871"/>
                  <a:pt x="2914187" y="181391"/>
                  <a:pt x="2946649" y="192330"/>
                </a:cubicBezTo>
                <a:cubicBezTo>
                  <a:pt x="2981872" y="180417"/>
                  <a:pt x="3015239" y="215115"/>
                  <a:pt x="3088812" y="226485"/>
                </a:cubicBezTo>
                <a:cubicBezTo>
                  <a:pt x="3127734" y="212524"/>
                  <a:pt x="3138301" y="234381"/>
                  <a:pt x="3208669" y="217774"/>
                </a:cubicBezTo>
                <a:cubicBezTo>
                  <a:pt x="3242208" y="219284"/>
                  <a:pt x="3229623" y="233297"/>
                  <a:pt x="3290045" y="235553"/>
                </a:cubicBezTo>
                <a:cubicBezTo>
                  <a:pt x="3399655" y="215239"/>
                  <a:pt x="3444518" y="245862"/>
                  <a:pt x="3529335" y="249571"/>
                </a:cubicBezTo>
                <a:cubicBezTo>
                  <a:pt x="3623697" y="257405"/>
                  <a:pt x="3587652" y="268832"/>
                  <a:pt x="3716766" y="252690"/>
                </a:cubicBezTo>
                <a:cubicBezTo>
                  <a:pt x="3723469" y="267318"/>
                  <a:pt x="3737863" y="269842"/>
                  <a:pt x="3765333" y="266823"/>
                </a:cubicBezTo>
                <a:cubicBezTo>
                  <a:pt x="3810754" y="271601"/>
                  <a:pt x="3792745" y="303866"/>
                  <a:pt x="3846897" y="290090"/>
                </a:cubicBezTo>
                <a:cubicBezTo>
                  <a:pt x="3830941" y="306608"/>
                  <a:pt x="3929114" y="308026"/>
                  <a:pt x="3900217" y="323590"/>
                </a:cubicBezTo>
                <a:cubicBezTo>
                  <a:pt x="3922367" y="343425"/>
                  <a:pt x="3948574" y="318948"/>
                  <a:pt x="3971444" y="336662"/>
                </a:cubicBezTo>
                <a:cubicBezTo>
                  <a:pt x="4002781" y="344193"/>
                  <a:pt x="3960997" y="315419"/>
                  <a:pt x="3997868" y="318867"/>
                </a:cubicBezTo>
                <a:cubicBezTo>
                  <a:pt x="4041159" y="326219"/>
                  <a:pt x="4055435" y="293981"/>
                  <a:pt x="4070852" y="339615"/>
                </a:cubicBezTo>
                <a:cubicBezTo>
                  <a:pt x="4121286" y="335828"/>
                  <a:pt x="4121920" y="355506"/>
                  <a:pt x="4180483" y="373369"/>
                </a:cubicBezTo>
                <a:cubicBezTo>
                  <a:pt x="4211379" y="366707"/>
                  <a:pt x="4230171" y="374664"/>
                  <a:pt x="4246264" y="387458"/>
                </a:cubicBezTo>
                <a:cubicBezTo>
                  <a:pt x="4308508" y="393310"/>
                  <a:pt x="4357326" y="416142"/>
                  <a:pt x="4423169" y="431783"/>
                </a:cubicBezTo>
                <a:lnTo>
                  <a:pt x="4446752" y="435383"/>
                </a:lnTo>
                <a:lnTo>
                  <a:pt x="4446954" y="435566"/>
                </a:lnTo>
                <a:cubicBezTo>
                  <a:pt x="4508528" y="480137"/>
                  <a:pt x="4617740" y="529869"/>
                  <a:pt x="4662523" y="553169"/>
                </a:cubicBezTo>
                <a:cubicBezTo>
                  <a:pt x="4720320" y="547046"/>
                  <a:pt x="4678644" y="560102"/>
                  <a:pt x="4715641" y="575354"/>
                </a:cubicBezTo>
                <a:cubicBezTo>
                  <a:pt x="4682056" y="593278"/>
                  <a:pt x="4768370" y="586520"/>
                  <a:pt x="4742071" y="614016"/>
                </a:cubicBezTo>
                <a:cubicBezTo>
                  <a:pt x="4749637" y="615922"/>
                  <a:pt x="4757797" y="616899"/>
                  <a:pt x="4766183" y="617675"/>
                </a:cubicBezTo>
                <a:lnTo>
                  <a:pt x="4770562" y="618094"/>
                </a:lnTo>
                <a:lnTo>
                  <a:pt x="4783240" y="624350"/>
                </a:lnTo>
                <a:lnTo>
                  <a:pt x="4792882" y="620401"/>
                </a:lnTo>
                <a:lnTo>
                  <a:pt x="4816310" y="625721"/>
                </a:lnTo>
                <a:cubicBezTo>
                  <a:pt x="4824144" y="628595"/>
                  <a:pt x="4831482" y="632720"/>
                  <a:pt x="4837953" y="638824"/>
                </a:cubicBezTo>
                <a:cubicBezTo>
                  <a:pt x="4848645" y="668753"/>
                  <a:pt x="4922266" y="669148"/>
                  <a:pt x="4933914" y="707398"/>
                </a:cubicBezTo>
                <a:cubicBezTo>
                  <a:pt x="4940833" y="719653"/>
                  <a:pt x="4978358" y="746502"/>
                  <a:pt x="4995259" y="744825"/>
                </a:cubicBezTo>
                <a:cubicBezTo>
                  <a:pt x="5005107" y="749034"/>
                  <a:pt x="5010567" y="758092"/>
                  <a:pt x="5024744" y="753396"/>
                </a:cubicBezTo>
                <a:cubicBezTo>
                  <a:pt x="5047511" y="761361"/>
                  <a:pt x="5109162" y="783016"/>
                  <a:pt x="5131877" y="792613"/>
                </a:cubicBezTo>
                <a:cubicBezTo>
                  <a:pt x="5132671" y="802792"/>
                  <a:pt x="5144554" y="806683"/>
                  <a:pt x="5161031" y="810975"/>
                </a:cubicBezTo>
                <a:lnTo>
                  <a:pt x="5176815" y="815342"/>
                </a:lnTo>
                <a:lnTo>
                  <a:pt x="5180064" y="831233"/>
                </a:lnTo>
                <a:cubicBezTo>
                  <a:pt x="5202966" y="819270"/>
                  <a:pt x="5188976" y="863361"/>
                  <a:pt x="5215059" y="865080"/>
                </a:cubicBezTo>
                <a:cubicBezTo>
                  <a:pt x="5235765" y="864786"/>
                  <a:pt x="5236347" y="878098"/>
                  <a:pt x="5245643" y="887119"/>
                </a:cubicBezTo>
                <a:cubicBezTo>
                  <a:pt x="5267660" y="891609"/>
                  <a:pt x="5295742" y="939348"/>
                  <a:pt x="5295952" y="957174"/>
                </a:cubicBezTo>
                <a:cubicBezTo>
                  <a:pt x="5284322" y="1008946"/>
                  <a:pt x="5374979" y="1038019"/>
                  <a:pt x="5367826" y="1079140"/>
                </a:cubicBezTo>
                <a:cubicBezTo>
                  <a:pt x="5371668" y="1089190"/>
                  <a:pt x="5377921" y="1097135"/>
                  <a:pt x="5385646" y="1103730"/>
                </a:cubicBezTo>
                <a:lnTo>
                  <a:pt x="5410965" y="1119397"/>
                </a:lnTo>
                <a:lnTo>
                  <a:pt x="5436960" y="1130910"/>
                </a:lnTo>
                <a:lnTo>
                  <a:pt x="5442083" y="1133134"/>
                </a:lnTo>
                <a:cubicBezTo>
                  <a:pt x="5451910" y="1137346"/>
                  <a:pt x="5457170" y="1169188"/>
                  <a:pt x="5465219" y="1174479"/>
                </a:cubicBezTo>
                <a:cubicBezTo>
                  <a:pt x="5488744" y="1195184"/>
                  <a:pt x="5467141" y="1223401"/>
                  <a:pt x="5488171" y="1238604"/>
                </a:cubicBezTo>
                <a:cubicBezTo>
                  <a:pt x="5523491" y="1271811"/>
                  <a:pt x="5486623" y="1305961"/>
                  <a:pt x="5562172" y="1320840"/>
                </a:cubicBezTo>
                <a:cubicBezTo>
                  <a:pt x="5601634" y="1385316"/>
                  <a:pt x="5636528" y="1453139"/>
                  <a:pt x="5686905" y="1512529"/>
                </a:cubicBezTo>
                <a:cubicBezTo>
                  <a:pt x="5729049" y="1575678"/>
                  <a:pt x="5699691" y="1553768"/>
                  <a:pt x="5748726" y="1623716"/>
                </a:cubicBezTo>
                <a:cubicBezTo>
                  <a:pt x="5783098" y="1689734"/>
                  <a:pt x="5789710" y="1639740"/>
                  <a:pt x="5842593" y="1726595"/>
                </a:cubicBezTo>
                <a:cubicBezTo>
                  <a:pt x="5837824" y="1733043"/>
                  <a:pt x="5862023" y="1845188"/>
                  <a:pt x="5861042" y="1851837"/>
                </a:cubicBezTo>
                <a:cubicBezTo>
                  <a:pt x="5874156" y="1887981"/>
                  <a:pt x="5901790" y="1919218"/>
                  <a:pt x="5921290" y="1943460"/>
                </a:cubicBezTo>
                <a:lnTo>
                  <a:pt x="5978046" y="1997284"/>
                </a:lnTo>
                <a:lnTo>
                  <a:pt x="5992479" y="2056720"/>
                </a:lnTo>
                <a:cubicBezTo>
                  <a:pt x="6011078" y="2079033"/>
                  <a:pt x="6072687" y="2117397"/>
                  <a:pt x="6089639" y="2131171"/>
                </a:cubicBezTo>
                <a:lnTo>
                  <a:pt x="6094199" y="2139379"/>
                </a:lnTo>
                <a:lnTo>
                  <a:pt x="6094822" y="2139386"/>
                </a:lnTo>
                <a:cubicBezTo>
                  <a:pt x="6096947" y="2140841"/>
                  <a:pt x="6098876" y="2143416"/>
                  <a:pt x="6100692" y="2147736"/>
                </a:cubicBezTo>
                <a:lnTo>
                  <a:pt x="6102516" y="2154343"/>
                </a:lnTo>
                <a:lnTo>
                  <a:pt x="6111361" y="2170264"/>
                </a:lnTo>
                <a:lnTo>
                  <a:pt x="6215475" y="2270153"/>
                </a:lnTo>
                <a:lnTo>
                  <a:pt x="6255966" y="2335401"/>
                </a:lnTo>
                <a:lnTo>
                  <a:pt x="6272711" y="2385144"/>
                </a:lnTo>
                <a:cubicBezTo>
                  <a:pt x="6282320" y="2406495"/>
                  <a:pt x="6299066" y="2405139"/>
                  <a:pt x="6304347" y="2439388"/>
                </a:cubicBezTo>
                <a:cubicBezTo>
                  <a:pt x="6297131" y="2486231"/>
                  <a:pt x="6325530" y="2500962"/>
                  <a:pt x="6326729" y="2549400"/>
                </a:cubicBezTo>
                <a:cubicBezTo>
                  <a:pt x="6325926" y="2572066"/>
                  <a:pt x="6339111" y="2599957"/>
                  <a:pt x="6344663" y="2628839"/>
                </a:cubicBezTo>
                <a:lnTo>
                  <a:pt x="6375811" y="2639204"/>
                </a:lnTo>
                <a:cubicBezTo>
                  <a:pt x="6375427" y="2643533"/>
                  <a:pt x="6375041" y="2647863"/>
                  <a:pt x="6374657" y="2652193"/>
                </a:cubicBezTo>
                <a:cubicBezTo>
                  <a:pt x="6373555" y="2658134"/>
                  <a:pt x="6371943" y="2662665"/>
                  <a:pt x="6369740" y="2664642"/>
                </a:cubicBezTo>
                <a:cubicBezTo>
                  <a:pt x="6368032" y="2674540"/>
                  <a:pt x="6371528" y="2686899"/>
                  <a:pt x="6361964" y="2690172"/>
                </a:cubicBezTo>
                <a:cubicBezTo>
                  <a:pt x="6350507" y="2696218"/>
                  <a:pt x="6369375" y="2734440"/>
                  <a:pt x="6355511" y="2727335"/>
                </a:cubicBezTo>
                <a:cubicBezTo>
                  <a:pt x="6358746" y="2734104"/>
                  <a:pt x="6360434" y="2742096"/>
                  <a:pt x="6361058" y="2750592"/>
                </a:cubicBezTo>
                <a:cubicBezTo>
                  <a:pt x="6361013" y="2751998"/>
                  <a:pt x="6360970" y="2753408"/>
                  <a:pt x="6360926" y="2754814"/>
                </a:cubicBezTo>
                <a:lnTo>
                  <a:pt x="6339285" y="2810353"/>
                </a:lnTo>
                <a:cubicBezTo>
                  <a:pt x="6360091" y="2854187"/>
                  <a:pt x="6313103" y="2870086"/>
                  <a:pt x="6325672" y="2908809"/>
                </a:cubicBezTo>
                <a:cubicBezTo>
                  <a:pt x="6341563" y="2966972"/>
                  <a:pt x="6291836" y="2935388"/>
                  <a:pt x="6333498" y="3009772"/>
                </a:cubicBezTo>
                <a:cubicBezTo>
                  <a:pt x="6345476" y="3039254"/>
                  <a:pt x="6345955" y="3068963"/>
                  <a:pt x="6334947" y="3095405"/>
                </a:cubicBezTo>
                <a:lnTo>
                  <a:pt x="6344768" y="3155941"/>
                </a:lnTo>
                <a:cubicBezTo>
                  <a:pt x="6348643" y="3153663"/>
                  <a:pt x="6311793" y="3186588"/>
                  <a:pt x="6314754" y="3197987"/>
                </a:cubicBezTo>
                <a:cubicBezTo>
                  <a:pt x="6318695" y="3221971"/>
                  <a:pt x="6319257" y="3226752"/>
                  <a:pt x="6304230" y="3239690"/>
                </a:cubicBezTo>
                <a:cubicBezTo>
                  <a:pt x="6306321" y="3248567"/>
                  <a:pt x="6307305" y="3254005"/>
                  <a:pt x="6308837" y="3264003"/>
                </a:cubicBezTo>
                <a:cubicBezTo>
                  <a:pt x="6301812" y="3288243"/>
                  <a:pt x="6298529" y="3302527"/>
                  <a:pt x="6309285" y="3324103"/>
                </a:cubicBezTo>
                <a:cubicBezTo>
                  <a:pt x="6301188" y="3343007"/>
                  <a:pt x="6329285" y="3359307"/>
                  <a:pt x="6342503" y="3405661"/>
                </a:cubicBezTo>
                <a:cubicBezTo>
                  <a:pt x="6338012" y="3447477"/>
                  <a:pt x="6408325" y="3505721"/>
                  <a:pt x="6401531" y="3550593"/>
                </a:cubicBezTo>
                <a:cubicBezTo>
                  <a:pt x="6395655" y="3579549"/>
                  <a:pt x="6423437" y="3594758"/>
                  <a:pt x="6427705" y="3624684"/>
                </a:cubicBezTo>
                <a:cubicBezTo>
                  <a:pt x="6416402" y="3629199"/>
                  <a:pt x="6435787" y="3639516"/>
                  <a:pt x="6448424" y="3657106"/>
                </a:cubicBezTo>
                <a:lnTo>
                  <a:pt x="6444014" y="3752742"/>
                </a:lnTo>
                <a:cubicBezTo>
                  <a:pt x="6443990" y="3752777"/>
                  <a:pt x="6443967" y="3752813"/>
                  <a:pt x="6443946" y="3752849"/>
                </a:cubicBezTo>
                <a:lnTo>
                  <a:pt x="0" y="3752849"/>
                </a:lnTo>
                <a:close/>
              </a:path>
            </a:pathLst>
          </a:custGeom>
        </p:spPr>
      </p:pic>
      <p:sp>
        <p:nvSpPr>
          <p:cNvPr id="4" name="Espace réservé du contenu 3">
            <a:extLst>
              <a:ext uri="{FF2B5EF4-FFF2-40B4-BE49-F238E27FC236}">
                <a16:creationId xmlns:a16="http://schemas.microsoft.com/office/drawing/2014/main" id="{94BF9EF4-33A3-604D-1260-773458690E5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797004" y="670559"/>
            <a:ext cx="4555782" cy="5445076"/>
          </a:xfrm>
        </p:spPr>
        <p:txBody>
          <a:bodyPr>
            <a:normAutofit/>
          </a:bodyPr>
          <a:lstStyle/>
          <a:p>
            <a:pPr marL="0" indent="0">
              <a:spcBef>
                <a:spcPts val="2500"/>
              </a:spcBef>
              <a:buNone/>
            </a:pPr>
            <a:r>
              <a:rPr lang="fr-FR" sz="1400" b="1"/>
              <a:t>Thèmes de réalité virtuelle</a:t>
            </a:r>
          </a:p>
          <a:p>
            <a:pPr marL="0" lvl="1" indent="0">
              <a:buNone/>
            </a:pPr>
            <a:r>
              <a:rPr lang="fr-FR" sz="1400"/>
              <a:t>Le film Matrix explore des concepts de réalité virtuelle qui défient notre perception de la réalité et soulèvent des questions existentielles.</a:t>
            </a:r>
          </a:p>
          <a:p>
            <a:pPr marL="0" indent="0">
              <a:spcBef>
                <a:spcPts val="2500"/>
              </a:spcBef>
              <a:buNone/>
            </a:pPr>
            <a:r>
              <a:rPr lang="fr-FR" sz="1400" b="1"/>
              <a:t>Contrôle et rébellion</a:t>
            </a:r>
          </a:p>
          <a:p>
            <a:pPr marL="0" lvl="1" indent="0">
              <a:buNone/>
            </a:pPr>
            <a:r>
              <a:rPr lang="fr-FR" sz="1400"/>
              <a:t>Les thèmes de contrôle et de rébellion sont centraux dans Matrix, illustrant la lutte contre des forces oppressives et la quête de liberté.</a:t>
            </a:r>
          </a:p>
          <a:p>
            <a:pPr marL="0" indent="0">
              <a:spcBef>
                <a:spcPts val="2500"/>
              </a:spcBef>
              <a:buNone/>
            </a:pPr>
            <a:r>
              <a:rPr lang="fr-FR" sz="1400" b="1"/>
              <a:t>Inspiration pour Agent Smith</a:t>
            </a:r>
          </a:p>
          <a:p>
            <a:pPr marL="0" lvl="1" indent="0">
              <a:buNone/>
            </a:pPr>
            <a:r>
              <a:rPr lang="fr-FR" sz="1400"/>
              <a:t>Le personnage d'Agent Smith est le produit de ces thèmes, représentant les forces du contrôle dans un monde virtuel complexe.</a:t>
            </a:r>
          </a:p>
        </p:txBody>
      </p:sp>
    </p:spTree>
    <p:extLst>
      <p:ext uri="{BB962C8B-B14F-4D97-AF65-F5344CB8AC3E}">
        <p14:creationId xmlns:p14="http://schemas.microsoft.com/office/powerpoint/2010/main" val="41843875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0997" y="381001"/>
            <a:ext cx="6858001" cy="6095995"/>
          </a:xfrm>
          <a:prstGeom prst="rect">
            <a:avLst/>
          </a:prstGeom>
          <a:ln>
            <a:noFill/>
          </a:ln>
          <a:effectLst>
            <a:outerShdw blurRad="381000" dist="101600" sx="99000" sy="99000" algn="l" rotWithShape="0">
              <a:prstClr val="black">
                <a:alpha val="12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69515BCA-5D67-5621-11F8-ECC32E8AF934}"/>
              </a:ext>
            </a:extLst>
          </p:cNvPr>
          <p:cNvSpPr>
            <a:spLocks noGrp="1"/>
          </p:cNvSpPr>
          <p:nvPr>
            <p:ph type="title"/>
          </p:nvPr>
        </p:nvSpPr>
        <p:spPr>
          <a:xfrm>
            <a:off x="707413" y="4544704"/>
            <a:ext cx="4792635" cy="1811645"/>
          </a:xfrm>
        </p:spPr>
        <p:txBody>
          <a:bodyPr vert="horz" lIns="91440" tIns="45720" rIns="91440" bIns="45720" rtlCol="0" anchor="ctr">
            <a:normAutofit/>
          </a:bodyPr>
          <a:lstStyle/>
          <a:p>
            <a:r>
              <a:rPr lang="en-US" sz="4000"/>
              <a:t>Objectifs et vision du projet</a:t>
            </a:r>
          </a:p>
        </p:txBody>
      </p:sp>
      <p:pic>
        <p:nvPicPr>
          <p:cNvPr id="5" name="Espace réservé du contenu 4" descr="Homme dans la salle d’éclairage coloré">
            <a:extLst>
              <a:ext uri="{FF2B5EF4-FFF2-40B4-BE49-F238E27FC236}">
                <a16:creationId xmlns:a16="http://schemas.microsoft.com/office/drawing/2014/main" id="{2BF4BD52-4950-449B-A67D-08AC5BD239A3}"/>
              </a:ext>
            </a:extLst>
          </p:cNvPr>
          <p:cNvPicPr>
            <a:picLocks noGrp="1" noChangeAspect="1"/>
          </p:cNvPicPr>
          <p:nvPr>
            <p:ph sz="half" idx="1"/>
          </p:nvPr>
        </p:nvPicPr>
        <p:blipFill>
          <a:blip r:embed="rId3"/>
          <a:srcRect l="1111" r="-1" b="-1"/>
          <a:stretch/>
        </p:blipFill>
        <p:spPr>
          <a:xfrm>
            <a:off x="-1" y="10"/>
            <a:ext cx="6096001" cy="4114790"/>
          </a:xfrm>
          <a:prstGeom prst="rect">
            <a:avLst/>
          </a:prstGeom>
        </p:spPr>
      </p:pic>
      <p:sp>
        <p:nvSpPr>
          <p:cNvPr id="4" name="Espace réservé du contenu 3">
            <a:extLst>
              <a:ext uri="{FF2B5EF4-FFF2-40B4-BE49-F238E27FC236}">
                <a16:creationId xmlns:a16="http://schemas.microsoft.com/office/drawing/2014/main" id="{C2DCF87C-6F7B-FFB7-BAF0-0949BC0BF5D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803410" y="691912"/>
            <a:ext cx="4585646" cy="5474173"/>
          </a:xfrm>
        </p:spPr>
        <p:txBody>
          <a:bodyPr>
            <a:normAutofit/>
          </a:bodyPr>
          <a:lstStyle/>
          <a:p>
            <a:pPr marL="0" indent="0">
              <a:spcBef>
                <a:spcPts val="2500"/>
              </a:spcBef>
              <a:buNone/>
            </a:pPr>
            <a:r>
              <a:rPr lang="fr-FR" sz="1400" b="1"/>
              <a:t>Bot interactif</a:t>
            </a:r>
          </a:p>
          <a:p>
            <a:pPr marL="0" lvl="1" indent="0">
              <a:buNone/>
            </a:pPr>
            <a:r>
              <a:rPr lang="fr-FR" sz="1400"/>
              <a:t>L'objectif principal est de concevoir un bot qui interagit de manière intuitive et immersive avec les utilisateurs, offrant une expérience utilisateur enrichissante.</a:t>
            </a:r>
          </a:p>
          <a:p>
            <a:pPr marL="0" indent="0">
              <a:spcBef>
                <a:spcPts val="2500"/>
              </a:spcBef>
              <a:buNone/>
            </a:pPr>
            <a:r>
              <a:rPr lang="fr-FR" sz="1400" b="1"/>
              <a:t>Éléments narratifs</a:t>
            </a:r>
          </a:p>
          <a:p>
            <a:pPr marL="0" lvl="1" indent="0">
              <a:buNone/>
            </a:pPr>
            <a:r>
              <a:rPr lang="fr-FR" sz="1400"/>
              <a:t>Utiliser des éléments narratifs inspirés de Matrix pour rendre l'expérience plus engageante et captivante pour les utilisateurs.</a:t>
            </a:r>
          </a:p>
          <a:p>
            <a:pPr marL="0" indent="0">
              <a:spcBef>
                <a:spcPts val="2500"/>
              </a:spcBef>
              <a:buNone/>
            </a:pPr>
            <a:r>
              <a:rPr lang="fr-FR" sz="1400" b="1"/>
              <a:t>Personnage d'Agent Smith</a:t>
            </a:r>
          </a:p>
          <a:p>
            <a:pPr marL="0" lvl="1" indent="0">
              <a:buNone/>
            </a:pPr>
            <a:r>
              <a:rPr lang="fr-FR" sz="1400"/>
              <a:t>La vision est de donner vie au personnage emblématique d'Agent Smith d'une manière innovante et mémorable, captivant l'imagination des utilisateurs.</a:t>
            </a:r>
          </a:p>
        </p:txBody>
      </p:sp>
    </p:spTree>
    <p:extLst>
      <p:ext uri="{BB962C8B-B14F-4D97-AF65-F5344CB8AC3E}">
        <p14:creationId xmlns:p14="http://schemas.microsoft.com/office/powerpoint/2010/main" val="2933370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B65C0385-5E30-4D2E-AF9F-4639659D3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Les gens parlent sur le lieu de travail">
            <a:extLst>
              <a:ext uri="{FF2B5EF4-FFF2-40B4-BE49-F238E27FC236}">
                <a16:creationId xmlns:a16="http://schemas.microsoft.com/office/drawing/2014/main" id="{428F966C-344D-4DCA-8A60-AE8B32E18A48}"/>
              </a:ext>
            </a:extLst>
          </p:cNvPr>
          <p:cNvPicPr>
            <a:picLocks noGrp="1" noChangeAspect="1"/>
          </p:cNvPicPr>
          <p:nvPr>
            <p:ph sz="half" idx="1"/>
          </p:nvPr>
        </p:nvPicPr>
        <p:blipFill>
          <a:blip r:embed="rId3"/>
          <a:srcRect r="21784" b="2"/>
          <a:stretch/>
        </p:blipFill>
        <p:spPr>
          <a:xfrm>
            <a:off x="20" y="1666568"/>
            <a:ext cx="6106195" cy="5191432"/>
          </a:xfrm>
          <a:prstGeom prst="rect">
            <a:avLst/>
          </a:prstGeom>
        </p:spPr>
      </p:pic>
      <p:sp useBgFill="1">
        <p:nvSpPr>
          <p:cNvPr id="12" name="Rectangle 11">
            <a:extLst>
              <a:ext uri="{FF2B5EF4-FFF2-40B4-BE49-F238E27FC236}">
                <a16:creationId xmlns:a16="http://schemas.microsoft.com/office/drawing/2014/main" id="{E335820B-3A29-42C5-AA8D-10ECA43CD9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45A57E8A-733F-F82D-9D44-4805B8420886}"/>
              </a:ext>
            </a:extLst>
          </p:cNvPr>
          <p:cNvSpPr>
            <a:spLocks noGrp="1"/>
          </p:cNvSpPr>
          <p:nvPr>
            <p:ph type="title"/>
          </p:nvPr>
        </p:nvSpPr>
        <p:spPr>
          <a:xfrm>
            <a:off x="761801" y="352766"/>
            <a:ext cx="10591999" cy="1023584"/>
          </a:xfrm>
        </p:spPr>
        <p:txBody>
          <a:bodyPr vert="horz" lIns="91440" tIns="45720" rIns="91440" bIns="45720" rtlCol="0" anchor="ctr">
            <a:normAutofit/>
          </a:bodyPr>
          <a:lstStyle/>
          <a:p>
            <a:r>
              <a:rPr lang="en-US" sz="4000"/>
              <a:t>Présentation de l'équipe 'The One'</a:t>
            </a:r>
          </a:p>
        </p:txBody>
      </p:sp>
      <p:sp>
        <p:nvSpPr>
          <p:cNvPr id="4" name="Espace réservé du contenu 3">
            <a:extLst>
              <a:ext uri="{FF2B5EF4-FFF2-40B4-BE49-F238E27FC236}">
                <a16:creationId xmlns:a16="http://schemas.microsoft.com/office/drawing/2014/main" id="{494EA149-7618-1225-CA8F-C9E02603DE8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803408" y="2249766"/>
            <a:ext cx="4550391" cy="4070303"/>
          </a:xfrm>
        </p:spPr>
        <p:txBody>
          <a:bodyPr>
            <a:normAutofit/>
          </a:bodyPr>
          <a:lstStyle/>
          <a:p>
            <a:pPr marL="0" indent="0">
              <a:spcBef>
                <a:spcPts val="2500"/>
              </a:spcBef>
              <a:buNone/>
            </a:pPr>
            <a:r>
              <a:rPr lang="fr-FR" sz="1400" b="1"/>
              <a:t>Équipe multidisciplinaire</a:t>
            </a:r>
          </a:p>
          <a:p>
            <a:pPr marL="0" lvl="1" indent="0">
              <a:buNone/>
            </a:pPr>
            <a:r>
              <a:rPr lang="fr-FR" sz="1400"/>
              <a:t>L'équipe 'The One' comprend des développeurs, des designers et des experts en IA, unis par une passion commune.</a:t>
            </a:r>
          </a:p>
          <a:p>
            <a:pPr marL="0" indent="0">
              <a:spcBef>
                <a:spcPts val="2500"/>
              </a:spcBef>
              <a:buNone/>
            </a:pPr>
            <a:r>
              <a:rPr lang="fr-FR" sz="1400" b="1"/>
              <a:t>Passion pour la culture pop</a:t>
            </a:r>
          </a:p>
          <a:p>
            <a:pPr marL="0" lvl="1" indent="0">
              <a:buNone/>
            </a:pPr>
            <a:r>
              <a:rPr lang="fr-FR" sz="1400"/>
              <a:t>Chaque membre de l'équipe est passionné par la culture pop, ce qui enrichit la créativité et l'innovation du projet.</a:t>
            </a:r>
          </a:p>
          <a:p>
            <a:pPr marL="0" indent="0">
              <a:spcBef>
                <a:spcPts val="2500"/>
              </a:spcBef>
              <a:buNone/>
            </a:pPr>
            <a:r>
              <a:rPr lang="fr-FR" sz="1400" b="1"/>
              <a:t>Expertise unique</a:t>
            </a:r>
          </a:p>
          <a:p>
            <a:pPr marL="0" lvl="1" indent="0">
              <a:buNone/>
            </a:pPr>
            <a:r>
              <a:rPr lang="fr-FR" sz="1400"/>
              <a:t>Chaque membre apporte une expertise unique, ce qui contribue à la réussite collective de l'équipe et du projet.</a:t>
            </a:r>
          </a:p>
        </p:txBody>
      </p:sp>
    </p:spTree>
    <p:extLst>
      <p:ext uri="{BB962C8B-B14F-4D97-AF65-F5344CB8AC3E}">
        <p14:creationId xmlns:p14="http://schemas.microsoft.com/office/powerpoint/2010/main" val="14396629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re 1">
            <a:extLst>
              <a:ext uri="{FF2B5EF4-FFF2-40B4-BE49-F238E27FC236}">
                <a16:creationId xmlns:a16="http://schemas.microsoft.com/office/drawing/2014/main" id="{7614167F-50A4-B75A-26D1-3EFFDD151455}"/>
              </a:ext>
            </a:extLst>
          </p:cNvPr>
          <p:cNvSpPr>
            <a:spLocks noGrp="1"/>
          </p:cNvSpPr>
          <p:nvPr>
            <p:ph type="ctrTitle"/>
          </p:nvPr>
        </p:nvSpPr>
        <p:spPr>
          <a:xfrm>
            <a:off x="2555631" y="1441938"/>
            <a:ext cx="7080738" cy="3974124"/>
          </a:xfrm>
        </p:spPr>
        <p:txBody>
          <a:bodyPr vert="horz" lIns="91440" tIns="45720" rIns="91440" bIns="45720" rtlCol="0" anchor="ctr">
            <a:normAutofit/>
          </a:bodyPr>
          <a:lstStyle/>
          <a:p>
            <a:r>
              <a:rPr lang="en-US" sz="5400">
                <a:solidFill>
                  <a:schemeClr val="bg1">
                    <a:lumMod val="95000"/>
                    <a:lumOff val="5000"/>
                  </a:schemeClr>
                </a:solidFill>
              </a:rPr>
              <a:t>Conceptualisation du bot 'Agent Smith'</a:t>
            </a:r>
          </a:p>
        </p:txBody>
      </p:sp>
    </p:spTree>
    <p:extLst>
      <p:ext uri="{BB962C8B-B14F-4D97-AF65-F5344CB8AC3E}">
        <p14:creationId xmlns:p14="http://schemas.microsoft.com/office/powerpoint/2010/main" val="121809256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Espace réservé du contenu 4" descr="Concept numérique d’intelligence artificielle avec forme de cerveau">
            <a:extLst>
              <a:ext uri="{FF2B5EF4-FFF2-40B4-BE49-F238E27FC236}">
                <a16:creationId xmlns:a16="http://schemas.microsoft.com/office/drawing/2014/main" id="{421358A2-2489-4826-A8F0-091A4F6EC068}"/>
              </a:ext>
            </a:extLst>
          </p:cNvPr>
          <p:cNvPicPr>
            <a:picLocks noGrp="1" noChangeAspect="1"/>
          </p:cNvPicPr>
          <p:nvPr>
            <p:ph sz="half" idx="1"/>
          </p:nvPr>
        </p:nvPicPr>
        <p:blipFill>
          <a:blip r:embed="rId3">
            <a:alphaModFix amt="40000"/>
          </a:blip>
          <a:srcRect/>
          <a:stretch/>
        </p:blipFill>
        <p:spPr>
          <a:xfrm>
            <a:off x="20" y="10"/>
            <a:ext cx="12191979" cy="6857990"/>
          </a:xfrm>
          <a:prstGeom prst="rect">
            <a:avLst/>
          </a:prstGeom>
        </p:spPr>
      </p:pic>
      <p:sp>
        <p:nvSpPr>
          <p:cNvPr id="2" name="Titre 1">
            <a:extLst>
              <a:ext uri="{FF2B5EF4-FFF2-40B4-BE49-F238E27FC236}">
                <a16:creationId xmlns:a16="http://schemas.microsoft.com/office/drawing/2014/main" id="{8397DF1A-B731-DA2B-BC89-540DBD8D1690}"/>
              </a:ext>
            </a:extLst>
          </p:cNvPr>
          <p:cNvSpPr>
            <a:spLocks noGrp="1"/>
          </p:cNvSpPr>
          <p:nvPr>
            <p:ph type="title"/>
          </p:nvPr>
        </p:nvSpPr>
        <p:spPr>
          <a:xfrm>
            <a:off x="640080" y="853673"/>
            <a:ext cx="4023360" cy="5004794"/>
          </a:xfrm>
        </p:spPr>
        <p:txBody>
          <a:bodyPr vert="horz" lIns="91440" tIns="45720" rIns="91440" bIns="45720" rtlCol="0" anchor="ctr">
            <a:normAutofit/>
          </a:bodyPr>
          <a:lstStyle/>
          <a:p>
            <a:r>
              <a:rPr lang="en-US" sz="4600">
                <a:solidFill>
                  <a:schemeClr val="bg1"/>
                </a:solidFill>
              </a:rPr>
              <a:t>Fonctionnalités principales</a:t>
            </a:r>
          </a:p>
        </p:txBody>
      </p:sp>
      <p:sp>
        <p:nvSpPr>
          <p:cNvPr id="4" name="Espace réservé du contenu 3">
            <a:extLst>
              <a:ext uri="{FF2B5EF4-FFF2-40B4-BE49-F238E27FC236}">
                <a16:creationId xmlns:a16="http://schemas.microsoft.com/office/drawing/2014/main" id="{FA49F16E-A9CB-1001-0197-7207A774E7D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599083" y="853673"/>
            <a:ext cx="5715000" cy="5004794"/>
          </a:xfrm>
        </p:spPr>
        <p:txBody>
          <a:bodyPr>
            <a:normAutofit/>
          </a:bodyPr>
          <a:lstStyle/>
          <a:p>
            <a:pPr marL="0" indent="0">
              <a:spcBef>
                <a:spcPts val="2500"/>
              </a:spcBef>
              <a:buNone/>
            </a:pPr>
            <a:r>
              <a:rPr lang="fr-FR" sz="1400" b="1">
                <a:solidFill>
                  <a:schemeClr val="bg1"/>
                </a:solidFill>
              </a:rPr>
              <a:t>Réponses instantanées</a:t>
            </a:r>
          </a:p>
          <a:p>
            <a:pPr marL="0" lvl="1" indent="0">
              <a:buNone/>
            </a:pPr>
            <a:r>
              <a:rPr lang="fr-FR" sz="1400">
                <a:solidFill>
                  <a:schemeClr val="bg1"/>
                </a:solidFill>
              </a:rPr>
              <a:t>Le bot 'Agent Smith' offre des réponses instantanées aux questions des utilisateurs, améliorant l'expérience interactive.</a:t>
            </a:r>
          </a:p>
          <a:p>
            <a:pPr marL="0" indent="0">
              <a:spcBef>
                <a:spcPts val="2500"/>
              </a:spcBef>
              <a:buNone/>
            </a:pPr>
            <a:r>
              <a:rPr lang="fr-FR" sz="1400" b="1">
                <a:solidFill>
                  <a:schemeClr val="bg1"/>
                </a:solidFill>
              </a:rPr>
              <a:t>Interactions personnalisées</a:t>
            </a:r>
          </a:p>
          <a:p>
            <a:pPr marL="0" lvl="1" indent="0">
              <a:buNone/>
            </a:pPr>
            <a:r>
              <a:rPr lang="fr-FR" sz="1400">
                <a:solidFill>
                  <a:schemeClr val="bg1"/>
                </a:solidFill>
              </a:rPr>
              <a:t>Les interactions sont personnalisées pour chaque utilisateur, créant une expérience immersive dans l'univers de Matrix.</a:t>
            </a:r>
          </a:p>
          <a:p>
            <a:pPr marL="0" indent="0">
              <a:spcBef>
                <a:spcPts val="2500"/>
              </a:spcBef>
              <a:buNone/>
            </a:pPr>
            <a:r>
              <a:rPr lang="fr-FR" sz="1400" b="1">
                <a:solidFill>
                  <a:schemeClr val="bg1"/>
                </a:solidFill>
              </a:rPr>
              <a:t>Dialogues intelligents</a:t>
            </a:r>
          </a:p>
          <a:p>
            <a:pPr marL="0" lvl="1" indent="0">
              <a:buNone/>
            </a:pPr>
            <a:r>
              <a:rPr lang="fr-FR" sz="1400">
                <a:solidFill>
                  <a:schemeClr val="bg1"/>
                </a:solidFill>
              </a:rPr>
              <a:t>Le bot utilise des dialogues intelligents pour engager des conversations pertinentes et significatives avec les utilisateurs.</a:t>
            </a:r>
          </a:p>
          <a:p>
            <a:pPr marL="0" indent="0">
              <a:spcBef>
                <a:spcPts val="2500"/>
              </a:spcBef>
              <a:buNone/>
            </a:pPr>
            <a:r>
              <a:rPr lang="fr-FR" sz="1400" b="1">
                <a:solidFill>
                  <a:schemeClr val="bg1"/>
                </a:solidFill>
              </a:rPr>
              <a:t>Capacités d'apprentissage</a:t>
            </a:r>
          </a:p>
          <a:p>
            <a:pPr marL="0" lvl="1" indent="0">
              <a:buNone/>
            </a:pPr>
            <a:r>
              <a:rPr lang="fr-FR" sz="1400">
                <a:solidFill>
                  <a:schemeClr val="bg1"/>
                </a:solidFill>
              </a:rPr>
              <a:t>L'agent est capable d'apprendre et de s'adapter aux préférences des utilisateurs au fil du temps.</a:t>
            </a:r>
          </a:p>
        </p:txBody>
      </p:sp>
      <p:sp>
        <p:nvSpPr>
          <p:cNvPr id="12"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01110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re 1">
            <a:extLst>
              <a:ext uri="{FF2B5EF4-FFF2-40B4-BE49-F238E27FC236}">
                <a16:creationId xmlns:a16="http://schemas.microsoft.com/office/drawing/2014/main" id="{F49AF167-7827-7295-8316-47997F22139A}"/>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a:t>Architectures et technologies utilisées</a:t>
            </a:r>
          </a:p>
        </p:txBody>
      </p:sp>
      <p:sp>
        <p:nvSpPr>
          <p:cNvPr id="4" name="Espace réservé du contenu 3">
            <a:extLst>
              <a:ext uri="{FF2B5EF4-FFF2-40B4-BE49-F238E27FC236}">
                <a16:creationId xmlns:a16="http://schemas.microsoft.com/office/drawing/2014/main" id="{1D1BDC29-22FE-1294-2179-F62C2B1F44D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38200" y="1825625"/>
            <a:ext cx="5393361" cy="4351338"/>
          </a:xfrm>
        </p:spPr>
        <p:txBody>
          <a:bodyPr>
            <a:normAutofit/>
          </a:bodyPr>
          <a:lstStyle/>
          <a:p>
            <a:pPr marL="0" indent="0">
              <a:spcBef>
                <a:spcPts val="2500"/>
              </a:spcBef>
              <a:buNone/>
            </a:pPr>
            <a:r>
              <a:rPr lang="fr-FR" sz="1400" b="1"/>
              <a:t>Réseaux de neurones</a:t>
            </a:r>
          </a:p>
          <a:p>
            <a:pPr marL="0" lvl="1" indent="0">
              <a:buNone/>
            </a:pPr>
            <a:r>
              <a:rPr lang="fr-FR" sz="1400"/>
              <a:t>Les réseaux de neurones sont essentiels pour le développement du bot, car ils lui permettent d'apprendre à partir des données.</a:t>
            </a:r>
          </a:p>
          <a:p>
            <a:pPr marL="0" indent="0">
              <a:spcBef>
                <a:spcPts val="2500"/>
              </a:spcBef>
              <a:buNone/>
            </a:pPr>
            <a:r>
              <a:rPr lang="fr-FR" sz="1400" b="1"/>
              <a:t>Traitement du langage naturel</a:t>
            </a:r>
          </a:p>
          <a:p>
            <a:pPr marL="0" lvl="1" indent="0">
              <a:buNone/>
            </a:pPr>
            <a:r>
              <a:rPr lang="fr-FR" sz="1400"/>
              <a:t>Les technologies de traitement du langage naturel permettent au bot de comprendre et d'interagir efficacement avec les utilisateurs.</a:t>
            </a:r>
          </a:p>
          <a:p>
            <a:pPr marL="0" indent="0">
              <a:spcBef>
                <a:spcPts val="2500"/>
              </a:spcBef>
              <a:buNone/>
            </a:pPr>
            <a:r>
              <a:rPr lang="fr-FR" sz="1400" b="1"/>
              <a:t>Adaptation aux interactions</a:t>
            </a:r>
          </a:p>
          <a:p>
            <a:pPr marL="0" lvl="1" indent="0">
              <a:buNone/>
            </a:pPr>
            <a:r>
              <a:rPr lang="fr-FR" sz="1400"/>
              <a:t>Ces choix technologiques permettent au bot de s'adapter et d'évoluer selon les interactions des utilisateurs.</a:t>
            </a:r>
          </a:p>
        </p:txBody>
      </p:sp>
      <p:pic>
        <p:nvPicPr>
          <p:cNvPr id="5" name="Espace réservé du contenu 4" descr="IA Intelligence artificielle abstraite réseau neuronal technologie future internet des objets big data">
            <a:extLst>
              <a:ext uri="{FF2B5EF4-FFF2-40B4-BE49-F238E27FC236}">
                <a16:creationId xmlns:a16="http://schemas.microsoft.com/office/drawing/2014/main" id="{D30BB52E-C59C-4E00-B87E-629E19EADD1B}"/>
              </a:ext>
            </a:extLst>
          </p:cNvPr>
          <p:cNvPicPr>
            <a:picLocks noGrp="1" noChangeAspect="1"/>
          </p:cNvPicPr>
          <p:nvPr>
            <p:ph sz="half" idx="1"/>
          </p:nvPr>
        </p:nvPicPr>
        <p:blipFill>
          <a:blip r:embed="rId3"/>
          <a:srcRect l="12028" r="12972"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0251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Grand écran</PresentationFormat>
  <Paragraphs>0</Paragraphs>
  <Slides>23</Slides>
  <Notes>23</Notes>
  <HiddenSlides>0</HiddenSlides>
  <MMClips>0</MMClips>
  <ScaleCrop>false</ScaleCrop>
  <HeadingPairs>
    <vt:vector size="4" baseType="variant">
      <vt:variant>
        <vt:lpstr>Thème</vt:lpstr>
      </vt:variant>
      <vt:variant>
        <vt:i4>1</vt:i4>
      </vt:variant>
      <vt:variant>
        <vt:lpstr>Titres des diapositives</vt:lpstr>
      </vt:variant>
      <vt:variant>
        <vt:i4>23</vt:i4>
      </vt:variant>
    </vt:vector>
  </HeadingPairs>
  <TitlesOfParts>
    <vt:vector size="24" baseType="lpstr">
      <vt:lpstr>Thème Office</vt:lpstr>
      <vt:lpstr>L'équipe  The One</vt:lpstr>
      <vt:lpstr>Plan de la présentation</vt:lpstr>
      <vt:lpstr>Introduction au projet 'Agent Smith'</vt:lpstr>
      <vt:lpstr>Contexte et inspiration du film Matrix</vt:lpstr>
      <vt:lpstr>Objectifs et vision du projet</vt:lpstr>
      <vt:lpstr>Présentation de l'équipe 'The One'</vt:lpstr>
      <vt:lpstr>Conceptualisation du bot 'Agent Smith'</vt:lpstr>
      <vt:lpstr>Fonctionnalités principales</vt:lpstr>
      <vt:lpstr>Architectures et technologies utilisées</vt:lpstr>
      <vt:lpstr>Défis anticipés et solutions envisagées</vt:lpstr>
      <vt:lpstr>Développement technique</vt:lpstr>
      <vt:lpstr>Étapes du développement</vt:lpstr>
      <vt:lpstr>Contribution de chaque membre de l'équipe 'The One'</vt:lpstr>
      <vt:lpstr>Tests et itérations</vt:lpstr>
      <vt:lpstr>Thème Matrix et gamification</vt:lpstr>
      <vt:lpstr>Incorporation d'éléments de Matrix dans le design</vt:lpstr>
      <vt:lpstr>Gamification et expérience utilisateur</vt:lpstr>
      <vt:lpstr>Scénarios d'interaction inspirés du film</vt:lpstr>
      <vt:lpstr>Lancement et impact</vt:lpstr>
      <vt:lpstr>Stratégie de lancement</vt:lpstr>
      <vt:lpstr>Réception par les utilisateurs et feedback</vt:lpstr>
      <vt:lpstr>Impacts attendus et futurs développements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25</cp:revision>
  <dcterms:created xsi:type="dcterms:W3CDTF">2025-03-04T10:44:23Z</dcterms:created>
  <dcterms:modified xsi:type="dcterms:W3CDTF">2025-03-04T10:57:00Z</dcterms:modified>
</cp:coreProperties>
</file>