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6" r:id="rId1"/>
    <p:sldMasterId id="2147483689" r:id="rId2"/>
  </p:sldMasterIdLst>
  <p:notesMasterIdLst>
    <p:notesMasterId r:id="rId14"/>
  </p:notesMasterIdLst>
  <p:sldIdLst>
    <p:sldId id="256" r:id="rId3"/>
    <p:sldId id="289" r:id="rId4"/>
    <p:sldId id="294" r:id="rId5"/>
    <p:sldId id="295" r:id="rId6"/>
    <p:sldId id="261" r:id="rId7"/>
    <p:sldId id="297" r:id="rId8"/>
    <p:sldId id="292" r:id="rId9"/>
    <p:sldId id="296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/>
    <p:restoredTop sz="96327"/>
  </p:normalViewPr>
  <p:slideViewPr>
    <p:cSldViewPr snapToGrid="0">
      <p:cViewPr>
        <p:scale>
          <a:sx n="72" d="100"/>
          <a:sy n="72" d="100"/>
        </p:scale>
        <p:origin x="293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4E116-E3A0-4548-B3AE-F04DDCFD5B02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D3971E-5C77-423B-9256-471B60924EC2}">
      <dgm:prSet/>
      <dgm:spPr/>
      <dgm:t>
        <a:bodyPr/>
        <a:lstStyle/>
        <a:p>
          <a:r>
            <a:rPr lang="en-GB" dirty="0"/>
            <a:t>Introduction</a:t>
          </a:r>
          <a:endParaRPr lang="en-US" dirty="0"/>
        </a:p>
      </dgm:t>
    </dgm:pt>
    <dgm:pt modelId="{DAC5AB31-3C9B-48E8-B579-F23C6E29CCED}" type="parTrans" cxnId="{979608BC-9280-429D-BB61-D30C335D2DB1}">
      <dgm:prSet/>
      <dgm:spPr/>
      <dgm:t>
        <a:bodyPr/>
        <a:lstStyle/>
        <a:p>
          <a:endParaRPr lang="en-US"/>
        </a:p>
      </dgm:t>
    </dgm:pt>
    <dgm:pt modelId="{F92D4240-C4D6-452A-BB7D-500565C77EAB}" type="sibTrans" cxnId="{979608BC-9280-429D-BB61-D30C335D2DB1}">
      <dgm:prSet/>
      <dgm:spPr/>
      <dgm:t>
        <a:bodyPr/>
        <a:lstStyle/>
        <a:p>
          <a:endParaRPr lang="en-US"/>
        </a:p>
      </dgm:t>
    </dgm:pt>
    <dgm:pt modelId="{92B3EB34-5776-4D4F-854B-E3DC70109227}">
      <dgm:prSet/>
      <dgm:spPr/>
      <dgm:t>
        <a:bodyPr/>
        <a:lstStyle/>
        <a:p>
          <a:r>
            <a:rPr lang="en-GB" dirty="0"/>
            <a:t>Methodology</a:t>
          </a:r>
          <a:endParaRPr lang="en-US" dirty="0"/>
        </a:p>
      </dgm:t>
    </dgm:pt>
    <dgm:pt modelId="{A0B34EB8-3901-45D6-9C4C-6DB8AA185844}" type="parTrans" cxnId="{CDCF52EE-1D87-40B6-9428-762FCD3DBB08}">
      <dgm:prSet/>
      <dgm:spPr/>
      <dgm:t>
        <a:bodyPr/>
        <a:lstStyle/>
        <a:p>
          <a:endParaRPr lang="en-US"/>
        </a:p>
      </dgm:t>
    </dgm:pt>
    <dgm:pt modelId="{B62CA171-E51F-4281-9899-BCB625A77CFA}" type="sibTrans" cxnId="{CDCF52EE-1D87-40B6-9428-762FCD3DBB08}">
      <dgm:prSet/>
      <dgm:spPr/>
      <dgm:t>
        <a:bodyPr/>
        <a:lstStyle/>
        <a:p>
          <a:endParaRPr lang="en-US"/>
        </a:p>
      </dgm:t>
    </dgm:pt>
    <dgm:pt modelId="{429BD3B2-3CC3-4CF9-A606-1BE7AB95FE33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9F82F661-7A3B-45F7-9992-B05B5EBFBCC7}" type="parTrans" cxnId="{72663B89-2220-4E1F-9DE9-FF223DCDE609}">
      <dgm:prSet/>
      <dgm:spPr/>
      <dgm:t>
        <a:bodyPr/>
        <a:lstStyle/>
        <a:p>
          <a:endParaRPr lang="en-US"/>
        </a:p>
      </dgm:t>
    </dgm:pt>
    <dgm:pt modelId="{4B91114A-27AD-4D1A-AF77-36542044503F}" type="sibTrans" cxnId="{72663B89-2220-4E1F-9DE9-FF223DCDE609}">
      <dgm:prSet/>
      <dgm:spPr/>
      <dgm:t>
        <a:bodyPr/>
        <a:lstStyle/>
        <a:p>
          <a:endParaRPr lang="en-US"/>
        </a:p>
      </dgm:t>
    </dgm:pt>
    <dgm:pt modelId="{FB013F63-0A3F-43F4-A112-D1F25F2945FB}">
      <dgm:prSet/>
      <dgm:spPr/>
      <dgm:t>
        <a:bodyPr/>
        <a:lstStyle/>
        <a:p>
          <a:r>
            <a:rPr lang="en-GB" dirty="0"/>
            <a:t>Conclusion</a:t>
          </a:r>
          <a:endParaRPr lang="en-US" dirty="0"/>
        </a:p>
      </dgm:t>
    </dgm:pt>
    <dgm:pt modelId="{3937D1DC-2A69-47F7-B358-B271245F98C7}" type="parTrans" cxnId="{27769186-A961-44CB-B460-851935768D8F}">
      <dgm:prSet/>
      <dgm:spPr/>
      <dgm:t>
        <a:bodyPr/>
        <a:lstStyle/>
        <a:p>
          <a:endParaRPr lang="en-US"/>
        </a:p>
      </dgm:t>
    </dgm:pt>
    <dgm:pt modelId="{0E2FC504-EE1A-4CE6-9810-68D556BC1BDC}" type="sibTrans" cxnId="{27769186-A961-44CB-B460-851935768D8F}">
      <dgm:prSet/>
      <dgm:spPr/>
      <dgm:t>
        <a:bodyPr/>
        <a:lstStyle/>
        <a:p>
          <a:endParaRPr lang="en-US"/>
        </a:p>
      </dgm:t>
    </dgm:pt>
    <dgm:pt modelId="{4C055CDF-7330-4026-AA9D-D499E7ADDC3A}">
      <dgm:prSet/>
      <dgm:spPr/>
      <dgm:t>
        <a:bodyPr/>
        <a:lstStyle/>
        <a:p>
          <a:r>
            <a:rPr lang="en-GB" dirty="0"/>
            <a:t>Appendix</a:t>
          </a:r>
          <a:endParaRPr lang="en-US" dirty="0"/>
        </a:p>
      </dgm:t>
    </dgm:pt>
    <dgm:pt modelId="{3B855181-958D-424B-BCD2-0A332130D984}" type="parTrans" cxnId="{01BAC44C-5F13-479A-B8BF-42711F1C924F}">
      <dgm:prSet/>
      <dgm:spPr/>
      <dgm:t>
        <a:bodyPr/>
        <a:lstStyle/>
        <a:p>
          <a:endParaRPr lang="en-US"/>
        </a:p>
      </dgm:t>
    </dgm:pt>
    <dgm:pt modelId="{89CF06F9-7ECB-4AF8-8847-0BC150E85B7D}" type="sibTrans" cxnId="{01BAC44C-5F13-479A-B8BF-42711F1C924F}">
      <dgm:prSet/>
      <dgm:spPr/>
      <dgm:t>
        <a:bodyPr/>
        <a:lstStyle/>
        <a:p>
          <a:endParaRPr lang="en-US"/>
        </a:p>
      </dgm:t>
    </dgm:pt>
    <dgm:pt modelId="{940F5209-1CB6-8747-AE40-A02504CCE4CC}" type="pres">
      <dgm:prSet presAssocID="{F0B4E116-E3A0-4548-B3AE-F04DDCFD5B02}" presName="vert0" presStyleCnt="0">
        <dgm:presLayoutVars>
          <dgm:dir/>
          <dgm:animOne val="branch"/>
          <dgm:animLvl val="lvl"/>
        </dgm:presLayoutVars>
      </dgm:prSet>
      <dgm:spPr/>
    </dgm:pt>
    <dgm:pt modelId="{83A8A4C2-D4E9-8E4F-A9EF-D70E0D7B066D}" type="pres">
      <dgm:prSet presAssocID="{21D3971E-5C77-423B-9256-471B60924EC2}" presName="thickLine" presStyleLbl="alignNode1" presStyleIdx="0" presStyleCnt="5"/>
      <dgm:spPr/>
    </dgm:pt>
    <dgm:pt modelId="{73E96B4B-8846-EE41-9A81-99818803AF37}" type="pres">
      <dgm:prSet presAssocID="{21D3971E-5C77-423B-9256-471B60924EC2}" presName="horz1" presStyleCnt="0"/>
      <dgm:spPr/>
    </dgm:pt>
    <dgm:pt modelId="{077E6532-901D-D84B-89B6-D184AB575AF2}" type="pres">
      <dgm:prSet presAssocID="{21D3971E-5C77-423B-9256-471B60924EC2}" presName="tx1" presStyleLbl="revTx" presStyleIdx="0" presStyleCnt="5"/>
      <dgm:spPr/>
    </dgm:pt>
    <dgm:pt modelId="{9E11ECCD-047F-CB4E-923D-6C7BEE15E2B2}" type="pres">
      <dgm:prSet presAssocID="{21D3971E-5C77-423B-9256-471B60924EC2}" presName="vert1" presStyleCnt="0"/>
      <dgm:spPr/>
    </dgm:pt>
    <dgm:pt modelId="{5BEAA6C3-3827-064D-8CD3-C11932B02043}" type="pres">
      <dgm:prSet presAssocID="{92B3EB34-5776-4D4F-854B-E3DC70109227}" presName="thickLine" presStyleLbl="alignNode1" presStyleIdx="1" presStyleCnt="5"/>
      <dgm:spPr/>
    </dgm:pt>
    <dgm:pt modelId="{DD845FFF-E4D6-E64D-8682-8F5413F8C6A9}" type="pres">
      <dgm:prSet presAssocID="{92B3EB34-5776-4D4F-854B-E3DC70109227}" presName="horz1" presStyleCnt="0"/>
      <dgm:spPr/>
    </dgm:pt>
    <dgm:pt modelId="{437C0766-B492-754C-9D29-BC8D2A223BC8}" type="pres">
      <dgm:prSet presAssocID="{92B3EB34-5776-4D4F-854B-E3DC70109227}" presName="tx1" presStyleLbl="revTx" presStyleIdx="1" presStyleCnt="5"/>
      <dgm:spPr/>
    </dgm:pt>
    <dgm:pt modelId="{6B362A96-F289-1448-A498-6B98237B547A}" type="pres">
      <dgm:prSet presAssocID="{92B3EB34-5776-4D4F-854B-E3DC70109227}" presName="vert1" presStyleCnt="0"/>
      <dgm:spPr/>
    </dgm:pt>
    <dgm:pt modelId="{881A4652-F949-6A4B-85E8-0D9D059AE2BA}" type="pres">
      <dgm:prSet presAssocID="{429BD3B2-3CC3-4CF9-A606-1BE7AB95FE33}" presName="thickLine" presStyleLbl="alignNode1" presStyleIdx="2" presStyleCnt="5"/>
      <dgm:spPr/>
    </dgm:pt>
    <dgm:pt modelId="{6B8800BB-86BF-1A45-9EF8-097330E7AAAF}" type="pres">
      <dgm:prSet presAssocID="{429BD3B2-3CC3-4CF9-A606-1BE7AB95FE33}" presName="horz1" presStyleCnt="0"/>
      <dgm:spPr/>
    </dgm:pt>
    <dgm:pt modelId="{604EA8FA-6349-3D4A-8F20-6BB620BE9961}" type="pres">
      <dgm:prSet presAssocID="{429BD3B2-3CC3-4CF9-A606-1BE7AB95FE33}" presName="tx1" presStyleLbl="revTx" presStyleIdx="2" presStyleCnt="5"/>
      <dgm:spPr/>
    </dgm:pt>
    <dgm:pt modelId="{61315F65-1AD9-5B4D-9282-E1360EEE448F}" type="pres">
      <dgm:prSet presAssocID="{429BD3B2-3CC3-4CF9-A606-1BE7AB95FE33}" presName="vert1" presStyleCnt="0"/>
      <dgm:spPr/>
    </dgm:pt>
    <dgm:pt modelId="{A38E00CD-C3F1-9844-AF93-B28537536872}" type="pres">
      <dgm:prSet presAssocID="{FB013F63-0A3F-43F4-A112-D1F25F2945FB}" presName="thickLine" presStyleLbl="alignNode1" presStyleIdx="3" presStyleCnt="5"/>
      <dgm:spPr/>
    </dgm:pt>
    <dgm:pt modelId="{4E1E1A3D-04FA-7C45-B531-D8A64AF48079}" type="pres">
      <dgm:prSet presAssocID="{FB013F63-0A3F-43F4-A112-D1F25F2945FB}" presName="horz1" presStyleCnt="0"/>
      <dgm:spPr/>
    </dgm:pt>
    <dgm:pt modelId="{A293E059-C9C7-7540-B101-17E22A3EFE7C}" type="pres">
      <dgm:prSet presAssocID="{FB013F63-0A3F-43F4-A112-D1F25F2945FB}" presName="tx1" presStyleLbl="revTx" presStyleIdx="3" presStyleCnt="5"/>
      <dgm:spPr/>
    </dgm:pt>
    <dgm:pt modelId="{EB889C81-8C46-B74B-9376-D82770D6126C}" type="pres">
      <dgm:prSet presAssocID="{FB013F63-0A3F-43F4-A112-D1F25F2945FB}" presName="vert1" presStyleCnt="0"/>
      <dgm:spPr/>
    </dgm:pt>
    <dgm:pt modelId="{AB8D4A59-834A-4C4F-BC19-E4979A7472DD}" type="pres">
      <dgm:prSet presAssocID="{4C055CDF-7330-4026-AA9D-D499E7ADDC3A}" presName="thickLine" presStyleLbl="alignNode1" presStyleIdx="4" presStyleCnt="5"/>
      <dgm:spPr/>
    </dgm:pt>
    <dgm:pt modelId="{8AA1B5EC-7AD2-E247-AFA3-0DCBC71EA9A5}" type="pres">
      <dgm:prSet presAssocID="{4C055CDF-7330-4026-AA9D-D499E7ADDC3A}" presName="horz1" presStyleCnt="0"/>
      <dgm:spPr/>
    </dgm:pt>
    <dgm:pt modelId="{FDBDCAA3-3D09-D443-919C-2DBF0FE63070}" type="pres">
      <dgm:prSet presAssocID="{4C055CDF-7330-4026-AA9D-D499E7ADDC3A}" presName="tx1" presStyleLbl="revTx" presStyleIdx="4" presStyleCnt="5"/>
      <dgm:spPr/>
    </dgm:pt>
    <dgm:pt modelId="{0803CAAF-0594-F844-B42F-150647F01642}" type="pres">
      <dgm:prSet presAssocID="{4C055CDF-7330-4026-AA9D-D499E7ADDC3A}" presName="vert1" presStyleCnt="0"/>
      <dgm:spPr/>
    </dgm:pt>
  </dgm:ptLst>
  <dgm:cxnLst>
    <dgm:cxn modelId="{DA903443-2A5F-AD43-8657-4D9A715B17F3}" type="presOf" srcId="{21D3971E-5C77-423B-9256-471B60924EC2}" destId="{077E6532-901D-D84B-89B6-D184AB575AF2}" srcOrd="0" destOrd="0" presId="urn:microsoft.com/office/officeart/2008/layout/LinedList"/>
    <dgm:cxn modelId="{01BAC44C-5F13-479A-B8BF-42711F1C924F}" srcId="{F0B4E116-E3A0-4548-B3AE-F04DDCFD5B02}" destId="{4C055CDF-7330-4026-AA9D-D499E7ADDC3A}" srcOrd="4" destOrd="0" parTransId="{3B855181-958D-424B-BCD2-0A332130D984}" sibTransId="{89CF06F9-7ECB-4AF8-8847-0BC150E85B7D}"/>
    <dgm:cxn modelId="{B84F3657-702C-BA47-AF6F-C2BEB3C06A1A}" type="presOf" srcId="{F0B4E116-E3A0-4548-B3AE-F04DDCFD5B02}" destId="{940F5209-1CB6-8747-AE40-A02504CCE4CC}" srcOrd="0" destOrd="0" presId="urn:microsoft.com/office/officeart/2008/layout/LinedList"/>
    <dgm:cxn modelId="{27769186-A961-44CB-B460-851935768D8F}" srcId="{F0B4E116-E3A0-4548-B3AE-F04DDCFD5B02}" destId="{FB013F63-0A3F-43F4-A112-D1F25F2945FB}" srcOrd="3" destOrd="0" parTransId="{3937D1DC-2A69-47F7-B358-B271245F98C7}" sibTransId="{0E2FC504-EE1A-4CE6-9810-68D556BC1BDC}"/>
    <dgm:cxn modelId="{72663B89-2220-4E1F-9DE9-FF223DCDE609}" srcId="{F0B4E116-E3A0-4548-B3AE-F04DDCFD5B02}" destId="{429BD3B2-3CC3-4CF9-A606-1BE7AB95FE33}" srcOrd="2" destOrd="0" parTransId="{9F82F661-7A3B-45F7-9992-B05B5EBFBCC7}" sibTransId="{4B91114A-27AD-4D1A-AF77-36542044503F}"/>
    <dgm:cxn modelId="{1D326890-FDE9-C341-93DC-8C94D7911F83}" type="presOf" srcId="{429BD3B2-3CC3-4CF9-A606-1BE7AB95FE33}" destId="{604EA8FA-6349-3D4A-8F20-6BB620BE9961}" srcOrd="0" destOrd="0" presId="urn:microsoft.com/office/officeart/2008/layout/LinedList"/>
    <dgm:cxn modelId="{979608BC-9280-429D-BB61-D30C335D2DB1}" srcId="{F0B4E116-E3A0-4548-B3AE-F04DDCFD5B02}" destId="{21D3971E-5C77-423B-9256-471B60924EC2}" srcOrd="0" destOrd="0" parTransId="{DAC5AB31-3C9B-48E8-B579-F23C6E29CCED}" sibTransId="{F92D4240-C4D6-452A-BB7D-500565C77EAB}"/>
    <dgm:cxn modelId="{3313A1C3-1446-A649-A967-D0A43365C006}" type="presOf" srcId="{4C055CDF-7330-4026-AA9D-D499E7ADDC3A}" destId="{FDBDCAA3-3D09-D443-919C-2DBF0FE63070}" srcOrd="0" destOrd="0" presId="urn:microsoft.com/office/officeart/2008/layout/LinedList"/>
    <dgm:cxn modelId="{70EE47D6-39A7-464F-9787-83064A6B292D}" type="presOf" srcId="{92B3EB34-5776-4D4F-854B-E3DC70109227}" destId="{437C0766-B492-754C-9D29-BC8D2A223BC8}" srcOrd="0" destOrd="0" presId="urn:microsoft.com/office/officeart/2008/layout/LinedList"/>
    <dgm:cxn modelId="{49606EE4-7502-F648-98DA-2CC8DB75D8B2}" type="presOf" srcId="{FB013F63-0A3F-43F4-A112-D1F25F2945FB}" destId="{A293E059-C9C7-7540-B101-17E22A3EFE7C}" srcOrd="0" destOrd="0" presId="urn:microsoft.com/office/officeart/2008/layout/LinedList"/>
    <dgm:cxn modelId="{CDCF52EE-1D87-40B6-9428-762FCD3DBB08}" srcId="{F0B4E116-E3A0-4548-B3AE-F04DDCFD5B02}" destId="{92B3EB34-5776-4D4F-854B-E3DC70109227}" srcOrd="1" destOrd="0" parTransId="{A0B34EB8-3901-45D6-9C4C-6DB8AA185844}" sibTransId="{B62CA171-E51F-4281-9899-BCB625A77CFA}"/>
    <dgm:cxn modelId="{34B9EE47-85C5-FF40-8424-E6AA0B586200}" type="presParOf" srcId="{940F5209-1CB6-8747-AE40-A02504CCE4CC}" destId="{83A8A4C2-D4E9-8E4F-A9EF-D70E0D7B066D}" srcOrd="0" destOrd="0" presId="urn:microsoft.com/office/officeart/2008/layout/LinedList"/>
    <dgm:cxn modelId="{E358F221-7076-B24F-9958-319B1B497930}" type="presParOf" srcId="{940F5209-1CB6-8747-AE40-A02504CCE4CC}" destId="{73E96B4B-8846-EE41-9A81-99818803AF37}" srcOrd="1" destOrd="0" presId="urn:microsoft.com/office/officeart/2008/layout/LinedList"/>
    <dgm:cxn modelId="{9E565B7B-A129-E24A-9FB1-44EA354289F4}" type="presParOf" srcId="{73E96B4B-8846-EE41-9A81-99818803AF37}" destId="{077E6532-901D-D84B-89B6-D184AB575AF2}" srcOrd="0" destOrd="0" presId="urn:microsoft.com/office/officeart/2008/layout/LinedList"/>
    <dgm:cxn modelId="{56158198-D0FF-1D4C-A32D-45B576AC09B0}" type="presParOf" srcId="{73E96B4B-8846-EE41-9A81-99818803AF37}" destId="{9E11ECCD-047F-CB4E-923D-6C7BEE15E2B2}" srcOrd="1" destOrd="0" presId="urn:microsoft.com/office/officeart/2008/layout/LinedList"/>
    <dgm:cxn modelId="{5E65F37D-E178-D641-9DB1-8AA564C0A9CB}" type="presParOf" srcId="{940F5209-1CB6-8747-AE40-A02504CCE4CC}" destId="{5BEAA6C3-3827-064D-8CD3-C11932B02043}" srcOrd="2" destOrd="0" presId="urn:microsoft.com/office/officeart/2008/layout/LinedList"/>
    <dgm:cxn modelId="{BCC72122-E9A7-B846-8E15-675795F98BCC}" type="presParOf" srcId="{940F5209-1CB6-8747-AE40-A02504CCE4CC}" destId="{DD845FFF-E4D6-E64D-8682-8F5413F8C6A9}" srcOrd="3" destOrd="0" presId="urn:microsoft.com/office/officeart/2008/layout/LinedList"/>
    <dgm:cxn modelId="{CCF9BF5E-5594-F94D-B4A0-7F32722F64BC}" type="presParOf" srcId="{DD845FFF-E4D6-E64D-8682-8F5413F8C6A9}" destId="{437C0766-B492-754C-9D29-BC8D2A223BC8}" srcOrd="0" destOrd="0" presId="urn:microsoft.com/office/officeart/2008/layout/LinedList"/>
    <dgm:cxn modelId="{D562C2D1-2B6C-7147-8967-C5A0D0C0CF74}" type="presParOf" srcId="{DD845FFF-E4D6-E64D-8682-8F5413F8C6A9}" destId="{6B362A96-F289-1448-A498-6B98237B547A}" srcOrd="1" destOrd="0" presId="urn:microsoft.com/office/officeart/2008/layout/LinedList"/>
    <dgm:cxn modelId="{BE27B1FD-130C-014E-8B30-731950C3F27C}" type="presParOf" srcId="{940F5209-1CB6-8747-AE40-A02504CCE4CC}" destId="{881A4652-F949-6A4B-85E8-0D9D059AE2BA}" srcOrd="4" destOrd="0" presId="urn:microsoft.com/office/officeart/2008/layout/LinedList"/>
    <dgm:cxn modelId="{767EE572-DC5D-D146-8E25-A1A914AC5FF6}" type="presParOf" srcId="{940F5209-1CB6-8747-AE40-A02504CCE4CC}" destId="{6B8800BB-86BF-1A45-9EF8-097330E7AAAF}" srcOrd="5" destOrd="0" presId="urn:microsoft.com/office/officeart/2008/layout/LinedList"/>
    <dgm:cxn modelId="{8DFD8C77-ECF5-3942-9E51-7B8AE96F3D41}" type="presParOf" srcId="{6B8800BB-86BF-1A45-9EF8-097330E7AAAF}" destId="{604EA8FA-6349-3D4A-8F20-6BB620BE9961}" srcOrd="0" destOrd="0" presId="urn:microsoft.com/office/officeart/2008/layout/LinedList"/>
    <dgm:cxn modelId="{23772A7F-07E8-2445-8B40-4293F99F8B73}" type="presParOf" srcId="{6B8800BB-86BF-1A45-9EF8-097330E7AAAF}" destId="{61315F65-1AD9-5B4D-9282-E1360EEE448F}" srcOrd="1" destOrd="0" presId="urn:microsoft.com/office/officeart/2008/layout/LinedList"/>
    <dgm:cxn modelId="{6E2ABBB4-F51A-764E-8DED-DC0D419602B0}" type="presParOf" srcId="{940F5209-1CB6-8747-AE40-A02504CCE4CC}" destId="{A38E00CD-C3F1-9844-AF93-B28537536872}" srcOrd="6" destOrd="0" presId="urn:microsoft.com/office/officeart/2008/layout/LinedList"/>
    <dgm:cxn modelId="{6B58244B-A309-B34E-92F3-DF49BD63C1E1}" type="presParOf" srcId="{940F5209-1CB6-8747-AE40-A02504CCE4CC}" destId="{4E1E1A3D-04FA-7C45-B531-D8A64AF48079}" srcOrd="7" destOrd="0" presId="urn:microsoft.com/office/officeart/2008/layout/LinedList"/>
    <dgm:cxn modelId="{88778E51-E128-1743-8748-6F2AA2BE0595}" type="presParOf" srcId="{4E1E1A3D-04FA-7C45-B531-D8A64AF48079}" destId="{A293E059-C9C7-7540-B101-17E22A3EFE7C}" srcOrd="0" destOrd="0" presId="urn:microsoft.com/office/officeart/2008/layout/LinedList"/>
    <dgm:cxn modelId="{2B6E3668-5DCE-7C45-B972-54750CFB75DB}" type="presParOf" srcId="{4E1E1A3D-04FA-7C45-B531-D8A64AF48079}" destId="{EB889C81-8C46-B74B-9376-D82770D6126C}" srcOrd="1" destOrd="0" presId="urn:microsoft.com/office/officeart/2008/layout/LinedList"/>
    <dgm:cxn modelId="{85089FD5-4B86-4447-B68D-C7C91307191C}" type="presParOf" srcId="{940F5209-1CB6-8747-AE40-A02504CCE4CC}" destId="{AB8D4A59-834A-4C4F-BC19-E4979A7472DD}" srcOrd="8" destOrd="0" presId="urn:microsoft.com/office/officeart/2008/layout/LinedList"/>
    <dgm:cxn modelId="{8D3AE405-F66A-5A48-98B4-91B9FC98F34D}" type="presParOf" srcId="{940F5209-1CB6-8747-AE40-A02504CCE4CC}" destId="{8AA1B5EC-7AD2-E247-AFA3-0DCBC71EA9A5}" srcOrd="9" destOrd="0" presId="urn:microsoft.com/office/officeart/2008/layout/LinedList"/>
    <dgm:cxn modelId="{3671A5CD-C42F-AF45-973B-C149DA10CC37}" type="presParOf" srcId="{8AA1B5EC-7AD2-E247-AFA3-0DCBC71EA9A5}" destId="{FDBDCAA3-3D09-D443-919C-2DBF0FE63070}" srcOrd="0" destOrd="0" presId="urn:microsoft.com/office/officeart/2008/layout/LinedList"/>
    <dgm:cxn modelId="{B91CE0F0-0C33-9C47-8120-655F5FFD155A}" type="presParOf" srcId="{8AA1B5EC-7AD2-E247-AFA3-0DCBC71EA9A5}" destId="{0803CAAF-0594-F844-B42F-150647F016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A4C2-D4E9-8E4F-A9EF-D70E0D7B066D}">
      <dsp:nvSpPr>
        <dsp:cNvPr id="0" name=""/>
        <dsp:cNvSpPr/>
      </dsp:nvSpPr>
      <dsp:spPr>
        <a:xfrm>
          <a:off x="0" y="576"/>
          <a:ext cx="619231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7E6532-901D-D84B-89B6-D184AB575AF2}">
      <dsp:nvSpPr>
        <dsp:cNvPr id="0" name=""/>
        <dsp:cNvSpPr/>
      </dsp:nvSpPr>
      <dsp:spPr>
        <a:xfrm>
          <a:off x="0" y="576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Introduction</a:t>
          </a:r>
          <a:endParaRPr lang="en-US" sz="4300" kern="1200" dirty="0"/>
        </a:p>
      </dsp:txBody>
      <dsp:txXfrm>
        <a:off x="0" y="576"/>
        <a:ext cx="6192319" cy="945024"/>
      </dsp:txXfrm>
    </dsp:sp>
    <dsp:sp modelId="{5BEAA6C3-3827-064D-8CD3-C11932B02043}">
      <dsp:nvSpPr>
        <dsp:cNvPr id="0" name=""/>
        <dsp:cNvSpPr/>
      </dsp:nvSpPr>
      <dsp:spPr>
        <a:xfrm>
          <a:off x="0" y="945601"/>
          <a:ext cx="619231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7C0766-B492-754C-9D29-BC8D2A223BC8}">
      <dsp:nvSpPr>
        <dsp:cNvPr id="0" name=""/>
        <dsp:cNvSpPr/>
      </dsp:nvSpPr>
      <dsp:spPr>
        <a:xfrm>
          <a:off x="0" y="945601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Methodology</a:t>
          </a:r>
          <a:endParaRPr lang="en-US" sz="4300" kern="1200" dirty="0"/>
        </a:p>
      </dsp:txBody>
      <dsp:txXfrm>
        <a:off x="0" y="945601"/>
        <a:ext cx="6192319" cy="945024"/>
      </dsp:txXfrm>
    </dsp:sp>
    <dsp:sp modelId="{881A4652-F949-6A4B-85E8-0D9D059AE2BA}">
      <dsp:nvSpPr>
        <dsp:cNvPr id="0" name=""/>
        <dsp:cNvSpPr/>
      </dsp:nvSpPr>
      <dsp:spPr>
        <a:xfrm>
          <a:off x="0" y="1890625"/>
          <a:ext cx="619231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4EA8FA-6349-3D4A-8F20-6BB620BE9961}">
      <dsp:nvSpPr>
        <dsp:cNvPr id="0" name=""/>
        <dsp:cNvSpPr/>
      </dsp:nvSpPr>
      <dsp:spPr>
        <a:xfrm>
          <a:off x="0" y="1890625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Results</a:t>
          </a:r>
          <a:endParaRPr lang="en-US" sz="4300" kern="1200" dirty="0"/>
        </a:p>
      </dsp:txBody>
      <dsp:txXfrm>
        <a:off x="0" y="1890625"/>
        <a:ext cx="6192319" cy="945024"/>
      </dsp:txXfrm>
    </dsp:sp>
    <dsp:sp modelId="{A38E00CD-C3F1-9844-AF93-B28537536872}">
      <dsp:nvSpPr>
        <dsp:cNvPr id="0" name=""/>
        <dsp:cNvSpPr/>
      </dsp:nvSpPr>
      <dsp:spPr>
        <a:xfrm>
          <a:off x="0" y="2835650"/>
          <a:ext cx="619231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93E059-C9C7-7540-B101-17E22A3EFE7C}">
      <dsp:nvSpPr>
        <dsp:cNvPr id="0" name=""/>
        <dsp:cNvSpPr/>
      </dsp:nvSpPr>
      <dsp:spPr>
        <a:xfrm>
          <a:off x="0" y="2835650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Conclusion</a:t>
          </a:r>
          <a:endParaRPr lang="en-US" sz="4300" kern="1200" dirty="0"/>
        </a:p>
      </dsp:txBody>
      <dsp:txXfrm>
        <a:off x="0" y="2835650"/>
        <a:ext cx="6192319" cy="945024"/>
      </dsp:txXfrm>
    </dsp:sp>
    <dsp:sp modelId="{AB8D4A59-834A-4C4F-BC19-E4979A7472DD}">
      <dsp:nvSpPr>
        <dsp:cNvPr id="0" name=""/>
        <dsp:cNvSpPr/>
      </dsp:nvSpPr>
      <dsp:spPr>
        <a:xfrm>
          <a:off x="0" y="3780674"/>
          <a:ext cx="619231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BDCAA3-3D09-D443-919C-2DBF0FE63070}">
      <dsp:nvSpPr>
        <dsp:cNvPr id="0" name=""/>
        <dsp:cNvSpPr/>
      </dsp:nvSpPr>
      <dsp:spPr>
        <a:xfrm>
          <a:off x="0" y="3780674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Appendix</a:t>
          </a:r>
          <a:endParaRPr lang="en-US" sz="4300" kern="1200" dirty="0"/>
        </a:p>
      </dsp:txBody>
      <dsp:txXfrm>
        <a:off x="0" y="3780674"/>
        <a:ext cx="6192319" cy="945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15A1-0609-3443-B31F-2980D53D23EC}" type="datetimeFigureOut">
              <a:rPr lang="en-SE" smtClean="0"/>
              <a:t>2023-01-18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C229-D96D-B54B-8538-6007FFB778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469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Junta+ é uma iniciativa desenvolvida pela aceleradora da coca cola company que seleciou ideias para serem desenvolvidas</a:t>
            </a:r>
            <a:endParaRPr/>
          </a:p>
        </p:txBody>
      </p:sp>
      <p:sp>
        <p:nvSpPr>
          <p:cNvPr id="285" name="Google Shape;2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04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Hoje não possuímos nenhum vinculo com os ambulantes, não sabemos quem são, o que estão vendendo, como dorme, como saem a rua, como que correm do rapa... O que fazem quando perdem seus produtos....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concorrentes estão fazendo algo para  atender melhor essa classe? Porque eles estõa na ainformalidade do mundo dos ambulantes?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essas perguntas nos levamos para a rua para desenvolver o projeto.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E721-23AD-9ACC-D4BC-6C8CA786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990B-46EF-FA2B-ACAE-41302FDAF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0130-B9FC-8A5A-DC1B-2DB8167F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1522-BC88-E65E-EE3C-9277E365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4EF0-1AD1-38F1-B19D-D40726FB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60E0-C849-839E-C642-D326E522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EDE56-3A6B-B9C5-1A5C-BE0B5D74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0EDB-4B47-7D6C-0E99-C36C2C30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E4B7-A663-54BD-8045-D02DA22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F164-6500-1496-DC4F-E72579B7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5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0A6DE-88F2-EE7F-5318-CA4288C9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FC848-DE89-81E3-662D-009E7F01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F030-7AEE-171C-14F6-5C91F1E0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7886-9AE2-EFA4-30F8-DB66C38C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00D3-3755-340B-033F-C9F452F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ítulo y objetos">
  <p:cSld name="16_Título y objeto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9359900" y="6337300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116417" y="116632"/>
            <a:ext cx="11741149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cxnSp>
        <p:nvCxnSpPr>
          <p:cNvPr id="22" name="Google Shape;22;p35"/>
          <p:cNvCxnSpPr/>
          <p:nvPr/>
        </p:nvCxnSpPr>
        <p:spPr>
          <a:xfrm rot="10800000">
            <a:off x="1" y="866776"/>
            <a:ext cx="12191999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rgbClr val="D2D2D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290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14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5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71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ítulo y objetos">
  <p:cSld name="16_Título y objeto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9359900" y="6337300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116417" y="116632"/>
            <a:ext cx="11741149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cxnSp>
        <p:nvCxnSpPr>
          <p:cNvPr id="22" name="Google Shape;22;p35"/>
          <p:cNvCxnSpPr/>
          <p:nvPr/>
        </p:nvCxnSpPr>
        <p:spPr>
          <a:xfrm rot="10800000">
            <a:off x="1" y="866776"/>
            <a:ext cx="12191999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rgbClr val="D2D2D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96725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1500391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073-0868-4D6E-56FE-C1AF801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E376-06DA-1DEF-01C2-B0629789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8AB3-08CF-92A7-B36D-ADE9EF19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AF96-E00D-4712-D603-7127279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E92B-65CB-EA1F-BD07-D74C120B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DFDC-10C1-29ED-3395-76D7F8F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B6C14-5151-BACC-1AF4-2946634F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3E07-E07F-74EA-8A46-B846ADE3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A6F9-CDE3-5BD9-4CCD-9C95DA78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2C70-60F3-BA79-8629-40A32E0B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6B8E-CAD8-9B55-5403-1C79ECEF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4254-E388-C2C2-1EE8-771C809C2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C3A8D-D211-08D8-E940-FDFFDAA4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5CEC-DCA8-2058-92C9-1E2F498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5A226-B951-105F-26C4-DAD5F055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B24DC-721B-CE69-CBC1-08DBC308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D5F5-2AB3-B7C8-BEAA-84C3DF04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266E-0999-7809-F092-B13DF728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F057-F2D9-573F-3F2D-01F86582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2FB34-ED0A-E666-4150-11E835A0D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B717E-5F25-E788-DE63-81C5FE845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0ADCE-E7AB-270D-E527-4452F6FB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158DA-50E2-A148-706D-127376DD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F46FD-85B2-C214-0B20-5E125E7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A632-EA15-7541-8387-E3A3D1A2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AA7D-8F5C-6ABB-5B81-7198CF12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EF5D-202C-058E-9D6F-80E39D2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B27E-7C45-138C-8ACA-28A8183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448CE-67B3-7578-CF5B-4047004B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B807-796D-AF9E-B50C-E401E00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DBD8-CAD9-42DB-616F-463C3A09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BDA6-465F-FCE2-55B0-0F11E82C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5CC2-48B3-E836-84CF-46F005B5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DEF5-DC01-3373-5BE7-4469339A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44D7C-4BA1-6081-4864-14748835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4C35-9B21-7171-73CC-0274A2D3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F528-180C-E657-AEC6-B43AF61F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16CA-86A2-EEE4-D60F-24272AC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8AA2F-89B8-AA9C-DF59-DB3F2D242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F393D-8A13-668B-5E10-0D8EB5B06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472E-F692-B72B-7CE3-2E1C5B9D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3DE36-D0AC-E3B2-8571-B183A82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8461-79A5-EAE1-4354-992BC09A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CCB3E-494E-6E6D-7FE0-7EF3070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29982-8ACF-8393-B874-24C5B3F6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7CD1-E344-F1D6-19B0-C29AAD7D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16260-CD69-2FD1-C1F3-63CED3F88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2AC8-406C-8BF4-1632-7ACC9887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12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9D942C0B-7E07-847A-80FC-6D01ED333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600F3-8A2C-0A26-EC14-06FB4FDC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SE" sz="4800" dirty="0"/>
              <a:t>Turnover</a:t>
            </a:r>
            <a:br>
              <a:rPr lang="en-SE" sz="4800" dirty="0"/>
            </a:br>
            <a:r>
              <a:rPr lang="en-SE" sz="4800" dirty="0"/>
              <a:t>Analysis</a:t>
            </a:r>
            <a:br>
              <a:rPr lang="en-SE" sz="4800" dirty="0"/>
            </a:br>
            <a:br>
              <a:rPr lang="en-SE" sz="4800" dirty="0"/>
            </a:br>
            <a:r>
              <a:rPr lang="en-SE" sz="2400" dirty="0"/>
              <a:t>Human Resources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4CFAF-4C5D-58F9-2A49-69F1CD7E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SE" sz="2000" dirty="0"/>
              <a:t>Aldair Oliveira</a:t>
            </a:r>
          </a:p>
          <a:p>
            <a:pPr algn="l"/>
            <a:r>
              <a:rPr lang="en-GB" sz="2000" dirty="0"/>
              <a:t>J</a:t>
            </a:r>
            <a:r>
              <a:rPr lang="en-SE" sz="2000" dirty="0"/>
              <a:t>an, 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64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7D19-F939-CE83-78F4-6025F5AC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2001" cy="888609"/>
          </a:xfrm>
        </p:spPr>
        <p:txBody>
          <a:bodyPr/>
          <a:lstStyle/>
          <a:p>
            <a:r>
              <a:rPr lang="en-SE" sz="4000" dirty="0"/>
              <a:t>Statistics Tests – SHAPIRO, TTEST, WILCOXON, 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7D82B-06B2-E60A-1538-17668CD2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915"/>
            <a:ext cx="6768477" cy="543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C809A-5216-8AF3-A691-4DBADD9CB8FF}"/>
              </a:ext>
            </a:extLst>
          </p:cNvPr>
          <p:cNvSpPr txBox="1"/>
          <p:nvPr/>
        </p:nvSpPr>
        <p:spPr>
          <a:xfrm>
            <a:off x="1254933" y="5344420"/>
            <a:ext cx="99868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SE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GB" dirty="0"/>
              <a:t>SHAPIRO / TTEST Indicate the AGES W/O TURNOVER are GREATER than AGES  W/O TURNOVER.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And the hypothesis can’t be accepted.</a:t>
            </a:r>
            <a:endParaRPr lang="en-SE" dirty="0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2E356B-5F3B-95DB-5D0C-A516DA12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23" y="1779756"/>
            <a:ext cx="6768477" cy="1982880"/>
          </a:xfrm>
          <a:prstGeom prst="rect">
            <a:avLst/>
          </a:prstGeom>
        </p:spPr>
      </p:pic>
      <p:pic>
        <p:nvPicPr>
          <p:cNvPr id="20" name="Google Shape;485;p16">
            <a:extLst>
              <a:ext uri="{FF2B5EF4-FFF2-40B4-BE49-F238E27FC236}">
                <a16:creationId xmlns:a16="http://schemas.microsoft.com/office/drawing/2014/main" id="{B03DCD4E-B4E7-BC8C-6DC5-981CDFB06E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46827">
            <a:off x="3460434" y="2823355"/>
            <a:ext cx="514948" cy="179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34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67E3-6E80-A049-0DC7-4DB19058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2 STATISTICS TESTS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414162-9A68-CCF2-25A9-6846E68F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7" y="4765379"/>
            <a:ext cx="6768477" cy="1276281"/>
          </a:xfrm>
          <a:prstGeom prst="rect">
            <a:avLst/>
          </a:prstGeom>
        </p:spPr>
      </p:pic>
      <p:pic>
        <p:nvPicPr>
          <p:cNvPr id="4" name="Picture 3" descr="Text&#10;&#10;Description automatically generatedds">
            <a:extLst>
              <a:ext uri="{FF2B5EF4-FFF2-40B4-BE49-F238E27FC236}">
                <a16:creationId xmlns:a16="http://schemas.microsoft.com/office/drawing/2014/main" id="{7B0D9D8F-FE9D-3A04-5D54-E33EC74D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136" y="1675546"/>
            <a:ext cx="6490447" cy="1198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28F12-1390-A9A7-DE04-73D9A2C69952}"/>
              </a:ext>
            </a:extLst>
          </p:cNvPr>
          <p:cNvSpPr txBox="1"/>
          <p:nvPr/>
        </p:nvSpPr>
        <p:spPr>
          <a:xfrm>
            <a:off x="116417" y="1120676"/>
            <a:ext cx="523980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The code is looping through a range of 10000 iterations, on each iteration it is taking a random sample of 200 observations from the "</a:t>
            </a:r>
            <a:r>
              <a:rPr lang="en-GB" dirty="0" err="1"/>
              <a:t>Idade</a:t>
            </a:r>
            <a:r>
              <a:rPr lang="en-GB" dirty="0"/>
              <a:t>" column of the </a:t>
            </a:r>
            <a:r>
              <a:rPr lang="en-GB" dirty="0" err="1"/>
              <a:t>dataframe</a:t>
            </a:r>
            <a:r>
              <a:rPr lang="en-GB" dirty="0"/>
              <a:t>, filtered by the 'Turnover' column equals to 1 and another sample of 200 observations from the "</a:t>
            </a:r>
            <a:r>
              <a:rPr lang="en-GB" dirty="0" err="1"/>
              <a:t>Idade</a:t>
            </a:r>
            <a:r>
              <a:rPr lang="en-GB" dirty="0"/>
              <a:t>" column of the </a:t>
            </a:r>
            <a:r>
              <a:rPr lang="en-GB" dirty="0" err="1"/>
              <a:t>dataframe</a:t>
            </a:r>
            <a:r>
              <a:rPr lang="en-GB" dirty="0"/>
              <a:t>, filtered by the 'Turnover' column equals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2EAC6-B880-80D0-0CD7-5124B62A1843}"/>
              </a:ext>
            </a:extLst>
          </p:cNvPr>
          <p:cNvSpPr txBox="1"/>
          <p:nvPr/>
        </p:nvSpPr>
        <p:spPr>
          <a:xfrm>
            <a:off x="6884894" y="1120676"/>
            <a:ext cx="4486774" cy="38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10.000 WILCOXON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3308F-1679-C194-35E4-A241A5C1DA6D}"/>
              </a:ext>
            </a:extLst>
          </p:cNvPr>
          <p:cNvSpPr txBox="1"/>
          <p:nvPr/>
        </p:nvSpPr>
        <p:spPr>
          <a:xfrm>
            <a:off x="6952192" y="3879046"/>
            <a:ext cx="52398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As this value is less than the typical significance level of 0.05, it indicates that there is a statistically significant difference in the means of the groups.</a:t>
            </a:r>
          </a:p>
          <a:p>
            <a:r>
              <a:rPr lang="en-GB" dirty="0"/>
              <a:t>Therefore, the *ANOVA *results indicate that there is a significant difference in the mean distance from home of employees who left the company and those who stayed.</a:t>
            </a:r>
          </a:p>
          <a:p>
            <a:r>
              <a:rPr lang="en-GB" dirty="0"/>
              <a:t>This suggests that there may be a relationship between an employee's distance from home and their likelihood of leaving the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DC10-4D02-0422-461B-CB7C816A8C9D}"/>
              </a:ext>
            </a:extLst>
          </p:cNvPr>
          <p:cNvSpPr txBox="1"/>
          <p:nvPr/>
        </p:nvSpPr>
        <p:spPr>
          <a:xfrm>
            <a:off x="1500217" y="4339842"/>
            <a:ext cx="4486774" cy="38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ANOVA Distance x Turnover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61716-E65F-23C6-4B31-B5FF9FF81F4B}"/>
              </a:ext>
            </a:extLst>
          </p:cNvPr>
          <p:cNvSpPr txBox="1"/>
          <p:nvPr/>
        </p:nvSpPr>
        <p:spPr>
          <a:xfrm>
            <a:off x="650781" y="6184864"/>
            <a:ext cx="618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P-Value for Anova is: 0.0027930600802132115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1EA8E-C8D1-8CE5-267B-9D9C71D57BED}"/>
              </a:ext>
            </a:extLst>
          </p:cNvPr>
          <p:cNvSpPr txBox="1"/>
          <p:nvPr/>
        </p:nvSpPr>
        <p:spPr>
          <a:xfrm>
            <a:off x="8106366" y="2874130"/>
            <a:ext cx="2043829" cy="38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b="1" i="0" dirty="0">
                <a:effectLst/>
                <a:latin typeface="Courier New" panose="02070309020205020404" pitchFamily="49" charset="0"/>
              </a:rPr>
              <a:t>Results: 9996</a:t>
            </a:r>
            <a:endParaRPr lang="en-SE" b="1" dirty="0"/>
          </a:p>
        </p:txBody>
      </p:sp>
    </p:spTree>
    <p:extLst>
      <p:ext uri="{BB962C8B-B14F-4D97-AF65-F5344CB8AC3E}">
        <p14:creationId xmlns:p14="http://schemas.microsoft.com/office/powerpoint/2010/main" val="31421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/>
          <p:nvPr/>
        </p:nvSpPr>
        <p:spPr>
          <a:xfrm>
            <a:off x="844302" y="363255"/>
            <a:ext cx="12188825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 l="-27918" r="-27918"/>
            </a:stretch>
          </a:blipFill>
          <a:ln>
            <a:noFill/>
          </a:ln>
        </p:spPr>
        <p:txBody>
          <a:bodyPr spcFirstLastPara="1" wrap="square" lIns="45713" tIns="22850" rIns="45713" bIns="22850" anchor="ctr" anchorCtr="0">
            <a:noAutofit/>
          </a:bodyPr>
          <a:lstStyle/>
          <a:p>
            <a:pPr algn="ctr" defTabSz="457200">
              <a:buClr>
                <a:srgbClr val="000000"/>
              </a:buClr>
            </a:pPr>
            <a:endParaRPr sz="900" kern="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-6263255" y="0"/>
            <a:ext cx="10624318" cy="6858000"/>
          </a:xfrm>
          <a:custGeom>
            <a:avLst/>
            <a:gdLst/>
            <a:ahLst/>
            <a:cxnLst/>
            <a:rect l="l" t="t" r="r" b="b"/>
            <a:pathLst>
              <a:path w="15904130" h="13716000" extrusionOk="0">
                <a:moveTo>
                  <a:pt x="9381928" y="0"/>
                </a:moveTo>
                <a:lnTo>
                  <a:pt x="15904130" y="0"/>
                </a:lnTo>
                <a:lnTo>
                  <a:pt x="15904130" y="13716000"/>
                </a:lnTo>
                <a:lnTo>
                  <a:pt x="0" y="13716000"/>
                </a:lnTo>
                <a:lnTo>
                  <a:pt x="93819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45713" tIns="22850" rIns="45713" bIns="22850" anchor="ctr" anchorCtr="0">
            <a:noAutofit/>
          </a:bodyPr>
          <a:lstStyle/>
          <a:p>
            <a:pPr algn="ctr" defTabSz="457200">
              <a:buClr>
                <a:srgbClr val="000000"/>
              </a:buClr>
            </a:pPr>
            <a:endParaRPr sz="900" kern="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-22476" y="3207592"/>
            <a:ext cx="4383539" cy="43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</a:pPr>
            <a:r>
              <a:rPr lang="en-CA" sz="2500" b="1" kern="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ACTIVITIES</a:t>
            </a:r>
          </a:p>
        </p:txBody>
      </p:sp>
      <p:sp>
        <p:nvSpPr>
          <p:cNvPr id="293" name="Google Shape;293;p4"/>
          <p:cNvSpPr/>
          <p:nvPr/>
        </p:nvSpPr>
        <p:spPr>
          <a:xfrm rot="-5400000">
            <a:off x="2164374" y="2856825"/>
            <a:ext cx="5184197" cy="1144351"/>
          </a:xfrm>
          <a:prstGeom prst="rect">
            <a:avLst/>
          </a:prstGeom>
          <a:noFill/>
          <a:ln w="635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13" tIns="22850" rIns="45713" bIns="22850" anchor="ctr" anchorCtr="0">
            <a:noAutofit/>
          </a:bodyPr>
          <a:lstStyle/>
          <a:p>
            <a:pPr algn="ctr" defTabSz="457200">
              <a:buClr>
                <a:srgbClr val="000000"/>
              </a:buClr>
            </a:pPr>
            <a:endParaRPr sz="900" kern="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58B53C9-A11C-A3BA-C26C-CCB7307C1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79567"/>
              </p:ext>
            </p:extLst>
          </p:nvPr>
        </p:nvGraphicFramePr>
        <p:xfrm>
          <a:off x="5333734" y="1059887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40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160C-4BB4-0D18-8B1E-C06ABCA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+mj-lt"/>
              </a:rPr>
              <a:t>DATA PREPROCESSING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2D16-0678-06F6-3947-F0B2AE7EB9E0}"/>
              </a:ext>
            </a:extLst>
          </p:cNvPr>
          <p:cNvSpPr txBox="1"/>
          <p:nvPr/>
        </p:nvSpPr>
        <p:spPr>
          <a:xfrm>
            <a:off x="0" y="1217848"/>
            <a:ext cx="821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DA456-F879-F2EF-54D2-E5B0A3F7ABE2}"/>
              </a:ext>
            </a:extLst>
          </p:cNvPr>
          <p:cNvSpPr txBox="1"/>
          <p:nvPr/>
        </p:nvSpPr>
        <p:spPr>
          <a:xfrm>
            <a:off x="914400" y="1610255"/>
            <a:ext cx="79004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</a:rPr>
              <a:t>COLUMN ( AGE ): </a:t>
            </a:r>
            <a:r>
              <a:rPr lang="en-GB" b="0" i="0" dirty="0">
                <a:effectLst/>
              </a:rPr>
              <a:t>-145 VALUES 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2BB2E-95AF-D714-D095-BC8F385D761D}"/>
              </a:ext>
            </a:extLst>
          </p:cNvPr>
          <p:cNvSpPr txBox="1"/>
          <p:nvPr/>
        </p:nvSpPr>
        <p:spPr>
          <a:xfrm>
            <a:off x="384048" y="2040324"/>
            <a:ext cx="6172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Faixa_de_anos_trabalhados</a:t>
            </a:r>
          </a:p>
          <a:p>
            <a:r>
              <a:rPr lang="en-SE" dirty="0"/>
              <a:t>(-0.001, 6.0]    29.0</a:t>
            </a:r>
          </a:p>
          <a:p>
            <a:r>
              <a:rPr lang="en-SE" dirty="0"/>
              <a:t>(6.0, 10.0]      35.0</a:t>
            </a:r>
          </a:p>
          <a:p>
            <a:r>
              <a:rPr lang="en-SE" dirty="0"/>
              <a:t>(10.0, 15.0]     36.0</a:t>
            </a:r>
          </a:p>
          <a:p>
            <a:r>
              <a:rPr lang="en-SE" dirty="0"/>
              <a:t>(15.0, 40.0]     46.0</a:t>
            </a:r>
          </a:p>
          <a:p>
            <a:r>
              <a:rPr lang="en-SE" dirty="0"/>
              <a:t>Name: Idade, dtype: float64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803AA-9B47-CE07-6CFF-E6937664D003}"/>
              </a:ext>
            </a:extLst>
          </p:cNvPr>
          <p:cNvSpPr txBox="1"/>
          <p:nvPr/>
        </p:nvSpPr>
        <p:spPr>
          <a:xfrm>
            <a:off x="5696636" y="1944470"/>
            <a:ext cx="580912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SE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Utilize the column age_years_worked with parameters.</a:t>
            </a:r>
          </a:p>
          <a:p>
            <a:pPr marL="0" indent="0">
              <a:buNone/>
            </a:pP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T</a:t>
            </a:r>
            <a:r>
              <a:rPr lang="en-GB" dirty="0" err="1"/>
              <a:t>ake</a:t>
            </a:r>
            <a:r>
              <a:rPr lang="en-GB" dirty="0"/>
              <a:t> median group AGE of  the columns</a:t>
            </a:r>
          </a:p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age_years_worked</a:t>
            </a:r>
            <a:r>
              <a:rPr lang="en-GB" dirty="0"/>
              <a:t> and </a:t>
            </a:r>
            <a:r>
              <a:rPr lang="en-GB" dirty="0" err="1"/>
              <a:t>inplace</a:t>
            </a:r>
            <a:r>
              <a:rPr lang="en-GB" dirty="0"/>
              <a:t> all my missing values </a:t>
            </a:r>
            <a:endParaRPr lang="en-SE" dirty="0"/>
          </a:p>
        </p:txBody>
      </p:sp>
      <p:pic>
        <p:nvPicPr>
          <p:cNvPr id="14" name="Google Shape;485;p16">
            <a:extLst>
              <a:ext uri="{FF2B5EF4-FFF2-40B4-BE49-F238E27FC236}">
                <a16:creationId xmlns:a16="http://schemas.microsoft.com/office/drawing/2014/main" id="{72FD99E8-84D2-7477-8338-1443745749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5415912" flipH="1">
            <a:off x="4036581" y="1856148"/>
            <a:ext cx="442414" cy="20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4008C5-86E9-84B3-2334-1C88D885A35F}"/>
              </a:ext>
            </a:extLst>
          </p:cNvPr>
          <p:cNvSpPr txBox="1"/>
          <p:nvPr/>
        </p:nvSpPr>
        <p:spPr>
          <a:xfrm>
            <a:off x="116417" y="4624489"/>
            <a:ext cx="51838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SE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GB" b="1" dirty="0" err="1">
                <a:effectLst/>
              </a:rPr>
              <a:t>Numpy</a:t>
            </a:r>
            <a:endParaRPr lang="en-GB" b="1" dirty="0">
              <a:effectLst/>
            </a:endParaRPr>
          </a:p>
          <a:p>
            <a:r>
              <a:rPr lang="en-GB" b="1" dirty="0">
                <a:effectLst/>
              </a:rPr>
              <a:t>Pandas</a:t>
            </a:r>
          </a:p>
          <a:p>
            <a:r>
              <a:rPr lang="en-GB" b="1" dirty="0" err="1"/>
              <a:t>Matplot</a:t>
            </a:r>
            <a:endParaRPr lang="en-GB" b="1" dirty="0"/>
          </a:p>
          <a:p>
            <a:r>
              <a:rPr lang="en-GB" b="1" dirty="0">
                <a:effectLst/>
              </a:rPr>
              <a:t>Seaborn</a:t>
            </a:r>
          </a:p>
          <a:p>
            <a:r>
              <a:rPr lang="en-GB" b="1" dirty="0" err="1"/>
              <a:t>Scipy.Stats</a:t>
            </a:r>
            <a:endParaRPr lang="en-GB" b="1" dirty="0"/>
          </a:p>
          <a:p>
            <a:r>
              <a:rPr lang="en-GB" b="1" dirty="0" err="1">
                <a:effectLst/>
              </a:rPr>
              <a:t>Phik</a:t>
            </a:r>
            <a:endParaRPr lang="en-GB" b="1" dirty="0">
              <a:effectLst/>
            </a:endParaRPr>
          </a:p>
          <a:p>
            <a:endParaRPr lang="en-GB" b="1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D4217-374B-4B78-F640-08DA098135A2}"/>
              </a:ext>
            </a:extLst>
          </p:cNvPr>
          <p:cNvSpPr txBox="1"/>
          <p:nvPr/>
        </p:nvSpPr>
        <p:spPr>
          <a:xfrm>
            <a:off x="1519808" y="4054134"/>
            <a:ext cx="23770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E" dirty="0"/>
              <a:t>LIBRARIES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5695C-3297-240B-9A36-7489127D8A5D}"/>
              </a:ext>
            </a:extLst>
          </p:cNvPr>
          <p:cNvSpPr txBox="1"/>
          <p:nvPr/>
        </p:nvSpPr>
        <p:spPr>
          <a:xfrm>
            <a:off x="6321900" y="4901487"/>
            <a:ext cx="518386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SE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SHAPIRO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TTEST_IND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WILCOXON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9AD7C-8907-2D4D-845F-B015788F9FCB}"/>
              </a:ext>
            </a:extLst>
          </p:cNvPr>
          <p:cNvSpPr txBox="1"/>
          <p:nvPr/>
        </p:nvSpPr>
        <p:spPr>
          <a:xfrm>
            <a:off x="7725292" y="3928471"/>
            <a:ext cx="23770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E" dirty="0"/>
              <a:t>STATISTICS METHODOGY</a:t>
            </a:r>
          </a:p>
        </p:txBody>
      </p:sp>
    </p:spTree>
    <p:extLst>
      <p:ext uri="{BB962C8B-B14F-4D97-AF65-F5344CB8AC3E}">
        <p14:creationId xmlns:p14="http://schemas.microsoft.com/office/powerpoint/2010/main" val="166251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C074-DB94-574C-CDDF-F06A732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Profile of Employee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8401-708F-9005-4F24-40CB591C401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4714" y="1008092"/>
            <a:ext cx="3777286" cy="2420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F0F66-3373-D969-7299-06B3B2105E3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06" y="1008092"/>
            <a:ext cx="4150508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304C2-DEF1-31B1-3D21-12C81214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1" y="1008092"/>
            <a:ext cx="3712638" cy="2420908"/>
          </a:xfrm>
          <a:prstGeom prst="rect">
            <a:avLst/>
          </a:prstGeo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DB775E49-E362-0EAC-3281-9431577F29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81" b="17451"/>
          <a:stretch/>
        </p:blipFill>
        <p:spPr>
          <a:xfrm>
            <a:off x="1103249" y="3771480"/>
            <a:ext cx="4483100" cy="2696227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F02CD83-0E77-E1A5-3A04-2B2833A15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652" y="3771480"/>
            <a:ext cx="4229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 l="47778" t="11110" b="9999"/>
          <a:stretch/>
        </p:blipFill>
        <p:spPr>
          <a:xfrm>
            <a:off x="-16992" y="893"/>
            <a:ext cx="4524827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6"/>
          <p:cNvSpPr txBox="1"/>
          <p:nvPr/>
        </p:nvSpPr>
        <p:spPr>
          <a:xfrm>
            <a:off x="4509511" y="1893230"/>
            <a:ext cx="7534198" cy="355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t" anchorCtr="0">
            <a:noAutofit/>
          </a:bodyPr>
          <a:lstStyle/>
          <a:p>
            <a:pPr defTabSz="457200">
              <a:buClr>
                <a:srgbClr val="000000"/>
              </a:buClr>
            </a:pPr>
            <a:r>
              <a:rPr lang="en-CA" sz="2133" b="1" kern="0" dirty="0">
                <a:solidFill>
                  <a:srgbClr val="464646"/>
                </a:solidFill>
                <a:latin typeface="Khmer"/>
                <a:ea typeface="Khmer"/>
                <a:cs typeface="Khmer"/>
                <a:sym typeface="Khmer"/>
              </a:rPr>
              <a:t>We have a problem with TURNOVER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457200">
              <a:buClr>
                <a:srgbClr val="000000"/>
              </a:buClr>
            </a:pPr>
            <a:endParaRPr sz="1866" b="1" kern="0" dirty="0">
              <a:solidFill>
                <a:srgbClr val="464646"/>
              </a:solidFill>
              <a:latin typeface="Khmer"/>
              <a:ea typeface="Khmer"/>
              <a:cs typeface="Khmer"/>
              <a:sym typeface="Khmer"/>
            </a:endParaRPr>
          </a:p>
          <a:p>
            <a:pPr algn="ctr" defTabSz="457200">
              <a:buClr>
                <a:srgbClr val="000000"/>
              </a:buClr>
            </a:pPr>
            <a:endParaRPr sz="1866" b="1" kern="0" dirty="0">
              <a:solidFill>
                <a:srgbClr val="464646"/>
              </a:solidFill>
              <a:latin typeface="Khmer"/>
              <a:ea typeface="Khmer"/>
              <a:cs typeface="Khmer"/>
              <a:sym typeface="Khmer"/>
            </a:endParaRPr>
          </a:p>
          <a:p>
            <a:pPr defTabSz="457200">
              <a:buClr>
                <a:srgbClr val="000000"/>
              </a:buClr>
            </a:pP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How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can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identify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the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 principal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group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?</a:t>
            </a:r>
          </a:p>
          <a:p>
            <a:pPr defTabSz="457200">
              <a:buClr>
                <a:srgbClr val="000000"/>
              </a:buClr>
            </a:pPr>
            <a:endParaRPr lang="pt-BR" sz="3733" b="1" kern="0" dirty="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  <a:p>
            <a:pPr defTabSz="457200">
              <a:buClr>
                <a:srgbClr val="000000"/>
              </a:buClr>
            </a:pP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Create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actions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and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plan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to</a:t>
            </a:r>
            <a:r>
              <a:rPr lang="pt-BR" sz="3733" b="1" kern="0" dirty="0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 </a:t>
            </a:r>
            <a:r>
              <a:rPr lang="pt-BR" sz="3733" b="1" kern="0" dirty="0" err="1">
                <a:solidFill>
                  <a:srgbClr val="C00000"/>
                </a:solidFill>
                <a:latin typeface="Federo"/>
                <a:ea typeface="Khmer"/>
                <a:cs typeface="Khmer"/>
                <a:sym typeface="Federo"/>
              </a:rPr>
              <a:t>prevent</a:t>
            </a:r>
            <a:endParaRPr sz="3733" b="1" kern="0" dirty="0">
              <a:solidFill>
                <a:srgbClr val="464646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240875" y="933373"/>
            <a:ext cx="2975236" cy="46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t" anchorCtr="0">
            <a:spAutoFit/>
          </a:bodyPr>
          <a:lstStyle/>
          <a:p>
            <a:pPr defTabSz="457200">
              <a:buClr>
                <a:srgbClr val="000000"/>
              </a:buClr>
            </a:pPr>
            <a:r>
              <a:rPr lang="pt-BR" sz="2400" b="1" kern="0" dirty="0">
                <a:solidFill>
                  <a:srgbClr val="4E4E4E"/>
                </a:solidFill>
                <a:latin typeface="Federo"/>
                <a:ea typeface="Federo"/>
                <a:cs typeface="Federo"/>
                <a:sym typeface="Federo"/>
              </a:rPr>
              <a:t>insight: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9" name="Google Shape;309;p6" descr="Resultado de imagem para lamp icon"/>
          <p:cNvPicPr preferRelativeResize="0"/>
          <p:nvPr/>
        </p:nvPicPr>
        <p:blipFill rotWithShape="1">
          <a:blip r:embed="rId4">
            <a:alphaModFix/>
          </a:blip>
          <a:srcRect l="18516" t="2719" r="19761" b="8838"/>
          <a:stretch/>
        </p:blipFill>
        <p:spPr>
          <a:xfrm>
            <a:off x="643205" y="1749438"/>
            <a:ext cx="2170575" cy="33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C074-DB94-574C-CDDF-F06A732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Profile of turnover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B0EB3-0614-DAF2-21D5-6123E394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" y="4270720"/>
            <a:ext cx="3541394" cy="2587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7E1E73-82B6-5C07-1F04-1F0BDE78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54" y="1060449"/>
            <a:ext cx="4184523" cy="3984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02DF2-61AA-1C6A-5852-0210D40C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2" y="1060449"/>
            <a:ext cx="4280535" cy="3280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87FCD-ABA5-D251-BAE7-7646E52E2F66}"/>
              </a:ext>
            </a:extLst>
          </p:cNvPr>
          <p:cNvSpPr txBox="1"/>
          <p:nvPr/>
        </p:nvSpPr>
        <p:spPr>
          <a:xfrm>
            <a:off x="5739217" y="5645111"/>
            <a:ext cx="52398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The principal AGE of employee still between 20 and 35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The satisfaction concetrade in </a:t>
            </a:r>
          </a:p>
        </p:txBody>
      </p:sp>
    </p:spTree>
    <p:extLst>
      <p:ext uri="{BB962C8B-B14F-4D97-AF65-F5344CB8AC3E}">
        <p14:creationId xmlns:p14="http://schemas.microsoft.com/office/powerpoint/2010/main" val="39214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C074-DB94-574C-CDDF-F06A732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Profile of turnover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A9832-B338-6D2D-4BAC-3B5215AA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555"/>
            <a:ext cx="6096000" cy="5087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B5685-D38C-1AD2-45C7-45F7D5BA04F2}"/>
              </a:ext>
            </a:extLst>
          </p:cNvPr>
          <p:cNvSpPr txBox="1"/>
          <p:nvPr/>
        </p:nvSpPr>
        <p:spPr>
          <a:xfrm>
            <a:off x="6617758" y="2596527"/>
            <a:ext cx="523980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E" dirty="0"/>
              <a:t>Analysis between SALARY x POSITION, special attention in big differences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8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7D19-F939-CE83-78F4-6025F5AC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CORRELATION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81D7D5A-BC4A-2BE7-6379-985070D4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806"/>
            <a:ext cx="2384385" cy="598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FF1F0-9E80-B721-27C8-F6920DA7E8E8}"/>
              </a:ext>
            </a:extLst>
          </p:cNvPr>
          <p:cNvSpPr txBox="1"/>
          <p:nvPr/>
        </p:nvSpPr>
        <p:spPr>
          <a:xfrm>
            <a:off x="2384385" y="6556702"/>
            <a:ext cx="675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Positive : One UP other UP / Negative : One DOWN other 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D7E4C-A4E2-5CAD-9D12-7018E6587DDA}"/>
              </a:ext>
            </a:extLst>
          </p:cNvPr>
          <p:cNvSpPr txBox="1"/>
          <p:nvPr/>
        </p:nvSpPr>
        <p:spPr>
          <a:xfrm>
            <a:off x="2599765" y="1212795"/>
            <a:ext cx="7748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CORRELATIONS: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TURNOVER x AGE – 0.27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TURNOVER x OVERTIME – 0.37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TURNOVER x SALARY – 0.28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TURNOVER x TOTAL_YEARSWORKER – 0.30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73A826C-B79D-E396-66B6-7F5D746E2F4D}"/>
              </a:ext>
            </a:extLst>
          </p:cNvPr>
          <p:cNvSpPr/>
          <p:nvPr/>
        </p:nvSpPr>
        <p:spPr>
          <a:xfrm>
            <a:off x="0" y="4615543"/>
            <a:ext cx="2384385" cy="2902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4204DAF-B113-D5B0-221A-37968548044A}"/>
              </a:ext>
            </a:extLst>
          </p:cNvPr>
          <p:cNvSpPr/>
          <p:nvPr/>
        </p:nvSpPr>
        <p:spPr>
          <a:xfrm>
            <a:off x="0" y="4218155"/>
            <a:ext cx="2384385" cy="2902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FAF8446-A79D-C7B8-E408-C417FE9797DD}"/>
              </a:ext>
            </a:extLst>
          </p:cNvPr>
          <p:cNvSpPr/>
          <p:nvPr/>
        </p:nvSpPr>
        <p:spPr>
          <a:xfrm>
            <a:off x="0" y="1085421"/>
            <a:ext cx="2384385" cy="22086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75C4139-2925-1C3C-5C5D-BA67FDBAFB48}"/>
              </a:ext>
            </a:extLst>
          </p:cNvPr>
          <p:cNvSpPr/>
          <p:nvPr/>
        </p:nvSpPr>
        <p:spPr>
          <a:xfrm>
            <a:off x="-1" y="5194240"/>
            <a:ext cx="2384385" cy="2902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pic>
        <p:nvPicPr>
          <p:cNvPr id="13" name="Google Shape;485;p16">
            <a:extLst>
              <a:ext uri="{FF2B5EF4-FFF2-40B4-BE49-F238E27FC236}">
                <a16:creationId xmlns:a16="http://schemas.microsoft.com/office/drawing/2014/main" id="{AE1F2C73-0C93-9D72-748A-A37C3F1B7B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492726" flipH="1">
            <a:off x="6307099" y="2591476"/>
            <a:ext cx="528059" cy="1023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68223-11FD-63E8-F4F8-51207CD6EE96}"/>
              </a:ext>
            </a:extLst>
          </p:cNvPr>
          <p:cNvSpPr txBox="1"/>
          <p:nvPr/>
        </p:nvSpPr>
        <p:spPr>
          <a:xfrm>
            <a:off x="2599765" y="4260794"/>
            <a:ext cx="8910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OVERTIME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Employees who work overtime are more likely to TURNOVER.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need to make attention and create a plan.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Analyse the job activities or contract more for the critical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Youth are more likely to change the company. And in this case we need to create a campaign to retain the employees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613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7D19-F939-CE83-78F4-6025F5AC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Statistics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FF1F0-9E80-B721-27C8-F6920DA7E8E8}"/>
              </a:ext>
            </a:extLst>
          </p:cNvPr>
          <p:cNvSpPr txBox="1"/>
          <p:nvPr/>
        </p:nvSpPr>
        <p:spPr>
          <a:xfrm>
            <a:off x="2384385" y="6556702"/>
            <a:ext cx="675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Positive : One UP other UP / Negative : One DOWN other 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D7E4C-A4E2-5CAD-9D12-7018E6587DDA}"/>
              </a:ext>
            </a:extLst>
          </p:cNvPr>
          <p:cNvSpPr txBox="1"/>
          <p:nvPr/>
        </p:nvSpPr>
        <p:spPr>
          <a:xfrm>
            <a:off x="116417" y="944914"/>
            <a:ext cx="1195613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STATISTICS LIBS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SHAPIRO.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The Shapiro test is a statistical test used to check if a sample of data comes from a normal distribution. In Python, the "</a:t>
            </a:r>
            <a:r>
              <a:rPr lang="en-GB" sz="1400" dirty="0" err="1"/>
              <a:t>shapiro</a:t>
            </a:r>
            <a:r>
              <a:rPr lang="en-GB" sz="1400" dirty="0"/>
              <a:t>" function from the "</a:t>
            </a:r>
            <a:r>
              <a:rPr lang="en-GB" sz="1400" dirty="0" err="1"/>
              <a:t>scipy.stats</a:t>
            </a:r>
            <a:r>
              <a:rPr lang="en-GB" sz="1400" dirty="0"/>
              <a:t>" library is used to perform this test. It returns two values: the first is the p-value, which indicates the probability that the data is normal, and the second is the W value, which is a measure of normality. If the p-value is greater than the chosen significance level (usually 0.05), then the null hypothesis that the data comes from a normal distribution is not rejected.</a:t>
            </a:r>
          </a:p>
          <a:p>
            <a:pPr lvl="2"/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E" dirty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WILCOXON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F_ONEWAY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E" dirty="0"/>
              <a:t>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425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enutzerdefiniert 302">
      <a:dk1>
        <a:srgbClr val="464646"/>
      </a:dk1>
      <a:lt1>
        <a:srgbClr val="F8F8F8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713</Words>
  <Application>Microsoft Macintosh PowerPoint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Federo</vt:lpstr>
      <vt:lpstr>Khmer</vt:lpstr>
      <vt:lpstr>Office Theme</vt:lpstr>
      <vt:lpstr>1_Office Theme</vt:lpstr>
      <vt:lpstr>Turnover Analysis  Human Resources</vt:lpstr>
      <vt:lpstr>PowerPoint Presentation</vt:lpstr>
      <vt:lpstr>DATA PREPROCESSING </vt:lpstr>
      <vt:lpstr>Profile of Employee</vt:lpstr>
      <vt:lpstr>PowerPoint Presentation</vt:lpstr>
      <vt:lpstr>Profile of turnover</vt:lpstr>
      <vt:lpstr>Profile of turnover</vt:lpstr>
      <vt:lpstr>CORRELATION</vt:lpstr>
      <vt:lpstr>Statistics Tests</vt:lpstr>
      <vt:lpstr>Statistics Tests – SHAPIRO, TTEST, WILCOXON, ANOVA</vt:lpstr>
      <vt:lpstr>2 STATISTICS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Turnover Analysis</dc:title>
  <dc:creator>Aldair Santos Oliveira</dc:creator>
  <cp:lastModifiedBy>Aldair Santos Oliveira</cp:lastModifiedBy>
  <cp:revision>5</cp:revision>
  <dcterms:created xsi:type="dcterms:W3CDTF">2023-01-18T16:31:08Z</dcterms:created>
  <dcterms:modified xsi:type="dcterms:W3CDTF">2023-01-19T02:15:07Z</dcterms:modified>
</cp:coreProperties>
</file>