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820D1BC-3B05-4810-B21C-A223CE25082C}" type="datetimeFigureOut">
              <a:rPr lang="en-IN" smtClean="0"/>
              <a:t>06-03-2018</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54CDDAC-F982-4003-889D-A0992F1177F3}"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3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D1BC-3B05-4810-B21C-A223CE25082C}"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223257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D1BC-3B05-4810-B21C-A223CE25082C}"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397182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D1BC-3B05-4810-B21C-A223CE25082C}" type="datetimeFigureOut">
              <a:rPr lang="en-IN" smtClean="0"/>
              <a:t>06-03-2018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322151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820D1BC-3B05-4810-B21C-A223CE25082C}" type="datetimeFigureOut">
              <a:rPr lang="en-IN" smtClean="0"/>
              <a:t>06-03-2018</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54CDDAC-F982-4003-889D-A0992F1177F3}"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608779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0D1BC-3B05-4810-B21C-A223CE25082C}" type="datetimeFigureOut">
              <a:rPr lang="en-IN" smtClean="0"/>
              <a:t>06-03-2018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9461989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0D1BC-3B05-4810-B21C-A223CE25082C}" type="datetimeFigureOut">
              <a:rPr lang="en-IN" smtClean="0"/>
              <a:t>06-03-2018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352960466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0D1BC-3B05-4810-B21C-A223CE25082C}" type="datetimeFigureOut">
              <a:rPr lang="en-IN" smtClean="0"/>
              <a:t>06-03-2018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373229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0D1BC-3B05-4810-B21C-A223CE25082C}" type="datetimeFigureOut">
              <a:rPr lang="en-IN" smtClean="0"/>
              <a:t>06-03-2018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136509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2820D1BC-3B05-4810-B21C-A223CE25082C}" type="datetimeFigureOut">
              <a:rPr lang="en-IN" smtClean="0"/>
              <a:t>06-03-2018</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354CDDAC-F982-4003-889D-A0992F1177F3}"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172189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2820D1BC-3B05-4810-B21C-A223CE25082C}" type="datetimeFigureOut">
              <a:rPr lang="en-IN" smtClean="0"/>
              <a:t>06-03-2018</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354CDDAC-F982-4003-889D-A0992F1177F3}" type="slidenum">
              <a:rPr lang="en-IN" smtClean="0"/>
              <a:t>‹#›</a:t>
            </a:fld>
            <a:endParaRPr lang="en-IN"/>
          </a:p>
        </p:txBody>
      </p:sp>
    </p:spTree>
    <p:extLst>
      <p:ext uri="{BB962C8B-B14F-4D97-AF65-F5344CB8AC3E}">
        <p14:creationId xmlns:p14="http://schemas.microsoft.com/office/powerpoint/2010/main" val="280940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820D1BC-3B05-4810-B21C-A223CE25082C}" type="datetimeFigureOut">
              <a:rPr lang="en-IN" smtClean="0"/>
              <a:t>06-03-2018</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54CDDAC-F982-4003-889D-A0992F1177F3}"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9204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BF81-6456-40A6-AD79-BFCA89AA23C9}"/>
              </a:ext>
            </a:extLst>
          </p:cNvPr>
          <p:cNvSpPr>
            <a:spLocks noGrp="1"/>
          </p:cNvSpPr>
          <p:nvPr>
            <p:ph type="ctrTitle"/>
          </p:nvPr>
        </p:nvSpPr>
        <p:spPr/>
        <p:txBody>
          <a:bodyPr/>
          <a:lstStyle/>
          <a:p>
            <a:r>
              <a:rPr lang="en-IN" dirty="0"/>
              <a:t>MOBILE Voting</a:t>
            </a:r>
          </a:p>
        </p:txBody>
      </p:sp>
      <p:sp>
        <p:nvSpPr>
          <p:cNvPr id="3" name="Subtitle 2">
            <a:extLst>
              <a:ext uri="{FF2B5EF4-FFF2-40B4-BE49-F238E27FC236}">
                <a16:creationId xmlns:a16="http://schemas.microsoft.com/office/drawing/2014/main" id="{58B54B92-DF16-4BFA-ABFF-9A4E36548902}"/>
              </a:ext>
            </a:extLst>
          </p:cNvPr>
          <p:cNvSpPr>
            <a:spLocks noGrp="1"/>
          </p:cNvSpPr>
          <p:nvPr>
            <p:ph type="subTitle" idx="1"/>
          </p:nvPr>
        </p:nvSpPr>
        <p:spPr>
          <a:xfrm>
            <a:off x="2215045" y="5766588"/>
            <a:ext cx="8045373" cy="852006"/>
          </a:xfrm>
        </p:spPr>
        <p:txBody>
          <a:bodyPr>
            <a:normAutofit/>
          </a:bodyPr>
          <a:lstStyle/>
          <a:p>
            <a:r>
              <a:rPr lang="en-IN" dirty="0"/>
              <a:t>Blockchain powered</a:t>
            </a:r>
          </a:p>
          <a:p>
            <a:r>
              <a:rPr lang="en-IN" dirty="0"/>
              <a:t>anonymity + security</a:t>
            </a:r>
          </a:p>
        </p:txBody>
      </p:sp>
      <p:pic>
        <p:nvPicPr>
          <p:cNvPr id="4102" name="Picture 6" descr="Image result for blockchain vector">
            <a:extLst>
              <a:ext uri="{FF2B5EF4-FFF2-40B4-BE49-F238E27FC236}">
                <a16:creationId xmlns:a16="http://schemas.microsoft.com/office/drawing/2014/main" id="{EC156380-63F2-4E5D-8C15-98B458ED0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4591" y="263627"/>
            <a:ext cx="5922818" cy="5922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77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F94B-9EBC-4D3F-A6C2-27A696EFF35F}"/>
              </a:ext>
            </a:extLst>
          </p:cNvPr>
          <p:cNvSpPr>
            <a:spLocks noGrp="1"/>
          </p:cNvSpPr>
          <p:nvPr>
            <p:ph type="title"/>
          </p:nvPr>
        </p:nvSpPr>
        <p:spPr>
          <a:xfrm>
            <a:off x="1006839" y="2682934"/>
            <a:ext cx="10178322" cy="1492132"/>
          </a:xfrm>
        </p:spPr>
        <p:txBody>
          <a:bodyPr>
            <a:normAutofit/>
          </a:bodyPr>
          <a:lstStyle/>
          <a:p>
            <a:pPr algn="ctr"/>
            <a:r>
              <a:rPr lang="en-IN" sz="8000" dirty="0">
                <a:latin typeface="Showcard Gothic" panose="04020904020102020604" pitchFamily="82" charset="0"/>
              </a:rPr>
              <a:t>Thank You!!!</a:t>
            </a:r>
          </a:p>
        </p:txBody>
      </p:sp>
    </p:spTree>
    <p:extLst>
      <p:ext uri="{BB962C8B-B14F-4D97-AF65-F5344CB8AC3E}">
        <p14:creationId xmlns:p14="http://schemas.microsoft.com/office/powerpoint/2010/main" val="66982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oting india">
            <a:extLst>
              <a:ext uri="{FF2B5EF4-FFF2-40B4-BE49-F238E27FC236}">
                <a16:creationId xmlns:a16="http://schemas.microsoft.com/office/drawing/2014/main" id="{F3056D5C-AA9B-4184-B392-8191982A45C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a:stretch>
            <a:fillRect/>
          </a:stretch>
        </p:blipFill>
        <p:spPr bwMode="auto">
          <a:xfrm>
            <a:off x="1251678" y="1387221"/>
            <a:ext cx="9688644" cy="5391150"/>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6C2B59-0731-4016-8A78-83A55124F3AC}"/>
              </a:ext>
            </a:extLst>
          </p:cNvPr>
          <p:cNvSpPr>
            <a:spLocks noGrp="1"/>
          </p:cNvSpPr>
          <p:nvPr>
            <p:ph idx="1"/>
          </p:nvPr>
        </p:nvSpPr>
        <p:spPr>
          <a:xfrm>
            <a:off x="1251677" y="1387221"/>
            <a:ext cx="9688643" cy="5088394"/>
          </a:xfrm>
        </p:spPr>
        <p:txBody>
          <a:bodyPr>
            <a:normAutofit lnSpcReduction="10000"/>
          </a:bodyPr>
          <a:lstStyle/>
          <a:p>
            <a:pPr>
              <a:lnSpc>
                <a:spcPct val="200000"/>
              </a:lnSpc>
            </a:pPr>
            <a:r>
              <a:rPr lang="en-US" dirty="0">
                <a:solidFill>
                  <a:schemeClr val="bg1"/>
                </a:solidFill>
              </a:rPr>
              <a:t>To promote higher count of young voters who’d rather vote from their homes than stand in a long queue.</a:t>
            </a:r>
          </a:p>
          <a:p>
            <a:pPr>
              <a:lnSpc>
                <a:spcPct val="200000"/>
              </a:lnSpc>
            </a:pPr>
            <a:r>
              <a:rPr lang="en-US" dirty="0">
                <a:solidFill>
                  <a:schemeClr val="bg1"/>
                </a:solidFill>
              </a:rPr>
              <a:t>An electronic voting system based on the Blockchain technology.</a:t>
            </a:r>
          </a:p>
          <a:p>
            <a:pPr>
              <a:lnSpc>
                <a:spcPct val="200000"/>
              </a:lnSpc>
            </a:pPr>
            <a:r>
              <a:rPr lang="en-US" dirty="0">
                <a:solidFill>
                  <a:schemeClr val="bg1"/>
                </a:solidFill>
              </a:rPr>
              <a:t>The system is decentralized and secure,  and does not rely on trust.</a:t>
            </a:r>
          </a:p>
          <a:p>
            <a:pPr>
              <a:lnSpc>
                <a:spcPct val="200000"/>
              </a:lnSpc>
            </a:pPr>
            <a:r>
              <a:rPr lang="en-US" dirty="0">
                <a:solidFill>
                  <a:schemeClr val="bg1"/>
                </a:solidFill>
              </a:rPr>
              <a:t>Any registered voter will have the ability to vote using any device connected to the Internet.</a:t>
            </a:r>
          </a:p>
          <a:p>
            <a:pPr>
              <a:lnSpc>
                <a:spcPct val="200000"/>
              </a:lnSpc>
            </a:pPr>
            <a:r>
              <a:rPr lang="en-US" dirty="0">
                <a:solidFill>
                  <a:schemeClr val="bg1"/>
                </a:solidFill>
              </a:rPr>
              <a:t>The Blockchain will be publicly verifiable and distributed in a way that no one will be able to corrupt it.</a:t>
            </a:r>
            <a:endParaRPr lang="en-IN" dirty="0">
              <a:solidFill>
                <a:schemeClr val="bg1"/>
              </a:solidFill>
            </a:endParaRPr>
          </a:p>
        </p:txBody>
      </p:sp>
      <p:sp>
        <p:nvSpPr>
          <p:cNvPr id="2" name="Title 1">
            <a:extLst>
              <a:ext uri="{FF2B5EF4-FFF2-40B4-BE49-F238E27FC236}">
                <a16:creationId xmlns:a16="http://schemas.microsoft.com/office/drawing/2014/main" id="{C47BDCD9-A9B8-4141-B2B4-15444ACE5D88}"/>
              </a:ext>
            </a:extLst>
          </p:cNvPr>
          <p:cNvSpPr>
            <a:spLocks noGrp="1"/>
          </p:cNvSpPr>
          <p:nvPr>
            <p:ph type="title"/>
          </p:nvPr>
        </p:nvSpPr>
        <p:spPr/>
        <p:txBody>
          <a:bodyPr/>
          <a:lstStyle/>
          <a:p>
            <a:r>
              <a:rPr lang="en-IN" dirty="0"/>
              <a:t>Overview </a:t>
            </a:r>
          </a:p>
        </p:txBody>
      </p:sp>
    </p:spTree>
    <p:extLst>
      <p:ext uri="{BB962C8B-B14F-4D97-AF65-F5344CB8AC3E}">
        <p14:creationId xmlns:p14="http://schemas.microsoft.com/office/powerpoint/2010/main" val="1437300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6ABB-FCFA-4B3C-AAB5-381C03272BEF}"/>
              </a:ext>
            </a:extLst>
          </p:cNvPr>
          <p:cNvSpPr>
            <a:spLocks noGrp="1"/>
          </p:cNvSpPr>
          <p:nvPr>
            <p:ph type="title"/>
          </p:nvPr>
        </p:nvSpPr>
        <p:spPr/>
        <p:txBody>
          <a:bodyPr/>
          <a:lstStyle/>
          <a:p>
            <a:r>
              <a:rPr lang="en-IN" dirty="0"/>
              <a:t>Features</a:t>
            </a:r>
          </a:p>
        </p:txBody>
      </p:sp>
      <p:pic>
        <p:nvPicPr>
          <p:cNvPr id="2050" name="Picture 2" descr="Image result for blockchain">
            <a:extLst>
              <a:ext uri="{FF2B5EF4-FFF2-40B4-BE49-F238E27FC236}">
                <a16:creationId xmlns:a16="http://schemas.microsoft.com/office/drawing/2014/main" id="{F2AA7A5F-9F54-4D68-9C68-B9C249FB29A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26000"/>
                    </a14:imgEffect>
                  </a14:imgLayer>
                </a14:imgProps>
              </a:ext>
              <a:ext uri="{28A0092B-C50C-407E-A947-70E740481C1C}">
                <a14:useLocalDpi xmlns:a14="http://schemas.microsoft.com/office/drawing/2010/main" val="0"/>
              </a:ext>
            </a:extLst>
          </a:blip>
          <a:srcRect/>
          <a:stretch>
            <a:fillRect/>
          </a:stretch>
        </p:blipFill>
        <p:spPr bwMode="auto">
          <a:xfrm>
            <a:off x="1251678" y="1417343"/>
            <a:ext cx="10178322" cy="5020584"/>
          </a:xfrm>
          <a:prstGeom prst="rect">
            <a:avLst/>
          </a:prstGeom>
          <a:noFill/>
          <a:effectLst>
            <a:softEdge rad="5080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D5A8885-19A4-461D-BEB9-A8BE599650EB}"/>
              </a:ext>
            </a:extLst>
          </p:cNvPr>
          <p:cNvSpPr>
            <a:spLocks noGrp="1"/>
          </p:cNvSpPr>
          <p:nvPr>
            <p:ph idx="1"/>
          </p:nvPr>
        </p:nvSpPr>
        <p:spPr>
          <a:xfrm>
            <a:off x="1251678" y="1874517"/>
            <a:ext cx="10178322" cy="4563410"/>
          </a:xfrm>
        </p:spPr>
        <p:txBody>
          <a:bodyPr>
            <a:normAutofit/>
          </a:bodyPr>
          <a:lstStyle/>
          <a:p>
            <a:r>
              <a:rPr lang="en-US" b="1" dirty="0">
                <a:solidFill>
                  <a:schemeClr val="bg1"/>
                </a:solidFill>
              </a:rPr>
              <a:t>Authentication</a:t>
            </a:r>
            <a:r>
              <a:rPr lang="en-US" dirty="0">
                <a:solidFill>
                  <a:schemeClr val="bg1"/>
                </a:solidFill>
              </a:rPr>
              <a:t>: Only people eligible to vote can cast a vote.</a:t>
            </a:r>
          </a:p>
          <a:p>
            <a:r>
              <a:rPr lang="en-US" b="1" dirty="0">
                <a:solidFill>
                  <a:schemeClr val="bg1"/>
                </a:solidFill>
              </a:rPr>
              <a:t>Anonymity</a:t>
            </a:r>
            <a:r>
              <a:rPr lang="en-US" dirty="0">
                <a:solidFill>
                  <a:schemeClr val="bg1"/>
                </a:solidFill>
              </a:rPr>
              <a:t>: Our e-Voting system does not allow any links between voters’ identities and</a:t>
            </a:r>
          </a:p>
          <a:p>
            <a:pPr marL="0" indent="0">
              <a:buNone/>
            </a:pPr>
            <a:r>
              <a:rPr lang="en-US" dirty="0">
                <a:solidFill>
                  <a:schemeClr val="bg1"/>
                </a:solidFill>
              </a:rPr>
              <a:t>	           ballots. The voter remains anonymous during and after the election.</a:t>
            </a:r>
            <a:endParaRPr lang="en-IN" dirty="0">
              <a:solidFill>
                <a:schemeClr val="bg1"/>
              </a:solidFill>
            </a:endParaRPr>
          </a:p>
          <a:p>
            <a:r>
              <a:rPr lang="en-US" b="1" dirty="0">
                <a:solidFill>
                  <a:schemeClr val="bg1"/>
                </a:solidFill>
              </a:rPr>
              <a:t>Accuracy</a:t>
            </a:r>
            <a:r>
              <a:rPr lang="en-US" dirty="0">
                <a:solidFill>
                  <a:schemeClr val="bg1"/>
                </a:solidFill>
              </a:rPr>
              <a:t>:  The voter can vote multiple times in a specified time span; the last choice of the 	        user is treated as the final ballot.</a:t>
            </a:r>
          </a:p>
          <a:p>
            <a:r>
              <a:rPr lang="en-US" b="1" dirty="0">
                <a:solidFill>
                  <a:schemeClr val="bg1"/>
                </a:solidFill>
              </a:rPr>
              <a:t>Security</a:t>
            </a:r>
            <a:r>
              <a:rPr lang="en-US" dirty="0">
                <a:solidFill>
                  <a:schemeClr val="bg1"/>
                </a:solidFill>
              </a:rPr>
              <a:t>: If any of the blocks in the blockchain are to be compromised, it would be easy to 	      find out since all blocks are connected</a:t>
            </a:r>
          </a:p>
          <a:p>
            <a:r>
              <a:rPr lang="en-US" dirty="0">
                <a:solidFill>
                  <a:schemeClr val="bg1"/>
                </a:solidFill>
              </a:rPr>
              <a:t>to each other.</a:t>
            </a:r>
            <a:endParaRPr lang="en-US" b="1" dirty="0">
              <a:solidFill>
                <a:schemeClr val="bg1"/>
              </a:solidFill>
            </a:endParaRPr>
          </a:p>
          <a:p>
            <a:r>
              <a:rPr lang="en-US" b="1" dirty="0">
                <a:solidFill>
                  <a:schemeClr val="bg1"/>
                </a:solidFill>
              </a:rPr>
              <a:t>Protest vote</a:t>
            </a:r>
            <a:r>
              <a:rPr lang="en-US" dirty="0">
                <a:solidFill>
                  <a:schemeClr val="bg1"/>
                </a:solidFill>
              </a:rPr>
              <a:t>: The voter may return a blank vote to demonstrate dissatisfaction with all 		candidates or a refusal of the current political system and/or election.</a:t>
            </a:r>
          </a:p>
        </p:txBody>
      </p:sp>
    </p:spTree>
    <p:extLst>
      <p:ext uri="{BB962C8B-B14F-4D97-AF65-F5344CB8AC3E}">
        <p14:creationId xmlns:p14="http://schemas.microsoft.com/office/powerpoint/2010/main" val="259451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E74D-74E4-49A3-83E9-7B088018BAE8}"/>
              </a:ext>
            </a:extLst>
          </p:cNvPr>
          <p:cNvSpPr>
            <a:spLocks noGrp="1"/>
          </p:cNvSpPr>
          <p:nvPr>
            <p:ph type="title"/>
          </p:nvPr>
        </p:nvSpPr>
        <p:spPr/>
        <p:txBody>
          <a:bodyPr/>
          <a:lstStyle/>
          <a:p>
            <a:r>
              <a:rPr lang="en-IN" dirty="0"/>
              <a:t>Concept</a:t>
            </a:r>
          </a:p>
        </p:txBody>
      </p:sp>
      <p:pic>
        <p:nvPicPr>
          <p:cNvPr id="4" name="Content Placeholder 3">
            <a:extLst>
              <a:ext uri="{FF2B5EF4-FFF2-40B4-BE49-F238E27FC236}">
                <a16:creationId xmlns:a16="http://schemas.microsoft.com/office/drawing/2014/main" id="{5B875B5A-FDC0-4741-BE6F-0CCA42A0C230}"/>
              </a:ext>
            </a:extLst>
          </p:cNvPr>
          <p:cNvPicPr>
            <a:picLocks noGrp="1" noChangeAspect="1"/>
          </p:cNvPicPr>
          <p:nvPr>
            <p:ph idx="1"/>
          </p:nvPr>
        </p:nvPicPr>
        <p:blipFill rotWithShape="1">
          <a:blip r:embed="rId2"/>
          <a:srcRect/>
          <a:stretch/>
        </p:blipFill>
        <p:spPr>
          <a:xfrm>
            <a:off x="1639605" y="1128451"/>
            <a:ext cx="9402467" cy="5504909"/>
          </a:xfrm>
          <a:prstGeom prst="rect">
            <a:avLst/>
          </a:prstGeom>
        </p:spPr>
      </p:pic>
    </p:spTree>
    <p:extLst>
      <p:ext uri="{BB962C8B-B14F-4D97-AF65-F5344CB8AC3E}">
        <p14:creationId xmlns:p14="http://schemas.microsoft.com/office/powerpoint/2010/main" val="31366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7279-F3C6-4AA8-B22C-2E9FEE5A8027}"/>
              </a:ext>
            </a:extLst>
          </p:cNvPr>
          <p:cNvSpPr>
            <a:spLocks noGrp="1"/>
          </p:cNvSpPr>
          <p:nvPr>
            <p:ph type="title"/>
          </p:nvPr>
        </p:nvSpPr>
        <p:spPr/>
        <p:txBody>
          <a:bodyPr/>
          <a:lstStyle/>
          <a:p>
            <a:r>
              <a:rPr lang="en-IN" dirty="0"/>
              <a:t>	</a:t>
            </a:r>
            <a:r>
              <a:rPr lang="en-IN" dirty="0" err="1"/>
              <a:t>lockchain</a:t>
            </a:r>
            <a:endParaRPr lang="en-IN" dirty="0"/>
          </a:p>
        </p:txBody>
      </p:sp>
      <p:pic>
        <p:nvPicPr>
          <p:cNvPr id="4" name="Content Placeholder 3">
            <a:extLst>
              <a:ext uri="{FF2B5EF4-FFF2-40B4-BE49-F238E27FC236}">
                <a16:creationId xmlns:a16="http://schemas.microsoft.com/office/drawing/2014/main" id="{2C294218-7350-4695-9A8C-BEC6DABE5003}"/>
              </a:ext>
            </a:extLst>
          </p:cNvPr>
          <p:cNvPicPr>
            <a:picLocks noGrp="1" noChangeAspect="1"/>
          </p:cNvPicPr>
          <p:nvPr>
            <p:ph idx="1"/>
          </p:nvPr>
        </p:nvPicPr>
        <p:blipFill>
          <a:blip r:embed="rId2"/>
          <a:stretch>
            <a:fillRect/>
          </a:stretch>
        </p:blipFill>
        <p:spPr>
          <a:xfrm>
            <a:off x="1089976" y="1426324"/>
            <a:ext cx="10340024" cy="4729251"/>
          </a:xfrm>
          <a:prstGeom prst="rect">
            <a:avLst/>
          </a:prstGeom>
        </p:spPr>
      </p:pic>
      <p:pic>
        <p:nvPicPr>
          <p:cNvPr id="5" name="Picture 4" descr="Image result for blockchain vector">
            <a:extLst>
              <a:ext uri="{FF2B5EF4-FFF2-40B4-BE49-F238E27FC236}">
                <a16:creationId xmlns:a16="http://schemas.microsoft.com/office/drawing/2014/main" id="{56CA6520-7800-444E-87E2-1DAAD7B01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678" y="130925"/>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19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86D0-43A4-4933-94FD-EA3104686422}"/>
              </a:ext>
            </a:extLst>
          </p:cNvPr>
          <p:cNvSpPr>
            <a:spLocks noGrp="1"/>
          </p:cNvSpPr>
          <p:nvPr>
            <p:ph type="title"/>
          </p:nvPr>
        </p:nvSpPr>
        <p:spPr/>
        <p:txBody>
          <a:bodyPr/>
          <a:lstStyle/>
          <a:p>
            <a:r>
              <a:rPr lang="en-IN" dirty="0"/>
              <a:t>Process</a:t>
            </a:r>
          </a:p>
        </p:txBody>
      </p:sp>
      <p:sp>
        <p:nvSpPr>
          <p:cNvPr id="3" name="Content Placeholder 2">
            <a:extLst>
              <a:ext uri="{FF2B5EF4-FFF2-40B4-BE49-F238E27FC236}">
                <a16:creationId xmlns:a16="http://schemas.microsoft.com/office/drawing/2014/main" id="{7A81A445-613D-4F05-A3C2-CBDCFD369CE6}"/>
              </a:ext>
            </a:extLst>
          </p:cNvPr>
          <p:cNvSpPr>
            <a:spLocks noGrp="1"/>
          </p:cNvSpPr>
          <p:nvPr>
            <p:ph idx="1"/>
          </p:nvPr>
        </p:nvSpPr>
        <p:spPr>
          <a:xfrm>
            <a:off x="1251678" y="2286001"/>
            <a:ext cx="10178322" cy="4189614"/>
          </a:xfrm>
        </p:spPr>
        <p:txBody>
          <a:bodyPr>
            <a:normAutofit/>
          </a:bodyPr>
          <a:lstStyle/>
          <a:p>
            <a:pPr marL="0" indent="0">
              <a:buNone/>
            </a:pPr>
            <a:r>
              <a:rPr lang="en-IN" b="1" dirty="0"/>
              <a:t>Requesting to vote</a:t>
            </a:r>
          </a:p>
          <a:p>
            <a:r>
              <a:rPr lang="en-US" dirty="0"/>
              <a:t>The user will have to log in to the voting system using his credentials.</a:t>
            </a:r>
          </a:p>
          <a:p>
            <a:r>
              <a:rPr lang="en-US" dirty="0"/>
              <a:t>The system will check all information entered and, if matched with a valid voter, the user will be authorized to cast a vote.</a:t>
            </a:r>
          </a:p>
          <a:p>
            <a:r>
              <a:rPr lang="en-US" dirty="0"/>
              <a:t>Our e-Voting system will not allow participants to generate their own identities and register to vote.</a:t>
            </a:r>
          </a:p>
          <a:p>
            <a:pPr marL="0" indent="0">
              <a:buNone/>
            </a:pPr>
            <a:r>
              <a:rPr lang="en-US" b="1" dirty="0"/>
              <a:t>Casting a vote</a:t>
            </a:r>
          </a:p>
          <a:p>
            <a:r>
              <a:rPr lang="en-US" dirty="0"/>
              <a:t>Voters will have to choose to either vote for one of the candidates or cast a</a:t>
            </a:r>
          </a:p>
          <a:p>
            <a:pPr marL="0" indent="0">
              <a:buNone/>
            </a:pPr>
            <a:r>
              <a:rPr lang="en-US" dirty="0"/>
              <a:t>    protest vote. Casting the vote will be done through a friendly user interface.</a:t>
            </a:r>
          </a:p>
          <a:p>
            <a:pPr marL="0" indent="0">
              <a:buNone/>
            </a:pPr>
            <a:endParaRPr lang="en-IN" dirty="0"/>
          </a:p>
        </p:txBody>
      </p:sp>
    </p:spTree>
    <p:extLst>
      <p:ext uri="{BB962C8B-B14F-4D97-AF65-F5344CB8AC3E}">
        <p14:creationId xmlns:p14="http://schemas.microsoft.com/office/powerpoint/2010/main" val="1949264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7294E-8831-465D-9903-EF9E92A3BC70}"/>
              </a:ext>
            </a:extLst>
          </p:cNvPr>
          <p:cNvSpPr>
            <a:spLocks noGrp="1"/>
          </p:cNvSpPr>
          <p:nvPr>
            <p:ph idx="1"/>
          </p:nvPr>
        </p:nvSpPr>
        <p:spPr>
          <a:xfrm>
            <a:off x="1251678" y="866394"/>
            <a:ext cx="10178322" cy="5991606"/>
          </a:xfrm>
        </p:spPr>
        <p:txBody>
          <a:bodyPr>
            <a:normAutofit/>
          </a:bodyPr>
          <a:lstStyle/>
          <a:p>
            <a:pPr marL="0" indent="0">
              <a:buNone/>
            </a:pPr>
            <a:r>
              <a:rPr lang="en-US" b="1" dirty="0"/>
              <a:t>Encrypting votes</a:t>
            </a:r>
          </a:p>
          <a:p>
            <a:r>
              <a:rPr lang="en-US" dirty="0"/>
              <a:t>After the user casts his vote, the system will generate an input that contains the voter identification number followed by the complete name of the voter as well as the hash of the previous vote.</a:t>
            </a:r>
          </a:p>
          <a:p>
            <a:r>
              <a:rPr lang="en-US" dirty="0"/>
              <a:t>This way each input will be unique and ensure that the encrypted output will be unique as well. The encrypted information will be recorded in the block header of each vote cast.</a:t>
            </a:r>
          </a:p>
          <a:p>
            <a:r>
              <a:rPr lang="en-US" dirty="0"/>
              <a:t>The information related to each vote will be encrypted using SHA-256, which is a one-way hash function that has no known reverse to it.</a:t>
            </a:r>
          </a:p>
          <a:p>
            <a:pPr marL="0" indent="0">
              <a:buNone/>
            </a:pPr>
            <a:endParaRPr lang="en-US" dirty="0"/>
          </a:p>
          <a:p>
            <a:pPr marL="0" indent="0">
              <a:buNone/>
            </a:pPr>
            <a:r>
              <a:rPr lang="en-US" b="1" dirty="0"/>
              <a:t>Adding the vote to the Blockchain</a:t>
            </a:r>
          </a:p>
          <a:p>
            <a:r>
              <a:rPr lang="en-US" dirty="0"/>
              <a:t>After a block is created, and depending on the candidate selected, the information is recorded in the corresponding Blockchain. Each block gets linked to the previously cast vote.</a:t>
            </a:r>
          </a:p>
          <a:p>
            <a:endParaRPr lang="en-US" dirty="0"/>
          </a:p>
          <a:p>
            <a:pPr marL="0" indent="0">
              <a:buNone/>
            </a:pPr>
            <a:endParaRPr lang="en-US" dirty="0"/>
          </a:p>
          <a:p>
            <a:pPr marL="0" indent="0">
              <a:buNone/>
            </a:pPr>
            <a:r>
              <a:rPr lang="en-US" sz="1400" dirty="0"/>
              <a:t>*Any concusses in the blockchain is solved as per the Longest Chain Rule.</a:t>
            </a:r>
          </a:p>
        </p:txBody>
      </p:sp>
    </p:spTree>
    <p:extLst>
      <p:ext uri="{BB962C8B-B14F-4D97-AF65-F5344CB8AC3E}">
        <p14:creationId xmlns:p14="http://schemas.microsoft.com/office/powerpoint/2010/main" val="363175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encryption">
            <a:extLst>
              <a:ext uri="{FF2B5EF4-FFF2-40B4-BE49-F238E27FC236}">
                <a16:creationId xmlns:a16="http://schemas.microsoft.com/office/drawing/2014/main" id="{5411FB39-C2D4-4193-A30F-EC63BC481C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15000"/>
                    </a14:imgEffect>
                  </a14:imgLayer>
                </a14:imgProps>
              </a:ext>
              <a:ext uri="{28A0092B-C50C-407E-A947-70E740481C1C}">
                <a14:useLocalDpi xmlns:a14="http://schemas.microsoft.com/office/drawing/2010/main" val="0"/>
              </a:ext>
            </a:extLst>
          </a:blip>
          <a:srcRect/>
          <a:stretch>
            <a:fillRect/>
          </a:stretch>
        </p:blipFill>
        <p:spPr bwMode="auto">
          <a:xfrm>
            <a:off x="1251678" y="1641833"/>
            <a:ext cx="10178322" cy="495756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A59754-EDAD-498D-8FF2-E8CECA7EA64D}"/>
              </a:ext>
            </a:extLst>
          </p:cNvPr>
          <p:cNvSpPr>
            <a:spLocks noGrp="1"/>
          </p:cNvSpPr>
          <p:nvPr>
            <p:ph idx="1"/>
          </p:nvPr>
        </p:nvSpPr>
        <p:spPr/>
        <p:txBody>
          <a:bodyPr>
            <a:normAutofit/>
          </a:bodyPr>
          <a:lstStyle/>
          <a:p>
            <a:pPr marL="0" indent="0">
              <a:buNone/>
            </a:pPr>
            <a:r>
              <a:rPr lang="en-IN" dirty="0">
                <a:solidFill>
                  <a:schemeClr val="bg1"/>
                </a:solidFill>
              </a:rPr>
              <a:t>Assume a </a:t>
            </a:r>
            <a:r>
              <a:rPr lang="en-US" dirty="0">
                <a:solidFill>
                  <a:schemeClr val="bg1"/>
                </a:solidFill>
              </a:rPr>
              <a:t>scenario, </a:t>
            </a:r>
          </a:p>
          <a:p>
            <a:pPr marL="0" indent="0">
              <a:buNone/>
            </a:pPr>
            <a:r>
              <a:rPr lang="en-US" b="1" dirty="0">
                <a:solidFill>
                  <a:schemeClr val="bg1"/>
                </a:solidFill>
              </a:rPr>
              <a:t>Ram</a:t>
            </a:r>
            <a:r>
              <a:rPr lang="en-US" dirty="0">
                <a:solidFill>
                  <a:schemeClr val="bg1"/>
                </a:solidFill>
              </a:rPr>
              <a:t> is a trustee, and any ballot he certifies valid will be counted. To vote, </a:t>
            </a:r>
            <a:r>
              <a:rPr lang="en-US" b="1" dirty="0">
                <a:solidFill>
                  <a:schemeClr val="bg1"/>
                </a:solidFill>
              </a:rPr>
              <a:t>Satish</a:t>
            </a:r>
            <a:r>
              <a:rPr lang="en-US" dirty="0">
                <a:solidFill>
                  <a:schemeClr val="bg1"/>
                </a:solidFill>
              </a:rPr>
              <a:t> first puts his ballot in a carbon paper-lined envelope, seals it, and then mails that to </a:t>
            </a:r>
            <a:r>
              <a:rPr lang="en-US" b="1" dirty="0">
                <a:solidFill>
                  <a:schemeClr val="bg1"/>
                </a:solidFill>
              </a:rPr>
              <a:t>Ram</a:t>
            </a:r>
            <a:r>
              <a:rPr lang="en-US" dirty="0">
                <a:solidFill>
                  <a:schemeClr val="bg1"/>
                </a:solidFill>
              </a:rPr>
              <a:t> in an outer envelope with his return address on it.  </a:t>
            </a:r>
            <a:r>
              <a:rPr lang="en-US" b="1" dirty="0">
                <a:solidFill>
                  <a:schemeClr val="bg1"/>
                </a:solidFill>
              </a:rPr>
              <a:t>Ram</a:t>
            </a:r>
            <a:r>
              <a:rPr lang="en-US" dirty="0">
                <a:solidFill>
                  <a:schemeClr val="bg1"/>
                </a:solidFill>
              </a:rPr>
              <a:t> checks the voter rolls to make sure </a:t>
            </a:r>
            <a:r>
              <a:rPr lang="en-US" b="1" dirty="0">
                <a:solidFill>
                  <a:schemeClr val="bg1"/>
                </a:solidFill>
              </a:rPr>
              <a:t>Satish</a:t>
            </a:r>
            <a:r>
              <a:rPr lang="en-US" dirty="0">
                <a:solidFill>
                  <a:schemeClr val="bg1"/>
                </a:solidFill>
              </a:rPr>
              <a:t> is eligible to vote, takes out the inner envelope and signs it (without opening it), then mails it back to </a:t>
            </a:r>
            <a:r>
              <a:rPr lang="en-US" b="1" dirty="0">
                <a:solidFill>
                  <a:schemeClr val="bg1"/>
                </a:solidFill>
              </a:rPr>
              <a:t>Satish</a:t>
            </a:r>
            <a:r>
              <a:rPr lang="en-US" dirty="0">
                <a:solidFill>
                  <a:schemeClr val="bg1"/>
                </a:solidFill>
              </a:rPr>
              <a:t> (since he has his return address). </a:t>
            </a:r>
            <a:r>
              <a:rPr lang="en-US" b="1" dirty="0">
                <a:solidFill>
                  <a:schemeClr val="bg1"/>
                </a:solidFill>
              </a:rPr>
              <a:t>Satish</a:t>
            </a:r>
            <a:r>
              <a:rPr lang="en-US" dirty="0">
                <a:solidFill>
                  <a:schemeClr val="bg1"/>
                </a:solidFill>
              </a:rPr>
              <a:t> takes out his ballot and mails that anonymously to the </a:t>
            </a:r>
            <a:r>
              <a:rPr lang="en-US" b="1" dirty="0">
                <a:solidFill>
                  <a:schemeClr val="bg1"/>
                </a:solidFill>
              </a:rPr>
              <a:t>vote counting center</a:t>
            </a:r>
            <a:r>
              <a:rPr lang="en-US" dirty="0">
                <a:solidFill>
                  <a:schemeClr val="bg1"/>
                </a:solidFill>
              </a:rPr>
              <a:t>, and since the ballot has </a:t>
            </a:r>
            <a:r>
              <a:rPr lang="en-US" b="1" dirty="0">
                <a:solidFill>
                  <a:schemeClr val="bg1"/>
                </a:solidFill>
              </a:rPr>
              <a:t>Ram’s</a:t>
            </a:r>
            <a:r>
              <a:rPr lang="en-US" dirty="0">
                <a:solidFill>
                  <a:schemeClr val="bg1"/>
                </a:solidFill>
              </a:rPr>
              <a:t> signature on it, his vote is counted. </a:t>
            </a:r>
          </a:p>
          <a:p>
            <a:pPr marL="0" indent="0">
              <a:buNone/>
            </a:pPr>
            <a:r>
              <a:rPr lang="en-US" dirty="0">
                <a:solidFill>
                  <a:schemeClr val="bg1"/>
                </a:solidFill>
              </a:rPr>
              <a:t>Since </a:t>
            </a:r>
            <a:r>
              <a:rPr lang="en-US" b="1" dirty="0">
                <a:solidFill>
                  <a:schemeClr val="bg1"/>
                </a:solidFill>
              </a:rPr>
              <a:t>Ram</a:t>
            </a:r>
            <a:r>
              <a:rPr lang="en-US" dirty="0">
                <a:solidFill>
                  <a:schemeClr val="bg1"/>
                </a:solidFill>
              </a:rPr>
              <a:t> never saw his ballot, and the </a:t>
            </a:r>
            <a:r>
              <a:rPr lang="en-US" b="1" dirty="0">
                <a:solidFill>
                  <a:schemeClr val="bg1"/>
                </a:solidFill>
              </a:rPr>
              <a:t>vote counters </a:t>
            </a:r>
            <a:r>
              <a:rPr lang="en-US" dirty="0">
                <a:solidFill>
                  <a:schemeClr val="bg1"/>
                </a:solidFill>
              </a:rPr>
              <a:t>never saw his name, no one knows how he voted.</a:t>
            </a:r>
            <a:endParaRPr lang="en-IN" dirty="0">
              <a:solidFill>
                <a:schemeClr val="bg1"/>
              </a:solidFill>
            </a:endParaRPr>
          </a:p>
        </p:txBody>
      </p:sp>
      <p:sp>
        <p:nvSpPr>
          <p:cNvPr id="2" name="Title 1">
            <a:extLst>
              <a:ext uri="{FF2B5EF4-FFF2-40B4-BE49-F238E27FC236}">
                <a16:creationId xmlns:a16="http://schemas.microsoft.com/office/drawing/2014/main" id="{F77E4CEC-2796-4E76-91CC-397C7D2A0ADD}"/>
              </a:ext>
            </a:extLst>
          </p:cNvPr>
          <p:cNvSpPr>
            <a:spLocks noGrp="1"/>
          </p:cNvSpPr>
          <p:nvPr>
            <p:ph type="title"/>
          </p:nvPr>
        </p:nvSpPr>
        <p:spPr/>
        <p:txBody>
          <a:bodyPr/>
          <a:lstStyle/>
          <a:p>
            <a:r>
              <a:rPr lang="en-IN" dirty="0"/>
              <a:t>How we ensure security </a:t>
            </a:r>
            <a:br>
              <a:rPr lang="en-IN" dirty="0"/>
            </a:br>
            <a:r>
              <a:rPr lang="en-IN" sz="1800" dirty="0">
                <a:latin typeface="+mn-lt"/>
              </a:rPr>
              <a:t>(Blind Signature + Asymmetric Encryption)</a:t>
            </a:r>
            <a:endParaRPr lang="en-IN" dirty="0"/>
          </a:p>
        </p:txBody>
      </p:sp>
    </p:spTree>
    <p:extLst>
      <p:ext uri="{BB962C8B-B14F-4D97-AF65-F5344CB8AC3E}">
        <p14:creationId xmlns:p14="http://schemas.microsoft.com/office/powerpoint/2010/main" val="423430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EB5D-1199-4C38-B402-FD7371975C31}"/>
              </a:ext>
            </a:extLst>
          </p:cNvPr>
          <p:cNvSpPr>
            <a:spLocks noGrp="1"/>
          </p:cNvSpPr>
          <p:nvPr>
            <p:ph type="title"/>
          </p:nvPr>
        </p:nvSpPr>
        <p:spPr/>
        <p:txBody>
          <a:bodyPr/>
          <a:lstStyle/>
          <a:p>
            <a:r>
              <a:rPr lang="en-IN" dirty="0"/>
              <a:t>Mathematical Layout</a:t>
            </a:r>
          </a:p>
        </p:txBody>
      </p:sp>
      <p:sp>
        <p:nvSpPr>
          <p:cNvPr id="3" name="Content Placeholder 2">
            <a:extLst>
              <a:ext uri="{FF2B5EF4-FFF2-40B4-BE49-F238E27FC236}">
                <a16:creationId xmlns:a16="http://schemas.microsoft.com/office/drawing/2014/main" id="{2B4A9B2E-3F0A-4600-B80E-32C90E079230}"/>
              </a:ext>
            </a:extLst>
          </p:cNvPr>
          <p:cNvSpPr>
            <a:spLocks noGrp="1"/>
          </p:cNvSpPr>
          <p:nvPr>
            <p:ph idx="1"/>
          </p:nvPr>
        </p:nvSpPr>
        <p:spPr>
          <a:xfrm>
            <a:off x="1251678" y="1874517"/>
            <a:ext cx="10178322" cy="4983483"/>
          </a:xfrm>
        </p:spPr>
        <p:txBody>
          <a:bodyPr>
            <a:normAutofit/>
          </a:bodyPr>
          <a:lstStyle/>
          <a:p>
            <a:r>
              <a:rPr lang="en-US" b="1" dirty="0"/>
              <a:t>Satish</a:t>
            </a:r>
            <a:r>
              <a:rPr lang="en-US" dirty="0"/>
              <a:t> applies E</a:t>
            </a:r>
            <a:r>
              <a:rPr lang="en-US" sz="1100" dirty="0"/>
              <a:t>b</a:t>
            </a:r>
            <a:r>
              <a:rPr lang="en-US" dirty="0"/>
              <a:t> to his ballot B, and sends E</a:t>
            </a:r>
            <a:r>
              <a:rPr lang="en-US" sz="1100" dirty="0"/>
              <a:t>b</a:t>
            </a:r>
            <a:r>
              <a:rPr lang="en-US" dirty="0"/>
              <a:t>(B) to </a:t>
            </a:r>
            <a:r>
              <a:rPr lang="en-US" b="1" dirty="0"/>
              <a:t>Ram</a:t>
            </a:r>
            <a:r>
              <a:rPr lang="en-US" dirty="0"/>
              <a:t>, using some sort of authentication </a:t>
            </a:r>
            <a:r>
              <a:rPr lang="en-IN" dirty="0"/>
              <a:t>scheme.</a:t>
            </a:r>
          </a:p>
          <a:p>
            <a:r>
              <a:rPr lang="en-US" b="1" dirty="0"/>
              <a:t>Ram</a:t>
            </a:r>
            <a:r>
              <a:rPr lang="en-US" dirty="0"/>
              <a:t> verifies </a:t>
            </a:r>
            <a:r>
              <a:rPr lang="en-US" b="1" dirty="0"/>
              <a:t>Satish’s</a:t>
            </a:r>
            <a:r>
              <a:rPr lang="en-US" dirty="0"/>
              <a:t> authentication, applies S′ to E</a:t>
            </a:r>
            <a:r>
              <a:rPr lang="en-US" sz="1100" dirty="0"/>
              <a:t>b</a:t>
            </a:r>
            <a:r>
              <a:rPr lang="en-US" dirty="0"/>
              <a:t>(B), and sends S′(E</a:t>
            </a:r>
            <a:r>
              <a:rPr lang="en-US" sz="1100" dirty="0"/>
              <a:t>b</a:t>
            </a:r>
            <a:r>
              <a:rPr lang="en-US" dirty="0"/>
              <a:t>(B)) back to </a:t>
            </a:r>
            <a:r>
              <a:rPr lang="en-IN" b="1" dirty="0"/>
              <a:t>Satish</a:t>
            </a:r>
            <a:r>
              <a:rPr lang="en-IN" dirty="0"/>
              <a:t>.</a:t>
            </a:r>
          </a:p>
          <a:p>
            <a:r>
              <a:rPr lang="en-US" b="1" dirty="0"/>
              <a:t>Satish</a:t>
            </a:r>
            <a:r>
              <a:rPr lang="en-US" dirty="0"/>
              <a:t> applies D</a:t>
            </a:r>
            <a:r>
              <a:rPr lang="en-US" sz="1100" dirty="0"/>
              <a:t>b</a:t>
            </a:r>
            <a:r>
              <a:rPr lang="en-US" dirty="0"/>
              <a:t> to S′(E</a:t>
            </a:r>
            <a:r>
              <a:rPr lang="en-US" sz="1100" dirty="0"/>
              <a:t>b</a:t>
            </a:r>
            <a:r>
              <a:rPr lang="en-US" dirty="0"/>
              <a:t>(B)) to get S′(B), and checks to make sure S(S′(B)) = B. This ensures that the ballot is authentic and has not been tampered.</a:t>
            </a:r>
          </a:p>
          <a:p>
            <a:r>
              <a:rPr lang="en-US" b="1" dirty="0"/>
              <a:t>Satish</a:t>
            </a:r>
            <a:r>
              <a:rPr lang="en-US" dirty="0"/>
              <a:t> sends S′(M) to the vote counters, anonymously.</a:t>
            </a:r>
          </a:p>
          <a:p>
            <a:endParaRPr lang="en-US" dirty="0"/>
          </a:p>
          <a:p>
            <a:endParaRPr lang="en-US" dirty="0"/>
          </a:p>
          <a:p>
            <a:endParaRPr lang="en-US" dirty="0"/>
          </a:p>
          <a:p>
            <a:pPr marL="0" indent="0">
              <a:buNone/>
            </a:pPr>
            <a:r>
              <a:rPr lang="en-US" dirty="0"/>
              <a:t>***</a:t>
            </a:r>
          </a:p>
          <a:p>
            <a:pPr marL="0" indent="0">
              <a:buNone/>
            </a:pPr>
            <a:r>
              <a:rPr lang="en-US" dirty="0"/>
              <a:t>B = Ballot		E</a:t>
            </a:r>
            <a:r>
              <a:rPr lang="en-US" sz="1100" dirty="0"/>
              <a:t>b </a:t>
            </a:r>
            <a:r>
              <a:rPr lang="en-US" dirty="0"/>
              <a:t>=</a:t>
            </a:r>
            <a:r>
              <a:rPr lang="en-US" sz="1100" dirty="0"/>
              <a:t> </a:t>
            </a:r>
            <a:r>
              <a:rPr lang="en-US" dirty="0"/>
              <a:t>Encryption function		D</a:t>
            </a:r>
            <a:r>
              <a:rPr lang="en-US" sz="1100" dirty="0"/>
              <a:t>b </a:t>
            </a:r>
            <a:r>
              <a:rPr lang="en-US" dirty="0"/>
              <a:t>= Decryption function</a:t>
            </a:r>
          </a:p>
          <a:p>
            <a:pPr marL="0" indent="0">
              <a:buNone/>
            </a:pPr>
            <a:r>
              <a:rPr lang="en-IN" dirty="0"/>
              <a:t>S</a:t>
            </a:r>
            <a:r>
              <a:rPr lang="en-US" dirty="0"/>
              <a:t>′ = Signature Scheme	S = Public Inverse of </a:t>
            </a:r>
            <a:r>
              <a:rPr lang="en-IN" dirty="0"/>
              <a:t>S</a:t>
            </a:r>
            <a:r>
              <a:rPr lang="en-US" dirty="0"/>
              <a:t>′</a:t>
            </a:r>
            <a:endParaRPr lang="en-IN" dirty="0"/>
          </a:p>
        </p:txBody>
      </p:sp>
    </p:spTree>
    <p:extLst>
      <p:ext uri="{BB962C8B-B14F-4D97-AF65-F5344CB8AC3E}">
        <p14:creationId xmlns:p14="http://schemas.microsoft.com/office/powerpoint/2010/main" val="402597601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TM04033919[[fn=Circuit]]</Template>
  <TotalTime>144</TotalTime>
  <Words>633</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Impact</vt:lpstr>
      <vt:lpstr>Showcard Gothic</vt:lpstr>
      <vt:lpstr>Badge</vt:lpstr>
      <vt:lpstr>MOBILE Voting</vt:lpstr>
      <vt:lpstr>Overview </vt:lpstr>
      <vt:lpstr>Features</vt:lpstr>
      <vt:lpstr>Concept</vt:lpstr>
      <vt:lpstr> lockchain</vt:lpstr>
      <vt:lpstr>Process</vt:lpstr>
      <vt:lpstr>PowerPoint Presentation</vt:lpstr>
      <vt:lpstr>How we ensure security  (Blind Signature + Asymmetric Encryption)</vt:lpstr>
      <vt:lpstr>Mathematical Layout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 Voting</dc:title>
  <dc:creator>3216 Anuj Singh</dc:creator>
  <cp:lastModifiedBy>3216 Anuj Singh</cp:lastModifiedBy>
  <cp:revision>85</cp:revision>
  <dcterms:created xsi:type="dcterms:W3CDTF">2018-03-06T09:59:33Z</dcterms:created>
  <dcterms:modified xsi:type="dcterms:W3CDTF">2018-03-06T13:04:15Z</dcterms:modified>
</cp:coreProperties>
</file>