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536" autoAdjust="0"/>
  </p:normalViewPr>
  <p:slideViewPr>
    <p:cSldViewPr snapToGrid="0" snapToObjects="1">
      <p:cViewPr>
        <p:scale>
          <a:sx n="66" d="100"/>
          <a:sy n="66" d="100"/>
        </p:scale>
        <p:origin x="1116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C4CD4-DAAF-461F-95FD-A3B697D4B4FF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A990-E0EE-4B03-8391-1E3DC707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</a:t>
            </a:r>
            <a:br>
              <a:rPr lang="en-US" dirty="0"/>
            </a:br>
            <a:r>
              <a:rPr lang="en-US" dirty="0"/>
              <a:t>Today we’ll show how I rebuilt the Belgian Railways ‘Flex’ ticket pricing engine with open-source tools and added new business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bar-chart shows the rule works: student co-payment drops by one-third, from about €106 to €71.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latency for 5 000 in-memory look-ups.</a:t>
            </a:r>
            <a:br>
              <a:rPr lang="en-US" dirty="0"/>
            </a:br>
            <a:r>
              <a:rPr lang="en-US" dirty="0"/>
              <a:t>Average 2.2 microseconds, 95 % under 2.6 µs—so the engine itself is lightning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numbers translate to roughly 459 000 queries per second on one CPU core—far above the paper’s 160 HTTP requests per second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Lessons: rules are readable, once-off </a:t>
            </a:r>
            <a:r>
              <a:rPr lang="en-US" dirty="0" err="1"/>
              <a:t>materialisation</a:t>
            </a:r>
            <a:r>
              <a:rPr lang="en-US" dirty="0"/>
              <a:t> avoids thread locks.</a:t>
            </a:r>
            <a:br>
              <a:rPr lang="en-US" dirty="0"/>
            </a:br>
            <a:r>
              <a:rPr lang="en-US" dirty="0"/>
              <a:t>Limits: we used synthetic data, single-thread, and no external I/O.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matched the paper’s approach with under 400 lines of Python and showed how easy it is to extend.</a:t>
            </a:r>
            <a:br>
              <a:rPr lang="en-US" dirty="0"/>
            </a:br>
            <a:r>
              <a:rPr lang="en-US" dirty="0"/>
              <a:t>Next steps: real ticket logs, a graph DB backend, and multi-core reasoning.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questions and short answers are listed here—for example, why synthetic data and how to add another discount.</a:t>
            </a:r>
            <a:br>
              <a:rPr lang="en-US" dirty="0"/>
            </a:br>
            <a:r>
              <a:rPr lang="en-US" dirty="0"/>
              <a:t>I’m happy to dive deeper in 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Legacy pricing code is hard to change and audit.</a:t>
            </a:r>
            <a:br>
              <a:rPr lang="en-US" dirty="0"/>
            </a:br>
            <a:r>
              <a:rPr lang="en-US" dirty="0"/>
              <a:t>The 2024 </a:t>
            </a:r>
            <a:r>
              <a:rPr lang="en-US" dirty="0" err="1"/>
              <a:t>BRail</a:t>
            </a:r>
            <a:r>
              <a:rPr lang="en-US" dirty="0"/>
              <a:t> paper proved that ontologies plus rules can fix this.</a:t>
            </a:r>
            <a:br>
              <a:rPr lang="en-US" dirty="0"/>
            </a:br>
            <a:r>
              <a:rPr lang="en-US" dirty="0"/>
              <a:t>My goal was to replicate their idea in Python and see if it still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paper used OWL + textual-SWRL, an ODASE runtime, and hit 160 requests per second at 75 </a:t>
            </a:r>
            <a:r>
              <a:rPr lang="en-US" dirty="0" err="1"/>
              <a:t>ms</a:t>
            </a:r>
            <a:r>
              <a:rPr lang="en-US" dirty="0"/>
              <a:t> latency.</a:t>
            </a:r>
            <a:br>
              <a:rPr lang="en-US" dirty="0"/>
            </a:br>
            <a:r>
              <a:rPr lang="en-US" dirty="0"/>
              <a:t>It also showed a rule debugger and neat performance charts.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RQ1 – Can free tools match those results?</a:t>
            </a:r>
            <a:br>
              <a:rPr lang="en-US" dirty="0"/>
            </a:br>
            <a:r>
              <a:rPr lang="en-US" dirty="0"/>
              <a:t>RQ2 – Can we extend the logic without touching code?</a:t>
            </a:r>
            <a:br>
              <a:rPr lang="en-US" dirty="0"/>
            </a:br>
            <a:r>
              <a:rPr lang="en-US" dirty="0"/>
              <a:t>The rest of the talk answers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runs in one </a:t>
            </a:r>
            <a:r>
              <a:rPr lang="en-US" dirty="0" err="1"/>
              <a:t>Colab</a:t>
            </a:r>
            <a:r>
              <a:rPr lang="en-US" dirty="0"/>
              <a:t> notebook.</a:t>
            </a:r>
            <a:br>
              <a:rPr lang="en-US" dirty="0"/>
            </a:br>
            <a:r>
              <a:rPr lang="en-US" dirty="0"/>
              <a:t>owlready2 stores the ontology, a tiny 200-line parser reads the rule text, and pandas/matplotlib handle data and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Seven classes and eight properties describe persons, tickets, employers, and warnings.</a:t>
            </a:r>
            <a:br>
              <a:rPr lang="en-US" dirty="0"/>
            </a:br>
            <a:r>
              <a:rPr lang="en-US" dirty="0"/>
              <a:t>The extra ‘Warning’ class flags low employer contributions.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copied the three showcase rules from the paper:</a:t>
            </a:r>
            <a:br>
              <a:rPr lang="en-US" dirty="0"/>
            </a:br>
            <a:r>
              <a:rPr lang="en-US" dirty="0"/>
              <a:t>age-of-client, the existential price rule, and a negation-as-failure rule about zones.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I added three realistic rules—student discount, peak surcharge, multi-modal supplement.</a:t>
            </a:r>
            <a:br>
              <a:rPr lang="en-US" dirty="0"/>
            </a:br>
            <a:r>
              <a:rPr lang="en-US" dirty="0"/>
              <a:t>All done by adding text lines; no Python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test, I generated 500 </a:t>
            </a:r>
            <a:r>
              <a:rPr lang="en-US" dirty="0" err="1"/>
              <a:t>travellers</a:t>
            </a:r>
            <a:r>
              <a:rPr lang="en-US" dirty="0"/>
              <a:t> under 10 employers.</a:t>
            </a:r>
            <a:br>
              <a:rPr lang="en-US" dirty="0"/>
            </a:br>
            <a:r>
              <a:rPr lang="en-US" dirty="0"/>
              <a:t>Tickets cost 60–250 €.</a:t>
            </a:r>
            <a:br>
              <a:rPr lang="en-US" dirty="0"/>
            </a:br>
            <a:r>
              <a:rPr lang="en-US" dirty="0"/>
              <a:t>15 % are students, 35 % peak trips, 25 % multimodal.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Ontology‑Centric Pricing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Open‑Source Re‑Implementation &amp; Extension</a:t>
            </a:r>
            <a:endParaRPr lang="en-US" dirty="0"/>
          </a:p>
          <a:p>
            <a:endParaRPr lang="en-US" dirty="0"/>
          </a:p>
          <a:p>
            <a:r>
              <a:rPr lang="en-US" sz="1600" i="1" dirty="0"/>
              <a:t>Ayoub Alzahim, Albaraa </a:t>
            </a:r>
            <a:r>
              <a:rPr lang="en-US" sz="1600" i="1" dirty="0" err="1"/>
              <a:t>Alruwaymi</a:t>
            </a:r>
            <a:r>
              <a:rPr lang="en-US" sz="1600" i="1" dirty="0"/>
              <a:t>, Talal Omar </a:t>
            </a:r>
            <a:r>
              <a:rPr lang="en-US" sz="1600" i="1" dirty="0" err="1"/>
              <a:t>Aljasser</a:t>
            </a:r>
            <a:r>
              <a:rPr lang="en-US" sz="1600" i="1" dirty="0"/>
              <a:t>, Omar Almutairi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KPI – Student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Average employee co‑payment drops 33 %</a:t>
            </a:r>
          </a:p>
        </p:txBody>
      </p:sp>
      <p:pic>
        <p:nvPicPr>
          <p:cNvPr id="5" name="Picture 4" descr="A graph of a student discount">
            <a:extLst>
              <a:ext uri="{FF2B5EF4-FFF2-40B4-BE49-F238E27FC236}">
                <a16:creationId xmlns:a16="http://schemas.microsoft.com/office/drawing/2014/main" id="{3A762C60-805F-14CF-9943-13C4FCE4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4" y="148605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Histogram (5 000 look‑ups)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Mean 2.2 µs  • p95 2.6 µs</a:t>
            </a:r>
          </a:p>
        </p:txBody>
      </p: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4137FB11-FEB7-E75B-C673-61D8F54D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4" y="148605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Single‑process owlready2 read</a:t>
            </a:r>
          </a:p>
          <a:p>
            <a:r>
              <a:t>Mean latency 2.2 µs</a:t>
            </a:r>
          </a:p>
          <a:p>
            <a:r>
              <a:t>95th percentile 2.6 µs</a:t>
            </a:r>
          </a:p>
          <a:p>
            <a:r>
              <a:t>Throughput ≈ 459 k queries s⁻¹</a:t>
            </a:r>
          </a:p>
          <a:p>
            <a:r>
              <a:t>&gt;&gt; Headroom over 160 rps target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Readable rules empower business users</a:t>
            </a:r>
          </a:p>
          <a:p>
            <a:r>
              <a:t>Once‑off materialisation avoids thread locks</a:t>
            </a:r>
          </a:p>
          <a:p>
            <a:r>
              <a:t>Limitations: synthetic data, single‑thread, no I/O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Reproduced paper’s approach with OSS in &lt;400 LOC</a:t>
            </a:r>
          </a:p>
          <a:p>
            <a:r>
              <a:t>Extensions validate agility claim</a:t>
            </a:r>
          </a:p>
          <a:p>
            <a:r>
              <a:t>Next: graph DB backend, real logs, multi‑core reasoning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Anticipated 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Q: Why synthetic data?  •  A: Public logs unavailable; generator mimics distributions.</a:t>
            </a:r>
          </a:p>
          <a:p>
            <a:r>
              <a:t>Q: How add senior discount?  •  A: One textual rule, no code.</a:t>
            </a:r>
          </a:p>
          <a:p>
            <a:r>
              <a:t>Q: Thread‑safety?  •  A: Reads safe; writes need lock— we materialise once.</a:t>
            </a:r>
          </a:p>
          <a:p>
            <a:r>
              <a:t>Q: Production readiness?  •  A: Swap SQLite for graph DB, wrap REST API.</a:t>
            </a:r>
          </a:p>
          <a:p>
            <a:r>
              <a:t>Q: Scalability?  •  A: Shard processes or move to parallel reasoner.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 pricing code → slow, opaque</a:t>
            </a:r>
          </a:p>
          <a:p>
            <a:r>
              <a:t>Paper (BRail 2024) proved ontology-centric approach</a:t>
            </a:r>
          </a:p>
          <a:p>
            <a:r>
              <a:t>Goal: replicate with open tools &amp; extend logic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Original Paper –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OWL + textual‑SWRL rules</a:t>
            </a:r>
          </a:p>
          <a:p>
            <a:r>
              <a:t>ODASE runtime, 4 pods, 160 rps (p95 75 ms)</a:t>
            </a:r>
          </a:p>
          <a:p>
            <a:r>
              <a:t>Figures: rule syntax, debugger, performance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RQ1 – Can we reproduce functionality &amp; performance using OSS?</a:t>
            </a:r>
          </a:p>
          <a:p>
            <a:r>
              <a:t>RQ2 – How easily can we extend pricing logic declaratively?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Open‑Source Stack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Google </a:t>
            </a:r>
            <a:r>
              <a:rPr dirty="0" err="1"/>
              <a:t>Colab</a:t>
            </a:r>
            <a:r>
              <a:rPr dirty="0"/>
              <a:t> VM (2 vCPU, 13 GB)</a:t>
            </a:r>
          </a:p>
          <a:p>
            <a:r>
              <a:rPr dirty="0"/>
              <a:t>owlready2 0.45 – OWL 2 store &amp; reasoner</a:t>
            </a:r>
          </a:p>
          <a:p>
            <a:r>
              <a:rPr dirty="0"/>
              <a:t>200 LOC </a:t>
            </a:r>
            <a:r>
              <a:rPr dirty="0" err="1"/>
              <a:t>TextRuleEngine</a:t>
            </a:r>
            <a:r>
              <a:rPr dirty="0"/>
              <a:t> parser</a:t>
            </a:r>
          </a:p>
          <a:p>
            <a:r>
              <a:rPr dirty="0"/>
              <a:t>pandas / </a:t>
            </a:r>
            <a:r>
              <a:rPr dirty="0" err="1"/>
              <a:t>numpy</a:t>
            </a:r>
            <a:r>
              <a:rPr dirty="0"/>
              <a:t> / matplotlib for data &amp; plots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Ontology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 classes, 8 properties</a:t>
            </a:r>
          </a:p>
          <a:p>
            <a:r>
              <a:t>Includes Warning class for employer threshold</a:t>
            </a:r>
          </a:p>
          <a:p>
            <a:r>
              <a:t>Implements NAF, built‑in, and existential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Transcribed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age‑of‑client (built‑in)</a:t>
            </a:r>
          </a:p>
          <a:p>
            <a:r>
              <a:t>• travel‑pass‑have‑prices (existential function‑of)</a:t>
            </a:r>
          </a:p>
          <a:p>
            <a:r>
              <a:t>• zone‑and‑places‑ends‑in‑… (NAF)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 discount – 20 %</a:t>
            </a:r>
          </a:p>
          <a:p>
            <a:r>
              <a:t>Peak surcharge  +15 %</a:t>
            </a:r>
          </a:p>
          <a:p>
            <a:r>
              <a:t>Multi‑modal supplement + €25</a:t>
            </a:r>
          </a:p>
          <a:p>
            <a:r>
              <a:t>→ Added via textual rules, zero Python 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for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 employers, 500 travellers</a:t>
            </a:r>
          </a:p>
          <a:p>
            <a:r>
              <a:t>Ticket price €60–250</a:t>
            </a:r>
          </a:p>
          <a:p>
            <a:r>
              <a:t>15 % students • 35 % peak • 25 % multimodal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931</Words>
  <Application>Microsoft Office PowerPoint</Application>
  <PresentationFormat>On-screen Show (4:3)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Ontology‑Centric Pricing Engine</vt:lpstr>
      <vt:lpstr>Why This Project?</vt:lpstr>
      <vt:lpstr>Original Paper – Key Points</vt:lpstr>
      <vt:lpstr>Research Questions</vt:lpstr>
      <vt:lpstr>Open‑Source Stack</vt:lpstr>
      <vt:lpstr>Ontology Model</vt:lpstr>
      <vt:lpstr>Transcribed Rules</vt:lpstr>
      <vt:lpstr>New Business Rules</vt:lpstr>
      <vt:lpstr>Dataset for Experiments</vt:lpstr>
      <vt:lpstr>Business KPI – Student Discount</vt:lpstr>
      <vt:lpstr>Latency Histogram (5 000 look‑ups)</vt:lpstr>
      <vt:lpstr>Performance Summary</vt:lpstr>
      <vt:lpstr>Lessons Learned</vt:lpstr>
      <vt:lpstr>Conclusion &amp; Roadmap</vt:lpstr>
      <vt:lpstr>Anticipated 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Ayoub Khalid Alzahim</cp:lastModifiedBy>
  <cp:revision>6</cp:revision>
  <dcterms:created xsi:type="dcterms:W3CDTF">2013-01-27T09:14:16Z</dcterms:created>
  <dcterms:modified xsi:type="dcterms:W3CDTF">2025-06-22T14:55:03Z</dcterms:modified>
  <cp:category/>
</cp:coreProperties>
</file>