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ä¸­åº¦æ ·å¼ 4 - å¼ºè°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91640"/>
            <a:ext cx="9144000" cy="1818640"/>
          </a:xfrm>
        </p:spPr>
        <p:txBody>
          <a:bodyPr/>
          <a:lstStyle/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Магистерская диссертация на тему:</a:t>
            </a:r>
            <a:br>
              <a:rPr lang="en-US" sz="32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Защита данных в мобильных приложениях для систем ограничения доступа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17135"/>
            <a:ext cx="9144000" cy="1339850"/>
          </a:xfrm>
        </p:spPr>
        <p:txBody>
          <a:bodyPr>
            <a:normAutofit/>
          </a:bodyPr>
          <a:lstStyle/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Студент: Поздняков Александр Андреевич</a:t>
            </a:r>
          </a:p>
          <a:p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Научный руководитель: к. ф-м. н. доцент Безус А. В.</a:t>
            </a:r>
          </a:p>
          <a:p>
            <a:r>
              <a:rPr lang="ru-RU" altLang="en-US" sz="1800" b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ст. преподаватель Бабичева М.В.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51280" y="116840"/>
            <a:ext cx="94894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учреждение</a:t>
            </a:r>
          </a:p>
          <a:p>
            <a:pPr algn="ctr"/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</a:t>
            </a:r>
          </a:p>
          <a:p>
            <a:pPr algn="ctr"/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“ДОНЕЦКИЙ НАЦИОНАЛЬНЫЙ УНИВЕРСИТЕТ”</a:t>
            </a:r>
          </a:p>
          <a:p>
            <a:pPr algn="ctr"/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Физико-технический факультет</a:t>
            </a:r>
          </a:p>
          <a:p>
            <a:pPr algn="ctr"/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Кафедра радиофизики и инфокоммуникационных технологий</a:t>
            </a:r>
          </a:p>
          <a:p>
            <a:pPr algn="ctr"/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Направление подготовки 10.04.01 Информационная безопасность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005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latin typeface="Times New Roman" panose="02020603050405020304" charset="0"/>
                <a:cs typeface="Times New Roman" panose="02020603050405020304" charset="0"/>
              </a:rPr>
              <a:t>Математическая модель анализа приложений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70" y="1481455"/>
            <a:ext cx="2409825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515" y="1510030"/>
            <a:ext cx="449516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195" y="3364865"/>
            <a:ext cx="4314190" cy="14382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724005" y="8445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77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Проведение экспериментов и корректировка коэффициентов</a:t>
            </a:r>
          </a:p>
        </p:txBody>
      </p:sp>
      <p:pic>
        <p:nvPicPr>
          <p:cNvPr id="30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400" y="1028065"/>
            <a:ext cx="2422525" cy="48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937895"/>
            <a:ext cx="2466340" cy="49345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ight Arrow 3"/>
          <p:cNvSpPr/>
          <p:nvPr/>
        </p:nvSpPr>
        <p:spPr>
          <a:xfrm>
            <a:off x="3815080" y="2639695"/>
            <a:ext cx="4561840" cy="116268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85" y="5949315"/>
            <a:ext cx="3020695" cy="306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775" y="6332220"/>
            <a:ext cx="1819910" cy="318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840" y="6050915"/>
            <a:ext cx="3663950" cy="281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1305" y="6350635"/>
            <a:ext cx="1810385" cy="3003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724005" y="8445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405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Анализ других шпионских программ</a:t>
            </a:r>
          </a:p>
        </p:txBody>
      </p:sp>
      <p:pic>
        <p:nvPicPr>
          <p:cNvPr id="41" name="Picture 41" descr="Screenshot_161651500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938530"/>
            <a:ext cx="2830195" cy="58178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724005" y="8445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12</a:t>
            </a:r>
          </a:p>
        </p:txBody>
      </p:sp>
      <p:pic>
        <p:nvPicPr>
          <p:cNvPr id="40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0" y="855345"/>
            <a:ext cx="2948940" cy="590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В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ходе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данной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работы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были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созданы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три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различных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мобильных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приложения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каждое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из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которых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использовалось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исследования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безопасности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мобильных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приложений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операционной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системы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Android, а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также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самой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операционной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системы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ru-RU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charset="0"/>
                <a:cs typeface="Times New Roman" panose="02020603050405020304" charset="0"/>
              </a:rPr>
              <a:t>С помощью написанного приложения для тестирования уровня защиты операционной системы 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Android </a:t>
            </a:r>
            <a:r>
              <a:rPr lang="ru-RU" sz="1800" dirty="0">
                <a:latin typeface="Times New Roman" panose="02020603050405020304" charset="0"/>
                <a:cs typeface="Times New Roman" panose="02020603050405020304" charset="0"/>
              </a:rPr>
              <a:t>от шпионского программного обеспечения удалось беспрепятственно собирать конфиденциальные пользовательские данные. Это показало, что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операционная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система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Android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не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обладает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фактичесчки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никакой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защитой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от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шпионск</a:t>
            </a:r>
            <a:r>
              <a:rPr lang="ru-RU" sz="1800" dirty="0">
                <a:latin typeface="Times New Roman" panose="02020603050405020304" charset="0"/>
                <a:cs typeface="Times New Roman" panose="02020603050405020304" charset="0"/>
              </a:rPr>
              <a:t>их приложений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Выявлением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и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блокировкой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таких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приложений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вынуждены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заниматься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сами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пользователи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ru-RU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charset="0"/>
                <a:cs typeface="Times New Roman" panose="02020603050405020304" charset="0"/>
              </a:rPr>
              <a:t>Написанный на основе предложенной математической модели анализа приложений автоматический анализатор позволил с большой точностью выявлять потенциально опасные приложения.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charset="0"/>
                <a:cs typeface="Times New Roman" panose="02020603050405020304" charset="0"/>
              </a:rPr>
              <a:t>Р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азработанный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алгоритм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sz="1800" dirty="0">
                <a:latin typeface="Times New Roman" panose="02020603050405020304" charset="0"/>
                <a:cs typeface="Times New Roman" panose="02020603050405020304" charset="0"/>
              </a:rPr>
              <a:t>аутентификации с установлением безопасного канала связи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был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внедрён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предприятии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ФИРМА “МДЛ”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при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разработке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нового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программного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обеспечения</a:t>
            </a:r>
            <a:r>
              <a:rPr lang="ru-RU" altLang="en-US" sz="18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результаты работы были опубликованы в статье “Алгоритм аутентификации пользователя с созданием безопасного канала передачи данных в коммуникационных системах на основе протокола UDP” в журнале “Вестник Донецкого национального университета”, серия Г, технические науки, 2020, номер 4, стр. 12.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724005" y="8445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altLang="en-US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330"/>
            <a:ext cx="10515600" cy="5133975"/>
          </a:xfrm>
        </p:spPr>
        <p:txBody>
          <a:bodyPr>
            <a:noAutofit/>
          </a:bodyPr>
          <a:lstStyle/>
          <a:p>
            <a:pPr algn="just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Цель работы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- анализ уязвимостей мобильных приложений под управлением операционной системы Android</a:t>
            </a:r>
          </a:p>
          <a:p>
            <a:pPr algn="just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Объект исследования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- мобильные приложения для систем ограничения доступа под Android</a:t>
            </a:r>
          </a:p>
          <a:p>
            <a:pPr algn="just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Предмет исследования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- уязвимости клиентской и серверной части мобильных приложений под управлением операционной системы Android</a:t>
            </a:r>
          </a:p>
          <a:p>
            <a:pPr algn="just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Научная новизна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- разработан и внедрен алгоритм установления безопасного канала передачи данных между клиентом и сервером; создана расширенная классификация разрешений приложений в системе Android и разработан метод анализа опасности приложений на основе новой классификации.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724005" y="844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38709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3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Постановка задачи:</a:t>
            </a:r>
          </a:p>
          <a:p>
            <a:pPr algn="just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разработать и внедрить мобильное приложений для обмена данными по защищенному каналу в системе ограничения доступа на объект; </a:t>
            </a:r>
          </a:p>
          <a:p>
            <a:pPr algn="just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разработать приложение имитирующее инструмент удаленного доступа для проведения тестовых экспериментов; </a:t>
            </a:r>
          </a:p>
          <a:p>
            <a:pPr algn="just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провести эксперименты по реализации атак на мобильное приложение и мобильные устройства различных типов; </a:t>
            </a:r>
          </a:p>
          <a:p>
            <a:pPr algn="just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обобщить результаты экспериментов и предложить методику защиты от подобного рода атак.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724005" y="844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465"/>
          </a:xfrm>
        </p:spPr>
        <p:txBody>
          <a:bodyPr>
            <a:normAutofit fontScale="90000"/>
          </a:bodyPr>
          <a:lstStyle/>
          <a:p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Анализ известных схем аутентификации и создания защищенного канала передачи данных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" y="1421765"/>
            <a:ext cx="3829685" cy="2763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855" y="1369060"/>
            <a:ext cx="3885565" cy="2876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670" y="1421765"/>
            <a:ext cx="3729355" cy="2823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55" y="4074795"/>
            <a:ext cx="5586730" cy="1560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185" y="4074795"/>
            <a:ext cx="5383530" cy="16713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724005" y="844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63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latin typeface="Times New Roman" panose="02020603050405020304" charset="0"/>
                <a:cs typeface="Times New Roman" panose="02020603050405020304" charset="0"/>
              </a:rPr>
              <a:t>Разработка алгоритма аутентификации с созданием безопасного канала передачи данных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30" y="1658620"/>
            <a:ext cx="5656580" cy="3541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55" y="1658620"/>
            <a:ext cx="5851525" cy="35407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724005" y="844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255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Создание приложения для системы ограничения доступа</a:t>
            </a:r>
          </a:p>
        </p:txBody>
      </p:sp>
      <p:pic>
        <p:nvPicPr>
          <p:cNvPr id="43" name="Picture 43" descr="Screenshot_16165824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5" y="882015"/>
            <a:ext cx="2741930" cy="4874895"/>
          </a:xfrm>
          <a:prstGeom prst="rect">
            <a:avLst/>
          </a:prstGeom>
        </p:spPr>
      </p:pic>
      <p:pic>
        <p:nvPicPr>
          <p:cNvPr id="45" name="Picture 45" descr="Screenshot_1616584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70" y="881380"/>
            <a:ext cx="2740025" cy="4874260"/>
          </a:xfrm>
          <a:prstGeom prst="rect">
            <a:avLst/>
          </a:prstGeom>
        </p:spPr>
      </p:pic>
      <p:pic>
        <p:nvPicPr>
          <p:cNvPr id="47" name="Picture 47" descr="Screenshot_16165705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15" y="881380"/>
            <a:ext cx="2741295" cy="4873625"/>
          </a:xfrm>
          <a:prstGeom prst="rect">
            <a:avLst/>
          </a:prstGeom>
        </p:spPr>
      </p:pic>
      <p:pic>
        <p:nvPicPr>
          <p:cNvPr id="49" name="Picture 49" descr="Screenshot_16165705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150" y="880110"/>
            <a:ext cx="2740025" cy="48748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724005" y="844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530"/>
            <a:ext cx="10515600" cy="7366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Разработка RAT приложения для Android</a:t>
            </a:r>
          </a:p>
        </p:txBody>
      </p:sp>
      <p:pic>
        <p:nvPicPr>
          <p:cNvPr id="16" name="Picture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" y="1040130"/>
            <a:ext cx="8340090" cy="4777740"/>
          </a:xfrm>
          <a:prstGeom prst="rect">
            <a:avLst/>
          </a:prstGeom>
        </p:spPr>
      </p:pic>
      <p:pic>
        <p:nvPicPr>
          <p:cNvPr id="11" name="Picture 11" descr="Screenshot_16156209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545" y="1040130"/>
            <a:ext cx="2686050" cy="4777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724005" y="844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3215" cy="728345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Результаты экспериментов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724005" y="844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8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</p:nvPr>
        </p:nvGraphicFramePr>
        <p:xfrm>
          <a:off x="838200" y="1090295"/>
          <a:ext cx="10515777" cy="4424045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6245">
                <a:tc rowSpan="2"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Версия </a:t>
                      </a:r>
                      <a:r>
                        <a:rPr lang="en-US" altLang="ru-RU"/>
                        <a:t>Android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56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56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 sz="2400"/>
                        <a:t>Команда</a:t>
                      </a: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Информация об устройстве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 sz="4000" b="0"/>
                        <a:t>+</a:t>
                      </a:r>
                      <a:r>
                        <a:rPr lang="en-US" altLang="ru-RU" sz="4000" b="0"/>
                        <a:t>/-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+/-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+/-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5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Контакты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+/-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5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Местоположение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5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Сообщения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4000" b="0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495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charset="0"/>
                <a:cs typeface="Times New Roman" panose="02020603050405020304" charset="0"/>
              </a:rPr>
              <a:t>Классификация опасности разрешений</a:t>
            </a:r>
          </a:p>
        </p:txBody>
      </p:sp>
      <p:pic>
        <p:nvPicPr>
          <p:cNvPr id="26" name="Picture 26" descr="google_permission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55" y="1150620"/>
            <a:ext cx="5074285" cy="5158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724005" y="844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/>
              <a:t>9</a:t>
            </a:r>
          </a:p>
        </p:txBody>
      </p:sp>
      <p:graphicFrame>
        <p:nvGraphicFramePr>
          <p:cNvPr id="6" name="Table 5"/>
          <p:cNvGraphicFramePr/>
          <p:nvPr/>
        </p:nvGraphicFramePr>
        <p:xfrm>
          <a:off x="6120130" y="1057910"/>
          <a:ext cx="5841999" cy="5303520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9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Класс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Диапазон коэффициентов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Описание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Неопасные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0 - 10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Разрешения, позволяющие приложению собирать минимальное количество информации, или не позволяющее собирать информацию вовсе</a:t>
                      </a:r>
                      <a:r>
                        <a:rPr lang="ru-RU" altLang="en-US" sz="1200"/>
                        <a:t>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Опасные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11 - 14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Разрешения, позволяющие собирать конфиденциальную информацию о пользователе, сбор которой даёт злоумышленникам ограниченный набор возможностей.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0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Критические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altLang="en-US"/>
                        <a:t>15 - 20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Разрешения, позволяющие собирать критически важную информацию, дающую злоумышленникам большие возможности для проведения последующих атак.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545</Words>
  <Application>Microsoft Office PowerPoint</Application>
  <PresentationFormat>Широкоэкранный</PresentationFormat>
  <Paragraphs>100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Магистерская диссертация на тему: Защита данных в мобильных приложениях для систем ограничения доступа</vt:lpstr>
      <vt:lpstr>Презентация PowerPoint</vt:lpstr>
      <vt:lpstr>Презентация PowerPoint</vt:lpstr>
      <vt:lpstr>Анализ известных схем аутентификации и создания защищенного канала передачи данных</vt:lpstr>
      <vt:lpstr>Разработка алгоритма аутентификации с созданием безопасного канала передачи данных</vt:lpstr>
      <vt:lpstr>Создание приложения для системы ограничения доступа</vt:lpstr>
      <vt:lpstr>Разработка RAT приложения для Android</vt:lpstr>
      <vt:lpstr>Результаты экспериментов</vt:lpstr>
      <vt:lpstr>Классификация опасности разрешений</vt:lpstr>
      <vt:lpstr>Математическая модель анализа приложений</vt:lpstr>
      <vt:lpstr>Проведение экспериментов и корректировка коэффициентов</vt:lpstr>
      <vt:lpstr>Анализ других шпионских программ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Магистерская диссертация на тему: Защита данных в мобильных приложениях для систем ограничения доступа</dc:title>
  <dc:creator>awawa</dc:creator>
  <cp:lastModifiedBy>awawa</cp:lastModifiedBy>
  <cp:revision>20</cp:revision>
  <dcterms:created xsi:type="dcterms:W3CDTF">2021-05-15T09:43:33Z</dcterms:created>
  <dcterms:modified xsi:type="dcterms:W3CDTF">2021-05-17T19:57:59Z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