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7"/>
    <p:sldMasterId id="2147483651" r:id="rId8"/>
  </p:sldMasterIdLst>
  <p:notesMasterIdLst>
    <p:notesMasterId r:id="rId23"/>
  </p:notesMasterIdLst>
  <p:sldIdLst>
    <p:sldId id="256" r:id="rId9"/>
    <p:sldId id="257" r:id="rId10"/>
    <p:sldId id="261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62" r:id="rId19"/>
    <p:sldId id="259" r:id="rId20"/>
    <p:sldId id="260" r:id="rId21"/>
    <p:sldId id="264" r:id="rId22"/>
  </p:sldIdLst>
  <p:sldSz cx="9144000" cy="6858000" type="screen4x3"/>
  <p:notesSz cx="6858000" cy="9144000"/>
  <p:embeddedFontLst>
    <p:embeddedFont>
      <p:font typeface="Encode Sans" panose="020B0604020202020204" charset="0"/>
      <p:regular r:id="rId24"/>
      <p:bold r:id="rId25"/>
    </p:embeddedFont>
    <p:embeddedFont>
      <p:font typeface="Encode Sans Expanded Light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26D1DC0A-C378-4269-945A-5EBFD4A75FD4}">
          <p14:sldIdLst>
            <p14:sldId id="256"/>
            <p14:sldId id="257"/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62"/>
            <p14:sldId id="259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57">
          <p15:clr>
            <a:srgbClr val="A4A3A4"/>
          </p15:clr>
        </p15:guide>
        <p15:guide id="4" pos="1995">
          <p15:clr>
            <a:srgbClr val="A4A3A4"/>
          </p15:clr>
        </p15:guide>
        <p15:guide id="5" pos="2041">
          <p15:clr>
            <a:srgbClr val="A4A3A4"/>
          </p15:clr>
        </p15:guide>
        <p15:guide id="6" orient="horz" pos="229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iCOXUpGRm3ey7G3MAWJtV+Qux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82"/>
    <a:srgbClr val="FFFFE1"/>
    <a:srgbClr val="D7D8C0"/>
    <a:srgbClr val="FEFDE8"/>
    <a:srgbClr val="FBF595"/>
    <a:srgbClr val="FCF696"/>
    <a:srgbClr val="FFFFFF"/>
    <a:srgbClr val="F577DA"/>
    <a:srgbClr val="E5EFF6"/>
    <a:srgbClr val="7BA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4143E-946F-4FC1-8934-3A588CEBE9DF}">
  <a:tblStyle styleId="{1454143E-946F-4FC1-8934-3A588CEBE9D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C"/>
          </a:solidFill>
        </a:fill>
      </a:tcStyle>
    </a:wholeTbl>
    <a:band1H>
      <a:tcTxStyle b="off" i="off"/>
      <a:tcStyle>
        <a:tcBdr/>
        <a:fill>
          <a:solidFill>
            <a:srgbClr val="CBCCD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D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5914" autoAdjust="0"/>
  </p:normalViewPr>
  <p:slideViewPr>
    <p:cSldViewPr snapToGrid="0">
      <p:cViewPr varScale="1">
        <p:scale>
          <a:sx n="76" d="100"/>
          <a:sy n="76" d="100"/>
        </p:scale>
        <p:origin x="1656" y="66"/>
      </p:cViewPr>
      <p:guideLst>
        <p:guide orient="horz" pos="497"/>
        <p:guide pos="2880"/>
        <p:guide orient="horz" pos="557"/>
        <p:guide pos="1995"/>
        <p:guide pos="2041"/>
        <p:guide orient="horz" pos="2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3.fntdata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font" Target="fonts/font1.fntdata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82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302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45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8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3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userDrawn="1">
  <p:cSld name="CoverEMVP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>
            <a:spLocks noGrp="1"/>
          </p:cNvSpPr>
          <p:nvPr>
            <p:ph type="title" hasCustomPrompt="1"/>
          </p:nvPr>
        </p:nvSpPr>
        <p:spPr>
          <a:xfrm>
            <a:off x="657000" y="1950211"/>
            <a:ext cx="7830000" cy="50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ncode Sans Expanded Light"/>
              <a:buNone/>
              <a:defRPr sz="3500" i="0" u="none" strike="noStrike" cap="none">
                <a:solidFill>
                  <a:schemeClr val="lt1"/>
                </a:solidFill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Encode Sans Expanded Light"/>
              <a:buNone/>
              <a:defRPr sz="3500"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9pPr>
          </a:lstStyle>
          <a:p>
            <a:r>
              <a:rPr lang="pt-BR" dirty="0" err="1"/>
              <a:t>Title</a:t>
            </a:r>
            <a:endParaRPr dirty="0"/>
          </a:p>
        </p:txBody>
      </p:sp>
      <p:sp>
        <p:nvSpPr>
          <p:cNvPr id="10" name="Google Shape;10;p8"/>
          <p:cNvSpPr txBox="1">
            <a:spLocks noGrp="1"/>
          </p:cNvSpPr>
          <p:nvPr>
            <p:ph type="body" idx="1" hasCustomPrompt="1"/>
          </p:nvPr>
        </p:nvSpPr>
        <p:spPr>
          <a:xfrm>
            <a:off x="657000" y="4368800"/>
            <a:ext cx="394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3pPr>
            <a:lvl4pPr marL="1828800" lvl="3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r>
              <a:rPr lang="pt-BR" dirty="0" err="1"/>
              <a:t>Presenter</a:t>
            </a:r>
            <a:r>
              <a:rPr lang="pt-BR" dirty="0"/>
              <a:t>(s)</a:t>
            </a:r>
            <a:endParaRPr dirty="0"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2" hasCustomPrompt="1"/>
          </p:nvPr>
        </p:nvSpPr>
        <p:spPr>
          <a:xfrm>
            <a:off x="657000" y="4729226"/>
            <a:ext cx="394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3pPr>
            <a:lvl4pPr marL="1828800" lvl="3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r>
              <a:rPr lang="en-US" dirty="0"/>
              <a:t>Department Name</a:t>
            </a:r>
            <a:endParaRPr dirty="0"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3" hasCustomPrompt="1"/>
          </p:nvPr>
        </p:nvSpPr>
        <p:spPr>
          <a:xfrm>
            <a:off x="657000" y="5089651"/>
            <a:ext cx="394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3pPr>
            <a:lvl4pPr marL="1828800" lvl="3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r>
              <a:rPr lang="pt-BR" dirty="0" err="1"/>
              <a:t>Month</a:t>
            </a:r>
            <a:r>
              <a:rPr lang="pt-BR" dirty="0"/>
              <a:t> Day, </a:t>
            </a:r>
            <a:r>
              <a:rPr lang="pt-BR" dirty="0" err="1"/>
              <a:t>Year</a:t>
            </a:r>
            <a:endParaRPr dirty="0"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4" hasCustomPrompt="1"/>
          </p:nvPr>
        </p:nvSpPr>
        <p:spPr>
          <a:xfrm>
            <a:off x="657000" y="5450076"/>
            <a:ext cx="394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2pPr>
            <a:lvl3pPr marL="137160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4pPr>
            <a:lvl5pPr marL="228600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5pPr>
            <a:lvl6pPr marL="274320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r>
              <a:rPr lang="pt-BR" dirty="0"/>
              <a:t>Meeting </a:t>
            </a:r>
            <a:r>
              <a:rPr lang="pt-BR" dirty="0" err="1"/>
              <a:t>Name</a:t>
            </a:r>
            <a:r>
              <a:rPr lang="pt-BR" dirty="0"/>
              <a:t> / </a:t>
            </a:r>
            <a:r>
              <a:rPr lang="pt-BR" dirty="0" err="1"/>
              <a:t>Phase</a:t>
            </a:r>
            <a:endParaRPr dirty="0"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5" hasCustomPrompt="1"/>
          </p:nvPr>
        </p:nvSpPr>
        <p:spPr>
          <a:xfrm>
            <a:off x="657000" y="5814098"/>
            <a:ext cx="394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4pPr>
            <a:lvl5pPr marL="228600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r>
              <a:rPr lang="pt-BR" dirty="0"/>
              <a:t>City , Country</a:t>
            </a:r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6" hasCustomPrompt="1"/>
          </p:nvPr>
        </p:nvSpPr>
        <p:spPr>
          <a:xfrm>
            <a:off x="657000" y="6178121"/>
            <a:ext cx="394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/>
            </a:lvl4pPr>
            <a:lvl5pPr marL="228600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200"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r>
              <a:rPr lang="pt-BR" dirty="0"/>
              <a:t>File </a:t>
            </a:r>
            <a:r>
              <a:rPr lang="pt-BR" dirty="0" err="1"/>
              <a:t>Name</a:t>
            </a:r>
            <a:endParaRPr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657224" y="2467830"/>
            <a:ext cx="7829775" cy="354012"/>
          </a:xfrm>
          <a:prstGeom prst="rect">
            <a:avLst/>
          </a:prstGeom>
        </p:spPr>
        <p:txBody>
          <a:bodyPr/>
          <a:lstStyle>
            <a:lvl1pPr>
              <a:defRPr lang="en-US" sz="2200" b="0" i="0" u="none" strike="noStrike" cap="none" dirty="0">
                <a:solidFill>
                  <a:schemeClr val="lt1"/>
                </a:solidFill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1pPr>
          </a:lstStyle>
          <a:p>
            <a:pPr lvl="0"/>
            <a:r>
              <a:rPr lang="pt-BR" dirty="0" err="1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ommandations">
  <p:cSld name="Recommand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65978" y="2066191"/>
            <a:ext cx="783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 b="0" i="0" u="none" strike="noStrike" cap="none">
                <a:solidFill>
                  <a:schemeClr val="lt1"/>
                </a:solidFill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 dirty="0"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65978" y="3506215"/>
            <a:ext cx="7830000" cy="24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200" b="0" i="0" u="none" strike="noStrike" cap="none" dirty="0">
                <a:solidFill>
                  <a:schemeClr val="lt1"/>
                </a:solidFill>
                <a:latin typeface="Encode Sans Expanded Light"/>
                <a:ea typeface="Encode Sans Expanded Light"/>
                <a:cs typeface="Encode Sans Expanded Light"/>
                <a:sym typeface="Encode Sans Expanded Light"/>
              </a:defRPr>
            </a:lvl1pPr>
            <a:lvl2pPr marL="914400" marR="0" lvl="1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900" i="0" u="none" strike="noStrike" cap="none">
                <a:solidFill>
                  <a:schemeClr val="lt1"/>
                </a:solidFill>
              </a:defRPr>
            </a:lvl2pPr>
            <a:lvl3pPr marL="1371600" marR="0" lvl="2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i="0" u="none" strike="noStrike" cap="none">
                <a:solidFill>
                  <a:schemeClr val="lt1"/>
                </a:solidFill>
              </a:defRPr>
            </a:lvl3pPr>
            <a:lvl4pPr marL="1828800" marR="0" lvl="3" indent="-3492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900" i="0" u="none" strike="noStrike" cap="none">
                <a:solidFill>
                  <a:schemeClr val="lt1"/>
                </a:solidFill>
              </a:defRPr>
            </a:lvl4pPr>
            <a:lvl5pPr marL="2286000" marR="0" lvl="4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i="0" u="none" strike="noStrike" cap="none">
                <a:solidFill>
                  <a:schemeClr val="lt1"/>
                </a:solidFill>
              </a:defRPr>
            </a:lvl5pPr>
            <a:lvl6pPr marL="2743200" marR="0" lvl="5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 sz="1900" i="0" u="none" strike="noStrike" cap="none"/>
            </a:lvl6pPr>
            <a:lvl7pPr marL="3200400" marR="0" lvl="6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 sz="1900" i="0" u="none" strike="noStrike" cap="none"/>
            </a:lvl7pPr>
            <a:lvl8pPr marL="3657600" marR="0" lvl="7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 sz="1900" i="0" u="none" strike="noStrike" cap="none"/>
            </a:lvl8pPr>
            <a:lvl9pPr marL="4114800" marR="0" lvl="8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  <a:defRPr sz="1900" i="0" u="none" strike="noStrike" cap="none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402300" y="2333765"/>
            <a:ext cx="8372700" cy="3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9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6375"/>
            <a:ext cx="72580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02350" y="446200"/>
            <a:ext cx="6379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title" idx="2"/>
          </p:nvPr>
        </p:nvSpPr>
        <p:spPr>
          <a:xfrm>
            <a:off x="76200" y="76196"/>
            <a:ext cx="8372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718" y="-1"/>
            <a:ext cx="12193436" cy="685800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408800" y="1535100"/>
            <a:ext cx="83661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Encode Sans"/>
              <a:buNone/>
              <a:defRPr sz="2600" b="1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408800" y="2624767"/>
            <a:ext cx="836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None/>
              <a:defRPr sz="1200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ncode Sans"/>
              <a:buNone/>
              <a:defRPr sz="1200" b="1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dirty="0"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6881" y="422422"/>
            <a:ext cx="1418025" cy="300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-61141" y="6682154"/>
            <a:ext cx="6602618" cy="23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t-IT" sz="700" dirty="0">
                <a:solidFill>
                  <a:srgbClr val="CCCCCC"/>
                </a:solidFill>
              </a:rPr>
              <a:t>PTS10681_AR949_GMET4_SO</a:t>
            </a:r>
            <a:endParaRPr lang="en" sz="700" dirty="0">
              <a:solidFill>
                <a:srgbClr val="CCCCCC"/>
              </a:solidFill>
            </a:endParaRPr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8625433" y="6672720"/>
            <a:ext cx="58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24FBB29-25DE-4118-8D2C-40225B9B686A}" type="slidenum">
              <a:rPr lang="en-US" sz="1000" b="1" i="0" u="none" strike="noStrike" cap="none" smtClean="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rPr>
              <a:pPr algn="r"/>
              <a:t>‹N›</a:t>
            </a:fld>
            <a:endParaRPr lang="en-US" sz="1000" b="1" i="0" u="none" strike="noStrike" cap="none" dirty="0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3">
          <p15:clr>
            <a:srgbClr val="EA4335"/>
          </p15:clr>
        </p15:guide>
        <p15:guide id="2" pos="1999">
          <p15:clr>
            <a:srgbClr val="EA4335"/>
          </p15:clr>
        </p15:guide>
        <p15:guide id="3" pos="2870">
          <p15:clr>
            <a:srgbClr val="EA4335"/>
          </p15:clr>
        </p15:guide>
        <p15:guide id="4" pos="2045">
          <p15:clr>
            <a:srgbClr val="EA4335"/>
          </p15:clr>
        </p15:guide>
        <p15:guide id="5" pos="3786">
          <p15:clr>
            <a:srgbClr val="EA4335"/>
          </p15:clr>
        </p15:guide>
        <p15:guide id="6" pos="5527">
          <p15:clr>
            <a:srgbClr val="EA4335"/>
          </p15:clr>
        </p15:guide>
        <p15:guide id="7" pos="3741">
          <p15:clr>
            <a:srgbClr val="EA4335"/>
          </p15:clr>
        </p15:guide>
        <p15:guide id="8" orient="horz" pos="497">
          <p15:clr>
            <a:srgbClr val="EA4335"/>
          </p15:clr>
        </p15:guide>
        <p15:guide id="9" orient="horz" pos="784">
          <p15:clr>
            <a:srgbClr val="EA4335"/>
          </p15:clr>
        </p15:guide>
        <p15:guide id="10" orient="horz" pos="4088">
          <p15:clr>
            <a:srgbClr val="EA4335"/>
          </p15:clr>
        </p15:guide>
        <p15:guide id="11" orient="horz" pos="4224">
          <p15:clr>
            <a:srgbClr val="EA4335"/>
          </p15:clr>
        </p15:guide>
        <p15:guide id="12" pos="2915">
          <p15:clr>
            <a:srgbClr val="EA4335"/>
          </p15:clr>
        </p15:guide>
        <p15:guide id="13" orient="horz" pos="392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656999" y="1950211"/>
            <a:ext cx="9084877" cy="5085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Espaço Reservado para Texto 2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Espaço Reservado para Texto 27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Espaço Reservado para Texto 28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6"/>
          </p:nvPr>
        </p:nvSpPr>
        <p:spPr>
          <a:xfrm>
            <a:off x="657000" y="6178121"/>
            <a:ext cx="446364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657224" y="2467830"/>
            <a:ext cx="7628524" cy="3540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2112127-C85B-73E6-71DB-1A0932C8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selector &amp; channel calculator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4ADA6FC-6F5F-A2CE-F921-741FB353BA4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46526D-1E0C-D238-438D-3A4A67B3A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9" t="62263" r="30302" b="8257"/>
          <a:stretch/>
        </p:blipFill>
        <p:spPr>
          <a:xfrm>
            <a:off x="865678" y="1300293"/>
            <a:ext cx="2709644" cy="2021747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BC22BEB-C7C4-1EED-3B61-FFC79898FDC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88205" y="1047036"/>
            <a:ext cx="0" cy="25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BFB166-A45E-8280-1972-09FB205643D2}"/>
              </a:ext>
            </a:extLst>
          </p:cNvPr>
          <p:cNvSpPr txBox="1"/>
          <p:nvPr/>
        </p:nvSpPr>
        <p:spPr>
          <a:xfrm>
            <a:off x="1893113" y="81620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B3D06C-8A4E-A384-79EF-A641033660B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0787" y="1646082"/>
            <a:ext cx="25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B27E35B-7252-8CF5-2624-C163E4AE8C4F}"/>
              </a:ext>
            </a:extLst>
          </p:cNvPr>
          <p:cNvSpPr txBox="1"/>
          <p:nvPr/>
        </p:nvSpPr>
        <p:spPr>
          <a:xfrm>
            <a:off x="300603" y="153066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6.a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63DA960-5FBD-3B0E-E010-30523249B4E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90787" y="2222703"/>
            <a:ext cx="25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67043E-F2D0-0C8D-A84F-9234EC9F7122}"/>
              </a:ext>
            </a:extLst>
          </p:cNvPr>
          <p:cNvSpPr txBox="1"/>
          <p:nvPr/>
        </p:nvSpPr>
        <p:spPr>
          <a:xfrm>
            <a:off x="300603" y="2107287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6.b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4E0319-86D2-6507-9D5C-74A766BDBA7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90787" y="1934163"/>
            <a:ext cx="25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A3761D-F269-40E2-2F4B-316998B950C1}"/>
              </a:ext>
            </a:extLst>
          </p:cNvPr>
          <p:cNvSpPr txBox="1"/>
          <p:nvPr/>
        </p:nvSpPr>
        <p:spPr>
          <a:xfrm>
            <a:off x="300603" y="1818747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6.c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BEDFB61-6D83-7935-30DB-47E430DE901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53593" y="1991871"/>
            <a:ext cx="64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D3441F-FEED-6A4C-2CB3-EB63EA3C34A4}"/>
              </a:ext>
            </a:extLst>
          </p:cNvPr>
          <p:cNvSpPr txBox="1"/>
          <p:nvPr/>
        </p:nvSpPr>
        <p:spPr>
          <a:xfrm>
            <a:off x="3702769" y="1876455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6.d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A0A2088-100C-11DA-36F6-DD5ACFE4B1D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506598" y="2524381"/>
            <a:ext cx="19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E7FDA0B-A740-D70B-018D-9B39CB22D4CA}"/>
              </a:ext>
            </a:extLst>
          </p:cNvPr>
          <p:cNvSpPr txBox="1"/>
          <p:nvPr/>
        </p:nvSpPr>
        <p:spPr>
          <a:xfrm>
            <a:off x="3702769" y="2408965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6.e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52404E2-D395-AB56-3430-B1E10FDEE6A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67367" y="2862620"/>
            <a:ext cx="230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118B9F-3814-4602-B3BC-41A6F8A088F3}"/>
              </a:ext>
            </a:extLst>
          </p:cNvPr>
          <p:cNvSpPr txBox="1"/>
          <p:nvPr/>
        </p:nvSpPr>
        <p:spPr>
          <a:xfrm>
            <a:off x="377183" y="274720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6.f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D812D87-75F8-31D4-F14F-BB322E36B47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506598" y="2862620"/>
            <a:ext cx="214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94B8860-22DD-92AC-D41D-3A56C0BACA47}"/>
              </a:ext>
            </a:extLst>
          </p:cNvPr>
          <p:cNvSpPr txBox="1"/>
          <p:nvPr/>
        </p:nvSpPr>
        <p:spPr>
          <a:xfrm>
            <a:off x="3720626" y="274720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6.g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9095F96-DF23-284B-1117-4E7DBAC0BB0A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478389" y="3179428"/>
            <a:ext cx="0" cy="16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348A48-7DBC-A29E-CA49-BE4870623B0B}"/>
              </a:ext>
            </a:extLst>
          </p:cNvPr>
          <p:cNvSpPr txBox="1"/>
          <p:nvPr/>
        </p:nvSpPr>
        <p:spPr>
          <a:xfrm>
            <a:off x="2283297" y="3344465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6.h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9DC8337-C6C0-CC7A-95E9-29F5C3C56C1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142517" y="3179428"/>
            <a:ext cx="0" cy="16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3CD7A02-2DC1-E06F-6F1A-CF083DBDED2A}"/>
              </a:ext>
            </a:extLst>
          </p:cNvPr>
          <p:cNvSpPr txBox="1"/>
          <p:nvPr/>
        </p:nvSpPr>
        <p:spPr>
          <a:xfrm>
            <a:off x="2947425" y="3344465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614F680-C541-D6DA-CB24-C96C685E2738}"/>
              </a:ext>
            </a:extLst>
          </p:cNvPr>
          <p:cNvSpPr txBox="1"/>
          <p:nvPr/>
        </p:nvSpPr>
        <p:spPr>
          <a:xfrm>
            <a:off x="7353272" y="789688"/>
            <a:ext cx="1720593" cy="1384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3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</a:rPr>
              <a:t>…</a:t>
            </a:r>
          </a:p>
          <a:p>
            <a:pPr marL="342900" indent="-342900">
              <a:lnSpc>
                <a:spcPts val="1300"/>
              </a:lnSpc>
              <a:buClrTx/>
              <a:buFont typeface="+mj-lt"/>
              <a:buAutoNum type="arabicPeriod" startAt="6"/>
            </a:pPr>
            <a:r>
              <a:rPr lang="en-GB" sz="900" dirty="0">
                <a:solidFill>
                  <a:srgbClr val="243782"/>
                </a:solidFill>
              </a:rPr>
              <a:t>Panel selector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  <a:hlinkClick r:id="rId4" action="ppaction://hlinksldjump"/>
              </a:rPr>
              <a:t>custom x axis</a:t>
            </a:r>
            <a:endParaRPr lang="en-GB" sz="900" dirty="0">
              <a:solidFill>
                <a:srgbClr val="243782"/>
              </a:solidFill>
            </a:endParaRP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  <a:hlinkClick r:id="rId5" action="ppaction://hlinksldjump"/>
              </a:rPr>
              <a:t>channel calculator</a:t>
            </a: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endParaRPr lang="en-GB" sz="900" dirty="0">
              <a:solidFill>
                <a:srgbClr val="243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CB96EA8A-F8CB-9548-0033-103CD78F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6" y="1415994"/>
            <a:ext cx="6015640" cy="499580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A579759-7B1B-5EA5-09A7-8CF3E5A9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figure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35D26-8356-C1AE-83B9-AA6B3E7EF5B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it-IT" dirty="0"/>
              <a:t>Output figure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6CF8E95-5494-1D32-D928-DAAD22C8F91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2350" y="1696640"/>
            <a:ext cx="17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086C93-E767-42E4-4EE4-14AB5720009D}"/>
              </a:ext>
            </a:extLst>
          </p:cNvPr>
          <p:cNvSpPr txBox="1"/>
          <p:nvPr/>
        </p:nvSpPr>
        <p:spPr>
          <a:xfrm>
            <a:off x="173750" y="1581224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A5A2923-2B7A-4396-3425-DECE2052D34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35775" y="1312729"/>
            <a:ext cx="0" cy="29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968BCD-5148-E7C1-6AA1-59C202D78028}"/>
              </a:ext>
            </a:extLst>
          </p:cNvPr>
          <p:cNvSpPr txBox="1"/>
          <p:nvPr/>
        </p:nvSpPr>
        <p:spPr>
          <a:xfrm>
            <a:off x="1021475" y="1081897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6A89EF7-45F3-8C98-57D8-31B943210E40}"/>
              </a:ext>
            </a:extLst>
          </p:cNvPr>
          <p:cNvSpPr txBox="1"/>
          <p:nvPr/>
        </p:nvSpPr>
        <p:spPr>
          <a:xfrm>
            <a:off x="7353272" y="789688"/>
            <a:ext cx="1720593" cy="255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3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…</a:t>
            </a:r>
          </a:p>
          <a:p>
            <a:pPr>
              <a:lnSpc>
                <a:spcPts val="1300"/>
              </a:lnSpc>
              <a:buClrTx/>
            </a:pP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4" action="ppaction://hlinksldjump"/>
              </a:rPr>
              <a:t>Output Figure</a:t>
            </a:r>
            <a:endParaRPr lang="en-GB" sz="1000" b="1" dirty="0">
              <a:solidFill>
                <a:srgbClr val="243782"/>
              </a:solidFill>
            </a:endParaRP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r>
              <a:rPr lang="en-GB" sz="900" dirty="0">
                <a:solidFill>
                  <a:srgbClr val="243782"/>
                </a:solidFill>
              </a:rPr>
              <a:t>Main window</a:t>
            </a: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r>
              <a:rPr lang="en-GB" sz="900" dirty="0">
                <a:solidFill>
                  <a:srgbClr val="243782"/>
                </a:solidFill>
              </a:rPr>
              <a:t>Tool panel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Export Figure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Zoom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Legend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Data Cursor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Resize subplots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Vertical Cursor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A4B09A-9045-0AC6-4BDE-92D56C54CD1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807210" y="1364362"/>
            <a:ext cx="0" cy="24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0195F5E-76EC-8CC6-F8BE-167BBEDEC1F1}"/>
              </a:ext>
            </a:extLst>
          </p:cNvPr>
          <p:cNvSpPr txBox="1"/>
          <p:nvPr/>
        </p:nvSpPr>
        <p:spPr>
          <a:xfrm>
            <a:off x="1692910" y="113353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A23FDF8-FD89-FA31-353B-C8E1CCCA0A86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978660" y="1063262"/>
            <a:ext cx="0" cy="5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ADC36A2-CF26-AD90-6D04-17BC614A1970}"/>
              </a:ext>
            </a:extLst>
          </p:cNvPr>
          <p:cNvSpPr txBox="1"/>
          <p:nvPr/>
        </p:nvSpPr>
        <p:spPr>
          <a:xfrm>
            <a:off x="1864360" y="83243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4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48EABCA-2061-8DDD-755E-1F333F4B754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285675" y="1063262"/>
            <a:ext cx="0" cy="5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AEABA2F-3D98-B1E3-5CD6-FC72F09FF210}"/>
              </a:ext>
            </a:extLst>
          </p:cNvPr>
          <p:cNvSpPr txBox="1"/>
          <p:nvPr/>
        </p:nvSpPr>
        <p:spPr>
          <a:xfrm>
            <a:off x="2171375" y="83243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D086A8E-AC7E-72AE-7F81-CCC2836D0B79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139590" y="1364362"/>
            <a:ext cx="0" cy="24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9874ED8-9745-8700-F862-0C08E5CA1812}"/>
              </a:ext>
            </a:extLst>
          </p:cNvPr>
          <p:cNvSpPr txBox="1"/>
          <p:nvPr/>
        </p:nvSpPr>
        <p:spPr>
          <a:xfrm>
            <a:off x="2025290" y="113353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43CDBEF-0299-9F40-1A51-5EF14975E34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447833" y="1364362"/>
            <a:ext cx="0" cy="24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C5FE67D-0E6C-953F-3366-B667B74EB441}"/>
              </a:ext>
            </a:extLst>
          </p:cNvPr>
          <p:cNvSpPr txBox="1"/>
          <p:nvPr/>
        </p:nvSpPr>
        <p:spPr>
          <a:xfrm>
            <a:off x="2333533" y="113353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7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2722600-D1C5-827D-9C01-D0904F7C3716}"/>
              </a:ext>
            </a:extLst>
          </p:cNvPr>
          <p:cNvSpPr/>
          <p:nvPr/>
        </p:nvSpPr>
        <p:spPr>
          <a:xfrm>
            <a:off x="752475" y="1605526"/>
            <a:ext cx="747718" cy="2065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865978" y="2066191"/>
            <a:ext cx="783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" dirty="0"/>
              <a:t>Backup</a:t>
            </a:r>
            <a:endParaRPr dirty="0"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865978" y="3506215"/>
            <a:ext cx="7830000" cy="241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654746-1435-503A-F644-1E84D7F9E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8E1C5A6-658C-FCC2-7471-DB3E8032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ED45EE95-B172-6848-5AE0-E2568215BCC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4AABDE-0942-18CF-2570-612E1DA859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67" y="1089320"/>
            <a:ext cx="3125666" cy="4679360"/>
          </a:xfrm>
          <a:prstGeom prst="rect">
            <a:avLst/>
          </a:prstGeom>
        </p:spPr>
      </p:pic>
      <p:pic>
        <p:nvPicPr>
          <p:cNvPr id="8" name="Immagine 7" descr="Immagine che contiene testo, segnale, schermo&#10;&#10;Descrizione generata automaticamente">
            <a:extLst>
              <a:ext uri="{FF2B5EF4-FFF2-40B4-BE49-F238E27FC236}">
                <a16:creationId xmlns:a16="http://schemas.microsoft.com/office/drawing/2014/main" id="{27C05ACE-4D1F-757C-CE81-0C4FC57BF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35" y="0"/>
            <a:ext cx="4580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654746-1435-503A-F644-1E84D7F9E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8E1C5A6-658C-FCC2-7471-DB3E8032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ED45EE95-B172-6848-5AE0-E2568215BCC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"/>
          <p:cNvGraphicFramePr/>
          <p:nvPr>
            <p:extLst>
              <p:ext uri="{D42A27DB-BD31-4B8C-83A1-F6EECF244321}">
                <p14:modId xmlns:p14="http://schemas.microsoft.com/office/powerpoint/2010/main" val="3843642934"/>
              </p:ext>
            </p:extLst>
          </p:nvPr>
        </p:nvGraphicFramePr>
        <p:xfrm>
          <a:off x="0" y="745993"/>
          <a:ext cx="9144000" cy="5317000"/>
        </p:xfrm>
        <a:graphic>
          <a:graphicData uri="http://schemas.openxmlformats.org/drawingml/2006/table">
            <a:tbl>
              <a:tblPr firstRow="1" bandRow="1">
                <a:noFill/>
                <a:tableStyleId>{1454143E-946F-4FC1-8934-3A588CEBE9DF}</a:tableStyleId>
              </a:tblPr>
              <a:tblGrid>
                <a:gridCol w="105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Purpose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Encode Sans Expanded Light"/>
                        <a:buNone/>
                      </a:pPr>
                      <a:endParaRPr lang="en" sz="1000" u="none" strike="noStrike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5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Analysis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2340"/>
                        </a:buClr>
                        <a:buSzPts val="900"/>
                        <a:buFont typeface="Arial"/>
                        <a:buNone/>
                      </a:pPr>
                      <a:endParaRPr lang="en" sz="1000" i="0" u="none" strike="noStrike" cap="none" baseline="0" noProof="0" dirty="0">
                        <a:solidFill>
                          <a:schemeClr val="tx1"/>
                        </a:solidFill>
                        <a:latin typeface="Encode Sans Expanded Light"/>
                        <a:sym typeface="Encode Sans Expanded Light"/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Conclusions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2340"/>
                        </a:buClr>
                        <a:buSzPts val="9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" sz="1000" b="0" i="0" u="none" strike="noStrike" cap="none" baseline="0" noProof="0" dirty="0">
                        <a:solidFill>
                          <a:schemeClr val="tx1"/>
                        </a:solidFill>
                        <a:latin typeface="Encode Sans Expanded Light"/>
                        <a:ea typeface="Encode Sans Expanded Light"/>
                        <a:cs typeface="Encode Sans Expanded Light"/>
                        <a:sym typeface="Arial"/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Next Steps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60975" marB="609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>
          <a:xfrm>
            <a:off x="402350" y="446200"/>
            <a:ext cx="6379500" cy="239600"/>
          </a:xfrm>
        </p:spPr>
        <p:txBody>
          <a:bodyPr/>
          <a:lstStyle/>
          <a:p>
            <a:pPr lvl="0"/>
            <a:r>
              <a:rPr lang="en-US" dirty="0"/>
              <a:t>Executive Summary</a:t>
            </a:r>
          </a:p>
        </p:txBody>
      </p:sp>
      <p:sp>
        <p:nvSpPr>
          <p:cNvPr id="12" name="Título 1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AR949 GME T4 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4AA3DEB-91F8-FAC6-A80D-FB2673D1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A1AC85C4-8E83-E23E-83F3-F46B27E2AAD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Trace Manager v2 main program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F4F098-DE10-B03E-40FD-C7FE5666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0" y="816204"/>
            <a:ext cx="6566101" cy="5809666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706B960-B2DE-F788-45DA-B2E235D4FA0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402081" y="1000200"/>
            <a:ext cx="441960" cy="11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53709F-A355-29BA-AE4B-1E4AA01CFBFA}"/>
              </a:ext>
            </a:extLst>
          </p:cNvPr>
          <p:cNvSpPr txBox="1"/>
          <p:nvPr/>
        </p:nvSpPr>
        <p:spPr>
          <a:xfrm>
            <a:off x="1844041" y="884784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7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E7893AE-5B47-4A8B-43AA-E1543A9E23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6701" y="1609800"/>
            <a:ext cx="31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CB16BC-093A-CEB2-7121-EF15C3E0FA06}"/>
              </a:ext>
            </a:extLst>
          </p:cNvPr>
          <p:cNvSpPr txBox="1"/>
          <p:nvPr/>
        </p:nvSpPr>
        <p:spPr>
          <a:xfrm>
            <a:off x="38101" y="1494384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2BE0189-2BE8-0221-7CC1-142467CDB856}"/>
              </a:ext>
            </a:extLst>
          </p:cNvPr>
          <p:cNvSpPr txBox="1"/>
          <p:nvPr/>
        </p:nvSpPr>
        <p:spPr>
          <a:xfrm>
            <a:off x="1844041" y="2352825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76C11BF-9CC4-CB8B-D204-D7F43C7F1EA0}"/>
              </a:ext>
            </a:extLst>
          </p:cNvPr>
          <p:cNvSpPr txBox="1"/>
          <p:nvPr/>
        </p:nvSpPr>
        <p:spPr>
          <a:xfrm>
            <a:off x="5666593" y="178506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3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667654D-1E68-768F-9923-110FE6A73ADB}"/>
              </a:ext>
            </a:extLst>
          </p:cNvPr>
          <p:cNvSpPr txBox="1"/>
          <p:nvPr/>
        </p:nvSpPr>
        <p:spPr>
          <a:xfrm>
            <a:off x="3695701" y="1785060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5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6DAB238-A180-88F5-AED5-B5579029BDF0}"/>
              </a:ext>
            </a:extLst>
          </p:cNvPr>
          <p:cNvSpPr txBox="1"/>
          <p:nvPr/>
        </p:nvSpPr>
        <p:spPr>
          <a:xfrm>
            <a:off x="4496931" y="4578252"/>
            <a:ext cx="342147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6.a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CDE2693-921E-3504-CBE2-25B5AE684AE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032112" y="4519422"/>
            <a:ext cx="16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DF1F87-3B02-8E00-C9FE-6372F20CE949}"/>
              </a:ext>
            </a:extLst>
          </p:cNvPr>
          <p:cNvSpPr txBox="1"/>
          <p:nvPr/>
        </p:nvSpPr>
        <p:spPr>
          <a:xfrm>
            <a:off x="4200507" y="4404006"/>
            <a:ext cx="22860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6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4FDF4CCA-6AE8-718B-BF3B-DDFC162B55E5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348594" y="5729928"/>
            <a:ext cx="160397" cy="11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5A305F0-877A-C874-2D01-C245B47B9C1D}"/>
              </a:ext>
            </a:extLst>
          </p:cNvPr>
          <p:cNvSpPr txBox="1"/>
          <p:nvPr/>
        </p:nvSpPr>
        <p:spPr>
          <a:xfrm>
            <a:off x="6508991" y="5614512"/>
            <a:ext cx="227845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it-IT" sz="900" b="1" dirty="0"/>
              <a:t>4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DC2627F-5370-A307-FF81-D49EFCF9D854}"/>
              </a:ext>
            </a:extLst>
          </p:cNvPr>
          <p:cNvSpPr txBox="1"/>
          <p:nvPr/>
        </p:nvSpPr>
        <p:spPr>
          <a:xfrm>
            <a:off x="7353272" y="789688"/>
            <a:ext cx="1720593" cy="3885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3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4" action="ppaction://hlinksldjump"/>
              </a:rPr>
              <a:t>File Selection</a:t>
            </a:r>
            <a:endParaRPr lang="en-GB" sz="900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5" action="ppaction://hlinksldjump"/>
              </a:rPr>
              <a:t>Load a signal</a:t>
            </a:r>
            <a:endParaRPr lang="en-GB" sz="900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6" action="ppaction://hlinksldjump"/>
              </a:rPr>
              <a:t>Create new axis</a:t>
            </a:r>
            <a:endParaRPr lang="en-GB" sz="900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7" action="ppaction://hlinksldjump"/>
              </a:rPr>
              <a:t>Create a figure</a:t>
            </a:r>
            <a:endParaRPr lang="en-GB" sz="900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8" action="ppaction://hlinksldjump"/>
              </a:rPr>
              <a:t>Define line properties</a:t>
            </a:r>
            <a:endParaRPr lang="en-GB" sz="900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9" action="ppaction://hlinksldjump"/>
              </a:rPr>
              <a:t>Panel selector</a:t>
            </a:r>
            <a:endParaRPr lang="en-GB" sz="900" dirty="0">
              <a:solidFill>
                <a:srgbClr val="243782"/>
              </a:solidFill>
            </a:endParaRP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  <a:hlinkClick r:id="rId9" action="ppaction://hlinksldjump"/>
              </a:rPr>
              <a:t>custom x axis</a:t>
            </a:r>
            <a:endParaRPr lang="en-GB" sz="900" dirty="0">
              <a:solidFill>
                <a:srgbClr val="243782"/>
              </a:solidFill>
            </a:endParaRP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  <a:hlinkClick r:id="rId10" action="ppaction://hlinksldjump"/>
              </a:rPr>
              <a:t>channel calculator</a:t>
            </a:r>
            <a:endParaRPr lang="en-GB" sz="900" dirty="0">
              <a:solidFill>
                <a:srgbClr val="243782"/>
              </a:solidFill>
            </a:endParaRP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r>
              <a:rPr lang="en-GB" sz="900" dirty="0">
                <a:solidFill>
                  <a:srgbClr val="243782"/>
                </a:solidFill>
              </a:rPr>
              <a:t>Save, load and export</a:t>
            </a: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r>
              <a:rPr lang="en-GB" sz="900" dirty="0">
                <a:solidFill>
                  <a:srgbClr val="243782"/>
                </a:solidFill>
              </a:rPr>
              <a:t>Info box</a:t>
            </a: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11" action="ppaction://hlinksldjump"/>
              </a:rPr>
              <a:t>Output Figure</a:t>
            </a:r>
            <a:endParaRPr lang="en-GB" sz="1000" b="1" dirty="0">
              <a:solidFill>
                <a:srgbClr val="243782"/>
              </a:solidFill>
            </a:endParaRP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r>
              <a:rPr lang="en-GB" sz="900" dirty="0">
                <a:solidFill>
                  <a:srgbClr val="243782"/>
                </a:solidFill>
              </a:rPr>
              <a:t>Main window</a:t>
            </a:r>
          </a:p>
          <a:p>
            <a:pPr indent="-342900">
              <a:lnSpc>
                <a:spcPts val="1300"/>
              </a:lnSpc>
              <a:buClrTx/>
              <a:buFont typeface="+mj-lt"/>
              <a:buAutoNum type="arabicPeriod"/>
            </a:pPr>
            <a:r>
              <a:rPr lang="en-GB" sz="900" dirty="0">
                <a:solidFill>
                  <a:srgbClr val="243782"/>
                </a:solidFill>
              </a:rPr>
              <a:t>Tool panel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Export Figure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Zoom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Legend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Data Cursor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Resize subplots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Vertical Cursor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D783C526-4822-BCAF-1040-0267754771B6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2852257" y="6411800"/>
            <a:ext cx="29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819F9647-C335-E50E-10EC-5458D034FAE7}"/>
              </a:ext>
            </a:extLst>
          </p:cNvPr>
          <p:cNvSpPr txBox="1"/>
          <p:nvPr/>
        </p:nvSpPr>
        <p:spPr>
          <a:xfrm>
            <a:off x="3150643" y="6296384"/>
            <a:ext cx="363870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978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23612B0F-65A9-9C01-DC1D-61FD44B5D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" t="2469" r="89722" b="11357"/>
          <a:stretch/>
        </p:blipFill>
        <p:spPr>
          <a:xfrm>
            <a:off x="76200" y="984250"/>
            <a:ext cx="781050" cy="44323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6B9C2DD0-7EC0-3BE2-9334-D90C9F00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Selection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8EB588-F7CC-1EB1-2475-619301AF74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Immagine 15" descr="Immagine che contiene testo, segnale, schermo&#10;&#10;Descrizione generata automaticamente">
            <a:extLst>
              <a:ext uri="{FF2B5EF4-FFF2-40B4-BE49-F238E27FC236}">
                <a16:creationId xmlns:a16="http://schemas.microsoft.com/office/drawing/2014/main" id="{90366D66-E75A-EA43-E1D3-CC4F1753B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1417">
            <a:off x="310381" y="2107090"/>
            <a:ext cx="85008" cy="12726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3884EF1-37C7-85A1-06BE-33004063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75" y="1431692"/>
            <a:ext cx="2651633" cy="3537416"/>
          </a:xfrm>
          <a:prstGeom prst="rect">
            <a:avLst/>
          </a:prstGeom>
        </p:spPr>
      </p:pic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1E05423A-6239-3230-E9FB-A72B6E676AFC}"/>
              </a:ext>
            </a:extLst>
          </p:cNvPr>
          <p:cNvSpPr/>
          <p:nvPr/>
        </p:nvSpPr>
        <p:spPr>
          <a:xfrm>
            <a:off x="1103755" y="2789340"/>
            <a:ext cx="242283" cy="41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DD95DD6-D14F-A8D5-40FF-95264BEA6B6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029659" y="1732527"/>
            <a:ext cx="25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BF4529-C78E-AC1C-53B5-997A02492976}"/>
              </a:ext>
            </a:extLst>
          </p:cNvPr>
          <p:cNvSpPr txBox="1"/>
          <p:nvPr/>
        </p:nvSpPr>
        <p:spPr>
          <a:xfrm>
            <a:off x="4288712" y="1617111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1.a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6444AD1-18CF-0A51-70E2-9E2D5811AC2B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029659" y="1916924"/>
            <a:ext cx="254698" cy="18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1B18738-8A95-8089-7754-E96252E907BC}"/>
              </a:ext>
            </a:extLst>
          </p:cNvPr>
          <p:cNvSpPr txBox="1"/>
          <p:nvPr/>
        </p:nvSpPr>
        <p:spPr>
          <a:xfrm>
            <a:off x="4284357" y="1985906"/>
            <a:ext cx="390183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1.b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2C50866-E2DB-58BE-C86E-105CD719972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351191" y="2101322"/>
            <a:ext cx="217550" cy="2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A715BFB-45BE-2247-4190-6C9C796E10BA}"/>
              </a:ext>
            </a:extLst>
          </p:cNvPr>
          <p:cNvSpPr txBox="1"/>
          <p:nvPr/>
        </p:nvSpPr>
        <p:spPr>
          <a:xfrm>
            <a:off x="990187" y="2008708"/>
            <a:ext cx="36100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1.c</a:t>
            </a:r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CB4541E2-CEB9-7A24-170A-7D495B366D0A}"/>
              </a:ext>
            </a:extLst>
          </p:cNvPr>
          <p:cNvSpPr/>
          <p:nvPr/>
        </p:nvSpPr>
        <p:spPr>
          <a:xfrm>
            <a:off x="4512958" y="2789340"/>
            <a:ext cx="242283" cy="41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5D7E0DFA-F370-8F56-8C96-2A10D3A6FB10}"/>
              </a:ext>
            </a:extLst>
          </p:cNvPr>
          <p:cNvGrpSpPr/>
          <p:nvPr/>
        </p:nvGrpSpPr>
        <p:grpSpPr>
          <a:xfrm>
            <a:off x="4907496" y="984250"/>
            <a:ext cx="1946247" cy="4442055"/>
            <a:chOff x="4907496" y="984250"/>
            <a:chExt cx="1946247" cy="4442055"/>
          </a:xfrm>
        </p:grpSpPr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03CE0DF8-FED1-B442-BD38-864A6B48D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43" t="2469" r="76972" b="11168"/>
            <a:stretch/>
          </p:blipFill>
          <p:spPr>
            <a:xfrm>
              <a:off x="4907496" y="984250"/>
              <a:ext cx="1946247" cy="4442055"/>
            </a:xfrm>
            <a:prstGeom prst="rect">
              <a:avLst/>
            </a:prstGeom>
          </p:spPr>
        </p:pic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72E1BE45-5B2A-8157-7A6D-EC54B0EC889C}"/>
                </a:ext>
              </a:extLst>
            </p:cNvPr>
            <p:cNvSpPr/>
            <p:nvPr/>
          </p:nvSpPr>
          <p:spPr>
            <a:xfrm>
              <a:off x="5407025" y="2282825"/>
              <a:ext cx="396875" cy="45719"/>
            </a:xfrm>
            <a:prstGeom prst="rect">
              <a:avLst/>
            </a:prstGeom>
            <a:solidFill>
              <a:srgbClr val="FFFFE1"/>
            </a:solidFill>
            <a:ln>
              <a:solidFill>
                <a:srgbClr val="FFF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FC37F94E-DF0B-277A-52EC-7F9731314F41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683883" y="2282825"/>
            <a:ext cx="25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8C740CC-64B8-254E-8065-821165BD1406}"/>
              </a:ext>
            </a:extLst>
          </p:cNvPr>
          <p:cNvSpPr txBox="1"/>
          <p:nvPr/>
        </p:nvSpPr>
        <p:spPr>
          <a:xfrm>
            <a:off x="6942935" y="2167409"/>
            <a:ext cx="389801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1.d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BDD6556-9F7C-7E60-2BB6-FD17224D81D4}"/>
              </a:ext>
            </a:extLst>
          </p:cNvPr>
          <p:cNvSpPr txBox="1"/>
          <p:nvPr/>
        </p:nvSpPr>
        <p:spPr>
          <a:xfrm>
            <a:off x="6023295" y="2789340"/>
            <a:ext cx="371989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1.e</a:t>
            </a:r>
          </a:p>
        </p:txBody>
      </p:sp>
      <p:pic>
        <p:nvPicPr>
          <p:cNvPr id="52" name="Immagine 51" descr="Immagine che contiene testo, segnale, schermo&#10;&#10;Descrizione generata automaticamente">
            <a:extLst>
              <a:ext uri="{FF2B5EF4-FFF2-40B4-BE49-F238E27FC236}">
                <a16:creationId xmlns:a16="http://schemas.microsoft.com/office/drawing/2014/main" id="{E8606278-C4F6-316D-2D6A-A050D18B89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1417">
            <a:off x="5144349" y="2117909"/>
            <a:ext cx="85008" cy="127264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BA6ACFC-FB8C-64B1-4993-E6A2ACBF499D}"/>
              </a:ext>
            </a:extLst>
          </p:cNvPr>
          <p:cNvSpPr txBox="1"/>
          <p:nvPr/>
        </p:nvSpPr>
        <p:spPr>
          <a:xfrm>
            <a:off x="76199" y="5816738"/>
            <a:ext cx="6777543" cy="69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Notes: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243782"/>
                </a:solidFill>
              </a:rPr>
              <a:t>Load the time history in order is it’s possible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243782"/>
                </a:solidFill>
              </a:rPr>
              <a:t>Don’t close the file selection windows with the </a:t>
            </a:r>
            <a:r>
              <a:rPr lang="en-GB" sz="900" b="1" dirty="0">
                <a:solidFill>
                  <a:srgbClr val="243782"/>
                </a:solidFill>
              </a:rPr>
              <a:t>X </a:t>
            </a:r>
            <a:r>
              <a:rPr lang="en-GB" sz="900" dirty="0">
                <a:solidFill>
                  <a:srgbClr val="243782"/>
                </a:solidFill>
              </a:rPr>
              <a:t>use </a:t>
            </a:r>
            <a:r>
              <a:rPr lang="en-GB" sz="900" b="1" dirty="0">
                <a:solidFill>
                  <a:srgbClr val="243782"/>
                </a:solidFill>
              </a:rPr>
              <a:t>back/cancel </a:t>
            </a:r>
            <a:r>
              <a:rPr lang="en-GB" sz="900" dirty="0">
                <a:solidFill>
                  <a:srgbClr val="243782"/>
                </a:solidFill>
              </a:rPr>
              <a:t>button instead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243782"/>
                </a:solidFill>
              </a:rPr>
              <a:t>It’s impossible to remove the first time history, you could replace it perform a new </a:t>
            </a:r>
            <a:r>
              <a:rPr lang="en-GB" sz="900" dirty="0" err="1">
                <a:solidFill>
                  <a:srgbClr val="243782"/>
                </a:solidFill>
              </a:rPr>
              <a:t>tTH</a:t>
            </a:r>
            <a:r>
              <a:rPr lang="en-GB" sz="900" dirty="0">
                <a:solidFill>
                  <a:srgbClr val="243782"/>
                </a:solidFill>
              </a:rPr>
              <a:t> load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F70A66D-F1E1-A642-CA94-C1D1ED3A06BC}"/>
              </a:ext>
            </a:extLst>
          </p:cNvPr>
          <p:cNvSpPr txBox="1"/>
          <p:nvPr/>
        </p:nvSpPr>
        <p:spPr>
          <a:xfrm>
            <a:off x="7353272" y="789688"/>
            <a:ext cx="1720593" cy="718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6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 marL="342900" indent="-342900">
              <a:lnSpc>
                <a:spcPts val="1300"/>
              </a:lnSpc>
              <a:buClrTx/>
              <a:buAutoNum type="arabicPeriod"/>
            </a:pPr>
            <a:r>
              <a:rPr lang="en-GB" sz="900" dirty="0">
                <a:solidFill>
                  <a:srgbClr val="243782"/>
                </a:solidFill>
                <a:hlinkClick r:id="rId7" action="ppaction://hlinksldjump"/>
              </a:rPr>
              <a:t>File Selection</a:t>
            </a:r>
            <a:endParaRPr lang="en-GB" sz="900" dirty="0">
              <a:solidFill>
                <a:srgbClr val="243782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9121C3-587E-1EAA-8816-79AABD7B1167}"/>
              </a:ext>
            </a:extLst>
          </p:cNvPr>
          <p:cNvSpPr txBox="1"/>
          <p:nvPr/>
        </p:nvSpPr>
        <p:spPr>
          <a:xfrm>
            <a:off x="910029" y="1684965"/>
            <a:ext cx="193726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1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05409C7-013B-E2BD-241A-56B5D271455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09656" y="1800381"/>
            <a:ext cx="600373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23FA18-3755-7A1A-56B0-3F5A9D556E74}"/>
              </a:ext>
            </a:extLst>
          </p:cNvPr>
          <p:cNvSpPr txBox="1"/>
          <p:nvPr/>
        </p:nvSpPr>
        <p:spPr>
          <a:xfrm>
            <a:off x="7369126" y="1918791"/>
            <a:ext cx="1720593" cy="269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File selection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Select folder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Choice the time history that you want to load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Check the checkbox if you want to load the configuration of a previous time history 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After you have load the file correctly, when you drag the mouse on the button appear the full path of the time history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 in the signal list box appear all signal contain in the time history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endParaRPr lang="en-GB" sz="900" dirty="0">
              <a:solidFill>
                <a:srgbClr val="243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>
            <a:extLst>
              <a:ext uri="{FF2B5EF4-FFF2-40B4-BE49-F238E27FC236}">
                <a16:creationId xmlns:a16="http://schemas.microsoft.com/office/drawing/2014/main" id="{4550C1DB-1173-D014-0D11-68211A855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59"/>
          <a:stretch/>
        </p:blipFill>
        <p:spPr>
          <a:xfrm>
            <a:off x="70136" y="984251"/>
            <a:ext cx="3052744" cy="44323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1384A92E-680E-A380-F0AE-2113BB9E1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" t="2469" r="65500" b="11357"/>
          <a:stretch/>
        </p:blipFill>
        <p:spPr>
          <a:xfrm>
            <a:off x="70135" y="993146"/>
            <a:ext cx="2994660" cy="4432301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A29398C6-BD76-3054-D012-B24E306C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50" y="404255"/>
            <a:ext cx="6379500" cy="342900"/>
          </a:xfrm>
        </p:spPr>
        <p:txBody>
          <a:bodyPr/>
          <a:lstStyle/>
          <a:p>
            <a:r>
              <a:rPr lang="en-US" dirty="0"/>
              <a:t>Load a Signal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E95729-28F2-A917-0FA4-884C8A4C665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B5E3451-C770-B349-806C-602F48B4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049" y="938532"/>
            <a:ext cx="1780040" cy="164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C56223-6223-DF8E-6036-DC691282226A}"/>
              </a:ext>
            </a:extLst>
          </p:cNvPr>
          <p:cNvSpPr txBox="1"/>
          <p:nvPr/>
        </p:nvSpPr>
        <p:spPr>
          <a:xfrm>
            <a:off x="5405069" y="1966064"/>
            <a:ext cx="1780039" cy="382092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700" b="1" dirty="0">
                <a:solidFill>
                  <a:srgbClr val="243782"/>
                </a:solidFill>
              </a:rPr>
              <a:t>2.3: P</a:t>
            </a:r>
            <a:r>
              <a:rPr lang="en-GB" sz="700" dirty="0">
                <a:solidFill>
                  <a:srgbClr val="243782"/>
                </a:solidFill>
              </a:rPr>
              <a:t>ush enter to apply the mod</a:t>
            </a:r>
          </a:p>
          <a:p>
            <a:pPr>
              <a:lnSpc>
                <a:spcPts val="1200"/>
              </a:lnSpc>
              <a:buClrTx/>
            </a:pPr>
            <a:r>
              <a:rPr lang="en-US" sz="700" dirty="0">
                <a:solidFill>
                  <a:srgbClr val="243782"/>
                </a:solidFill>
              </a:rPr>
              <a:t>Search signals name that start with acc</a:t>
            </a:r>
            <a:endParaRPr lang="en-GB" sz="700" dirty="0">
              <a:solidFill>
                <a:srgbClr val="243782"/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1D815060-DB32-4206-B9BC-1E97D5753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531" y="2683911"/>
            <a:ext cx="1780039" cy="174308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0F03F43-0B4C-7CB0-5C30-4B2722DF17EB}"/>
              </a:ext>
            </a:extLst>
          </p:cNvPr>
          <p:cNvSpPr txBox="1"/>
          <p:nvPr/>
        </p:nvSpPr>
        <p:spPr>
          <a:xfrm>
            <a:off x="5460981" y="3761476"/>
            <a:ext cx="1780039" cy="387863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700" b="1" dirty="0">
                <a:solidFill>
                  <a:srgbClr val="243782"/>
                </a:solidFill>
              </a:rPr>
              <a:t>2.e: P</a:t>
            </a:r>
            <a:r>
              <a:rPr lang="en-GB" sz="700" dirty="0">
                <a:solidFill>
                  <a:srgbClr val="243782"/>
                </a:solidFill>
              </a:rPr>
              <a:t>ush enter to apply the mod</a:t>
            </a:r>
            <a:endParaRPr lang="en-GB" sz="700" b="1" dirty="0">
              <a:solidFill>
                <a:srgbClr val="243782"/>
              </a:solidFill>
            </a:endParaRPr>
          </a:p>
          <a:p>
            <a:pPr>
              <a:lnSpc>
                <a:spcPts val="1200"/>
              </a:lnSpc>
              <a:buClrTx/>
            </a:pPr>
            <a:r>
              <a:rPr lang="en-US" sz="700" dirty="0">
                <a:solidFill>
                  <a:srgbClr val="243782"/>
                </a:solidFill>
              </a:rPr>
              <a:t>Search signals name that contain acc</a:t>
            </a:r>
            <a:endParaRPr lang="en-GB" sz="700" dirty="0">
              <a:solidFill>
                <a:srgbClr val="243782"/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A22D559-A70C-5DFA-1C21-D208E456B08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991933" y="2307091"/>
            <a:ext cx="25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3F213EE-BA4E-DE1F-BB27-7F35EC557846}"/>
              </a:ext>
            </a:extLst>
          </p:cNvPr>
          <p:cNvSpPr txBox="1"/>
          <p:nvPr/>
        </p:nvSpPr>
        <p:spPr>
          <a:xfrm>
            <a:off x="3250986" y="2191675"/>
            <a:ext cx="360526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68566B-D853-5D02-0B7B-847648F00D23}"/>
              </a:ext>
            </a:extLst>
          </p:cNvPr>
          <p:cNvSpPr txBox="1"/>
          <p:nvPr/>
        </p:nvSpPr>
        <p:spPr>
          <a:xfrm>
            <a:off x="7353272" y="789688"/>
            <a:ext cx="1720593" cy="88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6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…</a:t>
            </a:r>
          </a:p>
          <a:p>
            <a:pPr marL="228600" indent="-228600">
              <a:lnSpc>
                <a:spcPts val="1300"/>
              </a:lnSpc>
              <a:buClrTx/>
              <a:buFont typeface="+mj-lt"/>
              <a:buAutoNum type="arabicPeriod" startAt="2"/>
            </a:pPr>
            <a:r>
              <a:rPr lang="en-GB" sz="900" dirty="0">
                <a:solidFill>
                  <a:srgbClr val="243782"/>
                </a:solidFill>
              </a:rPr>
              <a:t>Load a Signal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B1B11-D87C-CFF2-6559-284EC6801249}"/>
              </a:ext>
            </a:extLst>
          </p:cNvPr>
          <p:cNvSpPr txBox="1"/>
          <p:nvPr/>
        </p:nvSpPr>
        <p:spPr>
          <a:xfrm>
            <a:off x="140726" y="5730554"/>
            <a:ext cx="2853478" cy="69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Notes: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3782"/>
                </a:solidFill>
              </a:rPr>
              <a:t>before creating a plot make sure that there is at least one signal (in window 2.c) for each axis (in window 3) you have created.</a:t>
            </a:r>
            <a:endParaRPr lang="en-GB" sz="900" dirty="0">
              <a:solidFill>
                <a:srgbClr val="243782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FDDF37D-BC34-9AB0-2A9A-3CE3CEF8DF0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685590" y="1897639"/>
            <a:ext cx="25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EC8F6B-C429-36F3-0127-E3D110AB74A9}"/>
              </a:ext>
            </a:extLst>
          </p:cNvPr>
          <p:cNvSpPr txBox="1"/>
          <p:nvPr/>
        </p:nvSpPr>
        <p:spPr>
          <a:xfrm>
            <a:off x="1944643" y="1782223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2.b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ACA3ECA-8D15-381B-BD5F-942BD3139CE2}"/>
              </a:ext>
            </a:extLst>
          </p:cNvPr>
          <p:cNvSpPr txBox="1"/>
          <p:nvPr/>
        </p:nvSpPr>
        <p:spPr>
          <a:xfrm>
            <a:off x="7369126" y="1918791"/>
            <a:ext cx="1720593" cy="3334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File selection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List of signals for all time histories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Select one or more signals in the signals list than push add button. The signals will load in the window 2.c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In this windows there are all signals on single axis.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Removes a signal form axis select them and push on delete button  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After selecting a signal in the window 2.e appear info on unit and a description if exist.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endParaRPr lang="en-GB" sz="900" dirty="0">
              <a:solidFill>
                <a:srgbClr val="243782"/>
              </a:solidFill>
            </a:endParaRP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Filter Panel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romanLcPeriod"/>
            </a:pPr>
            <a:r>
              <a:rPr lang="en-GB" sz="900" dirty="0">
                <a:solidFill>
                  <a:srgbClr val="243782"/>
                </a:solidFill>
              </a:rPr>
              <a:t>Filter by name. 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romanLcPeriod"/>
            </a:pPr>
            <a:r>
              <a:rPr lang="en-GB" sz="900" dirty="0">
                <a:solidFill>
                  <a:srgbClr val="243782"/>
                </a:solidFill>
              </a:rPr>
              <a:t>Filter by unit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51535F2-E1D1-1497-1715-242E9366139C}"/>
              </a:ext>
            </a:extLst>
          </p:cNvPr>
          <p:cNvSpPr txBox="1"/>
          <p:nvPr/>
        </p:nvSpPr>
        <p:spPr>
          <a:xfrm>
            <a:off x="1245241" y="2333651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E32905C-7DA4-23E6-CCA6-CA5283C6B6C7}"/>
              </a:ext>
            </a:extLst>
          </p:cNvPr>
          <p:cNvSpPr txBox="1"/>
          <p:nvPr/>
        </p:nvSpPr>
        <p:spPr>
          <a:xfrm>
            <a:off x="2549445" y="1897073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2.c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BA3AB-207F-E20E-BD3F-70F486F3CA6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414609" y="1190630"/>
            <a:ext cx="0" cy="23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E19E216-C309-6D92-7FF0-85E90AE1AF96}"/>
              </a:ext>
            </a:extLst>
          </p:cNvPr>
          <p:cNvSpPr txBox="1"/>
          <p:nvPr/>
        </p:nvSpPr>
        <p:spPr>
          <a:xfrm>
            <a:off x="1219517" y="959798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2.f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543BDE4-FCED-B1D1-BB67-1E4D684C80A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182870" y="1127210"/>
            <a:ext cx="25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96C1CCF-BD19-C56C-F12F-D841313C1EAD}"/>
              </a:ext>
            </a:extLst>
          </p:cNvPr>
          <p:cNvSpPr txBox="1"/>
          <p:nvPr/>
        </p:nvSpPr>
        <p:spPr>
          <a:xfrm>
            <a:off x="6441922" y="1011794"/>
            <a:ext cx="455675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2.f.i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6A04FC0-76DE-B80D-604F-4607CC7F1ECA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6182870" y="1336882"/>
            <a:ext cx="259053" cy="1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FDECC74-789C-2C58-A5C1-75F60ECEF785}"/>
              </a:ext>
            </a:extLst>
          </p:cNvPr>
          <p:cNvSpPr txBox="1"/>
          <p:nvPr/>
        </p:nvSpPr>
        <p:spPr>
          <a:xfrm>
            <a:off x="6441923" y="1332204"/>
            <a:ext cx="45567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2.f.ii</a:t>
            </a:r>
          </a:p>
        </p:txBody>
      </p:sp>
      <p:pic>
        <p:nvPicPr>
          <p:cNvPr id="44" name="Immagine 43" descr="Immagine che contiene testo, segnale, schermo&#10;&#10;Descrizione generata automaticamente">
            <a:extLst>
              <a:ext uri="{FF2B5EF4-FFF2-40B4-BE49-F238E27FC236}">
                <a16:creationId xmlns:a16="http://schemas.microsoft.com/office/drawing/2014/main" id="{E03EF8F8-4055-8036-0907-9CEB800AD28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1417">
            <a:off x="927017" y="2290057"/>
            <a:ext cx="85008" cy="127264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840F446-1D4C-6593-211F-272A8CD97A65}"/>
              </a:ext>
            </a:extLst>
          </p:cNvPr>
          <p:cNvSpPr txBox="1"/>
          <p:nvPr/>
        </p:nvSpPr>
        <p:spPr>
          <a:xfrm>
            <a:off x="1019980" y="4633963"/>
            <a:ext cx="360526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2.e</a:t>
            </a:r>
          </a:p>
        </p:txBody>
      </p:sp>
    </p:spTree>
    <p:extLst>
      <p:ext uri="{BB962C8B-B14F-4D97-AF65-F5344CB8AC3E}">
        <p14:creationId xmlns:p14="http://schemas.microsoft.com/office/powerpoint/2010/main" val="252537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C33916E0-8973-2236-7054-0CDED9E11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20" t="32787" r="-1560" b="45058"/>
          <a:stretch/>
        </p:blipFill>
        <p:spPr>
          <a:xfrm>
            <a:off x="4777243" y="2905125"/>
            <a:ext cx="2004605" cy="129945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24FD468A-9796-3ABE-FD90-02829940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axis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81D5A88-1BE4-8C9D-28EE-3EEC91B81FD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2B6C274-305D-455A-DF28-C46F29EC5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59"/>
          <a:stretch/>
        </p:blipFill>
        <p:spPr>
          <a:xfrm>
            <a:off x="70135" y="993146"/>
            <a:ext cx="6598866" cy="20167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E181F5-48B5-D242-0703-20E10893A9B2}"/>
              </a:ext>
            </a:extLst>
          </p:cNvPr>
          <p:cNvSpPr txBox="1"/>
          <p:nvPr/>
        </p:nvSpPr>
        <p:spPr>
          <a:xfrm>
            <a:off x="7353272" y="789688"/>
            <a:ext cx="1720593" cy="88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4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…</a:t>
            </a:r>
          </a:p>
          <a:p>
            <a:pPr marL="342900" indent="-342900">
              <a:lnSpc>
                <a:spcPts val="1300"/>
              </a:lnSpc>
              <a:buClrTx/>
              <a:buFont typeface="+mj-lt"/>
              <a:buAutoNum type="arabicPeriod" startAt="3"/>
            </a:pPr>
            <a:r>
              <a:rPr lang="en-GB" sz="900" dirty="0">
                <a:solidFill>
                  <a:srgbClr val="243782"/>
                </a:solidFill>
              </a:rPr>
              <a:t>Create new axis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64EBA8-6C42-8E1E-4227-EAB94068F151}"/>
              </a:ext>
            </a:extLst>
          </p:cNvPr>
          <p:cNvSpPr txBox="1"/>
          <p:nvPr/>
        </p:nvSpPr>
        <p:spPr>
          <a:xfrm>
            <a:off x="7369126" y="1918791"/>
            <a:ext cx="1720593" cy="1170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Create new axis</a:t>
            </a:r>
          </a:p>
          <a:p>
            <a:pPr>
              <a:lnSpc>
                <a:spcPts val="12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List of axes window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1000" dirty="0">
                <a:solidFill>
                  <a:srgbClr val="243782"/>
                </a:solidFill>
              </a:rPr>
              <a:t>Create a new axis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1000" dirty="0">
                <a:solidFill>
                  <a:srgbClr val="243782"/>
                </a:solidFill>
              </a:rPr>
              <a:t>Delete selected axis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1000" dirty="0">
                <a:solidFill>
                  <a:srgbClr val="243782"/>
                </a:solidFill>
              </a:rPr>
              <a:t>Change the order of the axes</a:t>
            </a:r>
          </a:p>
          <a:p>
            <a:pPr>
              <a:lnSpc>
                <a:spcPts val="1200"/>
              </a:lnSpc>
              <a:buClrTx/>
            </a:pPr>
            <a:endParaRPr lang="en-GB" sz="900" dirty="0">
              <a:solidFill>
                <a:srgbClr val="243782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B23ADB-91D5-2687-5D14-919C97BA78EE}"/>
              </a:ext>
            </a:extLst>
          </p:cNvPr>
          <p:cNvSpPr txBox="1"/>
          <p:nvPr/>
        </p:nvSpPr>
        <p:spPr>
          <a:xfrm>
            <a:off x="5241711" y="2163100"/>
            <a:ext cx="360526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B31D04B-0155-2F82-990D-B41316A0411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046619" y="2687686"/>
            <a:ext cx="0" cy="11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B5222A-B7E1-1C1F-2FB6-DDC03D3C2F3F}"/>
              </a:ext>
            </a:extLst>
          </p:cNvPr>
          <p:cNvSpPr txBox="1"/>
          <p:nvPr/>
        </p:nvSpPr>
        <p:spPr>
          <a:xfrm>
            <a:off x="4851527" y="245685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4822FCD-A3DE-6B68-190E-0AAC99D30F2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760264" y="2681068"/>
            <a:ext cx="0" cy="12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A2B289-0531-7BA6-EF68-79A4E21A08C0}"/>
              </a:ext>
            </a:extLst>
          </p:cNvPr>
          <p:cNvSpPr txBox="1"/>
          <p:nvPr/>
        </p:nvSpPr>
        <p:spPr>
          <a:xfrm>
            <a:off x="5565172" y="245023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3.b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308ECCC-004E-1C10-8CF1-BC413478EB8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489287" y="2163100"/>
            <a:ext cx="29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32AF28C-EFCD-470D-E311-9BC81E70CF40}"/>
              </a:ext>
            </a:extLst>
          </p:cNvPr>
          <p:cNvSpPr txBox="1"/>
          <p:nvPr/>
        </p:nvSpPr>
        <p:spPr>
          <a:xfrm>
            <a:off x="6781850" y="204768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3.c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799922F-AB58-2E1F-1E61-FF210C598DA5}"/>
              </a:ext>
            </a:extLst>
          </p:cNvPr>
          <p:cNvSpPr txBox="1"/>
          <p:nvPr/>
        </p:nvSpPr>
        <p:spPr>
          <a:xfrm>
            <a:off x="3397008" y="2001523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2.c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185B596-48B6-6776-88C3-E1B927C52096}"/>
              </a:ext>
            </a:extLst>
          </p:cNvPr>
          <p:cNvSpPr txBox="1"/>
          <p:nvPr/>
        </p:nvSpPr>
        <p:spPr>
          <a:xfrm>
            <a:off x="169301" y="5082854"/>
            <a:ext cx="2853478" cy="1003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Notes: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3782"/>
                </a:solidFill>
              </a:rPr>
              <a:t>before creating a plot make sure that there is at least one signal (in window 2.c) for each axis (in window 3) you have created.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3782"/>
                </a:solidFill>
              </a:rPr>
              <a:t>Before change the order of the axes make sure that all axes has at least one signal</a:t>
            </a:r>
            <a:endParaRPr lang="en-GB" sz="900" dirty="0">
              <a:solidFill>
                <a:srgbClr val="243782"/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512A43E-EA92-547A-EEBE-2DED77C67ED9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695784" y="3166562"/>
            <a:ext cx="155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841FC30-EBA4-4030-2595-15370A721619}"/>
              </a:ext>
            </a:extLst>
          </p:cNvPr>
          <p:cNvSpPr txBox="1"/>
          <p:nvPr/>
        </p:nvSpPr>
        <p:spPr>
          <a:xfrm>
            <a:off x="4305600" y="305114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8336DCC-3B28-2780-39A3-A94187CBA3E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695784" y="3413493"/>
            <a:ext cx="155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305E34C-67B6-7CC3-93AC-F7493CEE0BE0}"/>
              </a:ext>
            </a:extLst>
          </p:cNvPr>
          <p:cNvSpPr txBox="1"/>
          <p:nvPr/>
        </p:nvSpPr>
        <p:spPr>
          <a:xfrm>
            <a:off x="4305600" y="3298077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8EDBEFE-08D2-7D6B-8FDA-58A34ABBC69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489287" y="3644325"/>
            <a:ext cx="29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B834D0D-0582-EDEE-02B0-56980F1BE88D}"/>
              </a:ext>
            </a:extLst>
          </p:cNvPr>
          <p:cNvSpPr txBox="1"/>
          <p:nvPr/>
        </p:nvSpPr>
        <p:spPr>
          <a:xfrm>
            <a:off x="6781850" y="3528909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3.f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F262A3C-1421-047A-3D00-191946982F9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695784" y="3775839"/>
            <a:ext cx="155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59C702E-9833-5634-F835-F0E32B9F9DAB}"/>
              </a:ext>
            </a:extLst>
          </p:cNvPr>
          <p:cNvSpPr txBox="1"/>
          <p:nvPr/>
        </p:nvSpPr>
        <p:spPr>
          <a:xfrm>
            <a:off x="4305600" y="3660423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3.g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F8405B9E-08F5-F9F4-1DDC-4CA6869CEBBB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760264" y="4060272"/>
            <a:ext cx="14893" cy="22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1A2D160-BFA9-B787-FB9B-AA5F8062ABB4}"/>
              </a:ext>
            </a:extLst>
          </p:cNvPr>
          <p:cNvSpPr txBox="1"/>
          <p:nvPr/>
        </p:nvSpPr>
        <p:spPr>
          <a:xfrm>
            <a:off x="5580065" y="4289293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3.h</a:t>
            </a:r>
          </a:p>
        </p:txBody>
      </p:sp>
    </p:spTree>
    <p:extLst>
      <p:ext uri="{BB962C8B-B14F-4D97-AF65-F5344CB8AC3E}">
        <p14:creationId xmlns:p14="http://schemas.microsoft.com/office/powerpoint/2010/main" val="386634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magine 37">
            <a:extLst>
              <a:ext uri="{FF2B5EF4-FFF2-40B4-BE49-F238E27FC236}">
                <a16:creationId xmlns:a16="http://schemas.microsoft.com/office/drawing/2014/main" id="{57C778CF-E8B3-92A6-A56A-AF89BE83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916131"/>
            <a:ext cx="3573962" cy="336663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FA948B6-CEA2-295D-DB29-DE59AC934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55"/>
          <a:stretch/>
        </p:blipFill>
        <p:spPr>
          <a:xfrm>
            <a:off x="402351" y="1228723"/>
            <a:ext cx="6372524" cy="1378273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3C98EE0D-36C4-7322-8C9C-26F19A97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Figure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1BCCFAF-D832-38A7-6398-BC13528B6C2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FDCC346-0ED0-EB13-8930-8836399F67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911635" y="2028825"/>
            <a:ext cx="0" cy="1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019F0B6-7EAD-B2C4-9B91-A361BFE5CFC5}"/>
              </a:ext>
            </a:extLst>
          </p:cNvPr>
          <p:cNvSpPr txBox="1"/>
          <p:nvPr/>
        </p:nvSpPr>
        <p:spPr>
          <a:xfrm>
            <a:off x="5716543" y="2222230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4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0C2E572-C69C-353A-96A9-AC520E2127C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911635" y="1132023"/>
            <a:ext cx="76200" cy="35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3ABD22-BE85-FFC3-8C53-88A9EA7626D0}"/>
              </a:ext>
            </a:extLst>
          </p:cNvPr>
          <p:cNvSpPr txBox="1"/>
          <p:nvPr/>
        </p:nvSpPr>
        <p:spPr>
          <a:xfrm>
            <a:off x="5792743" y="901191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4.a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0EB314-F662-CF43-0C80-25E3DD68AB3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87835" y="1132023"/>
            <a:ext cx="118892" cy="35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 descr="Immagine che contiene testo, segnale, schermo&#10;&#10;Descrizione generata automaticamente">
            <a:extLst>
              <a:ext uri="{FF2B5EF4-FFF2-40B4-BE49-F238E27FC236}">
                <a16:creationId xmlns:a16="http://schemas.microsoft.com/office/drawing/2014/main" id="{6E5A2026-AC27-9232-5F7B-EEC839A8DD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1417">
            <a:off x="6300752" y="1965192"/>
            <a:ext cx="85008" cy="127264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91EAAE5-5EFA-C480-C920-3A1CA5C5169C}"/>
              </a:ext>
            </a:extLst>
          </p:cNvPr>
          <p:cNvSpPr txBox="1"/>
          <p:nvPr/>
        </p:nvSpPr>
        <p:spPr>
          <a:xfrm>
            <a:off x="7353272" y="789688"/>
            <a:ext cx="1720593" cy="88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5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…</a:t>
            </a:r>
          </a:p>
          <a:p>
            <a:pPr marL="342900" indent="-342900">
              <a:lnSpc>
                <a:spcPts val="1300"/>
              </a:lnSpc>
              <a:buClrTx/>
              <a:buFont typeface="+mj-lt"/>
              <a:buAutoNum type="arabicPeriod" startAt="4"/>
            </a:pPr>
            <a:r>
              <a:rPr lang="en-GB" sz="900" dirty="0">
                <a:solidFill>
                  <a:srgbClr val="243782"/>
                </a:solidFill>
              </a:rPr>
              <a:t>Create a Figure</a:t>
            </a:r>
          </a:p>
        </p:txBody>
      </p:sp>
      <p:sp>
        <p:nvSpPr>
          <p:cNvPr id="32" name="Parentesi graffa aperta 31">
            <a:extLst>
              <a:ext uri="{FF2B5EF4-FFF2-40B4-BE49-F238E27FC236}">
                <a16:creationId xmlns:a16="http://schemas.microsoft.com/office/drawing/2014/main" id="{422EBEBE-7637-14F4-F470-00357BF5BCD9}"/>
              </a:ext>
            </a:extLst>
          </p:cNvPr>
          <p:cNvSpPr/>
          <p:nvPr/>
        </p:nvSpPr>
        <p:spPr>
          <a:xfrm>
            <a:off x="1133475" y="2916131"/>
            <a:ext cx="219075" cy="3353085"/>
          </a:xfrm>
          <a:prstGeom prst="leftBrace">
            <a:avLst>
              <a:gd name="adj1" fmla="val 8333"/>
              <a:gd name="adj2" fmla="val 502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93CE3270-A17B-D75B-347E-7119A31617AB}"/>
              </a:ext>
            </a:extLst>
          </p:cNvPr>
          <p:cNvSpPr/>
          <p:nvPr/>
        </p:nvSpPr>
        <p:spPr>
          <a:xfrm rot="16200000">
            <a:off x="3135666" y="4752509"/>
            <a:ext cx="253294" cy="3571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ADEBA84-BA7B-8A04-EB5A-302850A7D70F}"/>
              </a:ext>
            </a:extLst>
          </p:cNvPr>
          <p:cNvSpPr txBox="1"/>
          <p:nvPr/>
        </p:nvSpPr>
        <p:spPr>
          <a:xfrm rot="16200000">
            <a:off x="810697" y="4465715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43782"/>
                </a:solidFill>
              </a:rPr>
              <a:t>600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9176CA7-182F-1A95-9752-9E335FE704E1}"/>
              </a:ext>
            </a:extLst>
          </p:cNvPr>
          <p:cNvSpPr txBox="1"/>
          <p:nvPr/>
        </p:nvSpPr>
        <p:spPr>
          <a:xfrm>
            <a:off x="3052158" y="631836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43782"/>
                </a:solidFill>
              </a:rPr>
              <a:t>700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8A7CC59-4025-1CA0-0A53-A570C4A656F2}"/>
              </a:ext>
            </a:extLst>
          </p:cNvPr>
          <p:cNvSpPr txBox="1"/>
          <p:nvPr/>
        </p:nvSpPr>
        <p:spPr>
          <a:xfrm>
            <a:off x="7369126" y="1918791"/>
            <a:ext cx="1720593" cy="240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Create a Figure</a:t>
            </a:r>
          </a:p>
          <a:p>
            <a:pPr>
              <a:lnSpc>
                <a:spcPts val="12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With a click on plot button appear a figure with the signals loaded (2.c) and the axes created (3) in the Main Program</a:t>
            </a:r>
          </a:p>
          <a:p>
            <a:pPr>
              <a:lnSpc>
                <a:spcPts val="1200"/>
              </a:lnSpc>
              <a:buClrTx/>
            </a:pPr>
            <a:endParaRPr lang="en-GB" sz="1000" dirty="0">
              <a:solidFill>
                <a:srgbClr val="243782"/>
              </a:solidFill>
            </a:endParaRP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Choice the width and height dimension of the output figure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For more information on the output figure and figure tools go to the </a:t>
            </a:r>
            <a:r>
              <a:rPr lang="en-GB" sz="900" b="1" dirty="0">
                <a:solidFill>
                  <a:srgbClr val="243782"/>
                </a:solidFill>
                <a:hlinkClick r:id="rId6" action="ppaction://hlinksldjump"/>
              </a:rPr>
              <a:t>Output figure </a:t>
            </a:r>
            <a:r>
              <a:rPr lang="en-GB" sz="900" dirty="0">
                <a:solidFill>
                  <a:srgbClr val="243782"/>
                </a:solidFill>
              </a:rPr>
              <a:t>section.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5E03BB1-3E65-18D2-2DCC-600C192834F0}"/>
              </a:ext>
            </a:extLst>
          </p:cNvPr>
          <p:cNvSpPr txBox="1"/>
          <p:nvPr/>
        </p:nvSpPr>
        <p:spPr>
          <a:xfrm>
            <a:off x="6240886" y="4416569"/>
            <a:ext cx="2853478" cy="1465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Notes: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3782"/>
                </a:solidFill>
              </a:rPr>
              <a:t>before creating a plot make sure that there is at least one signal (in window 2.c) for each axis (in window 3) you have created.</a:t>
            </a:r>
          </a:p>
          <a:p>
            <a:pPr marL="171450" indent="-171450">
              <a:lnSpc>
                <a:spcPts val="1200"/>
              </a:lnSpc>
              <a:buClrTx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3782"/>
                </a:solidFill>
              </a:rPr>
              <a:t>If the figure don’t appear correctly try to:</a:t>
            </a:r>
          </a:p>
          <a:p>
            <a:pPr marL="171450" lvl="2" indent="-171450">
              <a:lnSpc>
                <a:spcPts val="1200"/>
              </a:lnSpc>
              <a:buClrTx/>
              <a:buFontTx/>
              <a:buChar char="-"/>
            </a:pPr>
            <a:r>
              <a:rPr lang="en-US" sz="900" dirty="0">
                <a:solidFill>
                  <a:srgbClr val="243782"/>
                </a:solidFill>
              </a:rPr>
              <a:t>close the previous figure</a:t>
            </a:r>
          </a:p>
          <a:p>
            <a:pPr marL="171450" lvl="2" indent="-171450">
              <a:lnSpc>
                <a:spcPts val="1200"/>
              </a:lnSpc>
              <a:buClrTx/>
              <a:buFontTx/>
              <a:buChar char="-"/>
            </a:pPr>
            <a:r>
              <a:rPr lang="en-US" sz="900" dirty="0">
                <a:solidFill>
                  <a:srgbClr val="243782"/>
                </a:solidFill>
              </a:rPr>
              <a:t>Check if all axes contain at least  one signal</a:t>
            </a:r>
          </a:p>
          <a:p>
            <a:pPr marL="171450" lvl="2" indent="-171450">
              <a:lnSpc>
                <a:spcPts val="1200"/>
              </a:lnSpc>
              <a:buClrTx/>
              <a:buFontTx/>
              <a:buChar char="-"/>
            </a:pPr>
            <a:r>
              <a:rPr lang="en-US" sz="900" dirty="0">
                <a:solidFill>
                  <a:srgbClr val="243782"/>
                </a:solidFill>
              </a:rPr>
              <a:t>Check if all signal in all axes exist in the time histories loaded</a:t>
            </a:r>
          </a:p>
        </p:txBody>
      </p:sp>
    </p:spTree>
    <p:extLst>
      <p:ext uri="{BB962C8B-B14F-4D97-AF65-F5344CB8AC3E}">
        <p14:creationId xmlns:p14="http://schemas.microsoft.com/office/powerpoint/2010/main" val="219560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magine 63">
            <a:extLst>
              <a:ext uri="{FF2B5EF4-FFF2-40B4-BE49-F238E27FC236}">
                <a16:creationId xmlns:a16="http://schemas.microsoft.com/office/drawing/2014/main" id="{FE7E873F-F5FB-A714-5815-3FE7B377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22" y="905539"/>
            <a:ext cx="2566350" cy="227906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30BED92-64E2-3DF4-D0C4-FBE568CA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line properties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E29F341-A83F-D922-9ED8-EF10F8B2834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1F710C-3A50-95BC-6A58-4AD692965D00}"/>
              </a:ext>
            </a:extLst>
          </p:cNvPr>
          <p:cNvSpPr txBox="1"/>
          <p:nvPr/>
        </p:nvSpPr>
        <p:spPr>
          <a:xfrm>
            <a:off x="7353272" y="789688"/>
            <a:ext cx="1720593" cy="88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3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…</a:t>
            </a:r>
          </a:p>
          <a:p>
            <a:pPr marL="342900" indent="-342900">
              <a:lnSpc>
                <a:spcPts val="1300"/>
              </a:lnSpc>
              <a:buClrTx/>
              <a:buFont typeface="+mj-lt"/>
              <a:buAutoNum type="arabicPeriod" startAt="5"/>
            </a:pPr>
            <a:r>
              <a:rPr lang="en-GB" sz="900" dirty="0">
                <a:solidFill>
                  <a:srgbClr val="243782"/>
                </a:solidFill>
              </a:rPr>
              <a:t>Define line properties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8EA621-34B6-0063-EAF5-C0A3C69DD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5" t="6111" r="30215" b="37639"/>
          <a:stretch/>
        </p:blipFill>
        <p:spPr>
          <a:xfrm>
            <a:off x="1102654" y="789100"/>
            <a:ext cx="2705100" cy="3857629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F601A79-2DE1-8FEC-94EC-622676FD960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67603" y="2659822"/>
            <a:ext cx="115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34A29D-FC54-896D-5C6D-051E54F95B73}"/>
              </a:ext>
            </a:extLst>
          </p:cNvPr>
          <p:cNvSpPr txBox="1"/>
          <p:nvPr/>
        </p:nvSpPr>
        <p:spPr>
          <a:xfrm>
            <a:off x="677419" y="254440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5.c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2EB2A9C-2604-7CEE-DA26-32DD0BB789E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07729" y="2813896"/>
            <a:ext cx="43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BF8FD6-5808-223F-9746-8993CA5F7EE0}"/>
              </a:ext>
            </a:extLst>
          </p:cNvPr>
          <p:cNvSpPr txBox="1"/>
          <p:nvPr/>
        </p:nvSpPr>
        <p:spPr>
          <a:xfrm>
            <a:off x="4037897" y="2698480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67EC942-E61D-771F-CFCB-4EB31F2BF108}"/>
              </a:ext>
            </a:extLst>
          </p:cNvPr>
          <p:cNvSpPr txBox="1"/>
          <p:nvPr/>
        </p:nvSpPr>
        <p:spPr>
          <a:xfrm>
            <a:off x="1961447" y="1566461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64C983-6318-8C41-2067-F6F45A8E1A83}"/>
              </a:ext>
            </a:extLst>
          </p:cNvPr>
          <p:cNvSpPr txBox="1"/>
          <p:nvPr/>
        </p:nvSpPr>
        <p:spPr>
          <a:xfrm>
            <a:off x="3156991" y="1566461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5.b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874B96B-6414-D6B5-0406-6BD7274E977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62348" y="2813896"/>
            <a:ext cx="753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393EC6-13EF-2CFD-E814-89CFB6A729E3}"/>
              </a:ext>
            </a:extLst>
          </p:cNvPr>
          <p:cNvSpPr txBox="1"/>
          <p:nvPr/>
        </p:nvSpPr>
        <p:spPr>
          <a:xfrm>
            <a:off x="172164" y="2698480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5.d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6408DFE-333B-DCBC-F36D-D1FB0957A3D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741079" y="3210978"/>
            <a:ext cx="296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BC91F91-72C3-047F-B973-2928B174A484}"/>
              </a:ext>
            </a:extLst>
          </p:cNvPr>
          <p:cNvSpPr txBox="1"/>
          <p:nvPr/>
        </p:nvSpPr>
        <p:spPr>
          <a:xfrm>
            <a:off x="4037897" y="3095562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5.f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DA148D7-CD26-567A-9ACC-502ABC87CD6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741079" y="3643509"/>
            <a:ext cx="296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739DF45-EB7C-2E04-0EAA-A8664661A63E}"/>
              </a:ext>
            </a:extLst>
          </p:cNvPr>
          <p:cNvSpPr txBox="1"/>
          <p:nvPr/>
        </p:nvSpPr>
        <p:spPr>
          <a:xfrm>
            <a:off x="4037897" y="3528093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5.g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5C803AD-D891-1F70-1F10-D09964402D83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07729" y="3987422"/>
            <a:ext cx="43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83357E2-89E4-1011-4A77-A499E9C855DE}"/>
              </a:ext>
            </a:extLst>
          </p:cNvPr>
          <p:cNvSpPr txBox="1"/>
          <p:nvPr/>
        </p:nvSpPr>
        <p:spPr>
          <a:xfrm>
            <a:off x="4037897" y="387200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5.h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5EA418-5EB5-74DD-C70B-870451841F90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426754" y="4191000"/>
            <a:ext cx="611143" cy="19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2B5EC2F-70EE-9FDF-B69F-674812B9F7EE}"/>
              </a:ext>
            </a:extLst>
          </p:cNvPr>
          <p:cNvSpPr txBox="1"/>
          <p:nvPr/>
        </p:nvSpPr>
        <p:spPr>
          <a:xfrm>
            <a:off x="4037897" y="4269087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5.j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C8E9D14-BC96-05AA-7F7B-1B53F347DCE7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014615" y="4190999"/>
            <a:ext cx="436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0DDC79B-35A0-B715-CCB5-BF455D47812B}"/>
              </a:ext>
            </a:extLst>
          </p:cNvPr>
          <p:cNvSpPr txBox="1"/>
          <p:nvPr/>
        </p:nvSpPr>
        <p:spPr>
          <a:xfrm>
            <a:off x="624431" y="407558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5.i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34F8F97-BECE-0B69-4C00-BB3E0B6965B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503587" y="4499919"/>
            <a:ext cx="0" cy="27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60705C8-2412-13A1-D3E1-85383D264F9C}"/>
              </a:ext>
            </a:extLst>
          </p:cNvPr>
          <p:cNvSpPr txBox="1"/>
          <p:nvPr/>
        </p:nvSpPr>
        <p:spPr>
          <a:xfrm>
            <a:off x="2308495" y="4770554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5.k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09DBC0C-CEC0-ED26-7BA0-217A138F228B}"/>
              </a:ext>
            </a:extLst>
          </p:cNvPr>
          <p:cNvSpPr txBox="1"/>
          <p:nvPr/>
        </p:nvSpPr>
        <p:spPr>
          <a:xfrm>
            <a:off x="7369126" y="1918791"/>
            <a:ext cx="1720593" cy="1618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1000" dirty="0">
                <a:solidFill>
                  <a:srgbClr val="243782"/>
                </a:solidFill>
              </a:rPr>
              <a:t>Define line properties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Select a signal target on 5.a window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</a:rPr>
              <a:t>Select the time history target on 5.b window. If the signal exist in more than one time histories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/>
            </a:pPr>
            <a:r>
              <a:rPr lang="en-US" sz="900" dirty="0">
                <a:solidFill>
                  <a:srgbClr val="243782"/>
                </a:solidFill>
              </a:rPr>
              <a:t>In this label appear the signal target that you are modifier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FEDF794-E8C8-3B96-6CE6-A5DD5430DD3A}"/>
              </a:ext>
            </a:extLst>
          </p:cNvPr>
          <p:cNvSpPr txBox="1"/>
          <p:nvPr/>
        </p:nvSpPr>
        <p:spPr>
          <a:xfrm>
            <a:off x="4827688" y="3758806"/>
            <a:ext cx="4262031" cy="2234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GB" sz="900" dirty="0">
                <a:solidFill>
                  <a:srgbClr val="243782"/>
                </a:solidFill>
              </a:rPr>
              <a:t>Translate the time history on x axes by this value. This value are applied to all signals of the time history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GB" sz="900" dirty="0">
                <a:solidFill>
                  <a:srgbClr val="243782"/>
                </a:solidFill>
              </a:rPr>
              <a:t>The  selected signal will be multiplied by this value before it is plotted.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GB" sz="900" dirty="0">
                <a:solidFill>
                  <a:srgbClr val="243782"/>
                </a:solidFill>
              </a:rPr>
              <a:t>Define the line style, the weight or the marker of the line. 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GB" sz="900" dirty="0">
                <a:solidFill>
                  <a:srgbClr val="243782"/>
                </a:solidFill>
              </a:rPr>
              <a:t>Choice the line colours.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GB" sz="900" dirty="0">
                <a:solidFill>
                  <a:srgbClr val="243782"/>
                </a:solidFill>
              </a:rPr>
              <a:t>Change the signal string in the legend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GB" sz="900" dirty="0">
                <a:solidFill>
                  <a:srgbClr val="243782"/>
                </a:solidFill>
              </a:rPr>
              <a:t>Change the unit of the signal write in the figure. </a:t>
            </a:r>
            <a:r>
              <a:rPr lang="en-US" sz="900" dirty="0">
                <a:solidFill>
                  <a:srgbClr val="243782"/>
                </a:solidFill>
              </a:rPr>
              <a:t>Note, the unit written on the subplot is the unit of the first signal in the axis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US" sz="900" dirty="0">
                <a:solidFill>
                  <a:srgbClr val="243782"/>
                </a:solidFill>
              </a:rPr>
              <a:t>Check the checkbox to plot the signal on a secondary axis</a:t>
            </a: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endParaRPr lang="en-US" sz="900" dirty="0">
              <a:solidFill>
                <a:srgbClr val="243782"/>
              </a:solidFill>
            </a:endParaRP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r>
              <a:rPr lang="en-US" sz="900" dirty="0">
                <a:solidFill>
                  <a:srgbClr val="243782"/>
                </a:solidFill>
              </a:rPr>
              <a:t>After you set the property of the line, push save button to apply the mods.</a:t>
            </a:r>
            <a:endParaRPr lang="en-GB" sz="900" dirty="0">
              <a:solidFill>
                <a:srgbClr val="243782"/>
              </a:solidFill>
            </a:endParaRPr>
          </a:p>
          <a:p>
            <a:pPr marL="228600" indent="-228600">
              <a:lnSpc>
                <a:spcPts val="1200"/>
              </a:lnSpc>
              <a:buClrTx/>
              <a:buFont typeface="+mj-lt"/>
              <a:buAutoNum type="alphaLcPeriod" startAt="4"/>
            </a:pP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The changes on this section is not automatically apply to the output figure, you have to create another output figure with plot button.</a:t>
            </a:r>
            <a:endParaRPr lang="en-US" sz="900" dirty="0">
              <a:solidFill>
                <a:srgbClr val="243782"/>
              </a:solidFill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03D8F8D5-7FE5-3200-F70A-5F4F9E65B8CA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6756683" y="1797293"/>
            <a:ext cx="186278" cy="1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65C4C40-D429-B359-AC3C-452B2722B2CF}"/>
              </a:ext>
            </a:extLst>
          </p:cNvPr>
          <p:cNvSpPr txBox="1"/>
          <p:nvPr/>
        </p:nvSpPr>
        <p:spPr>
          <a:xfrm>
            <a:off x="6942961" y="1797660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5.h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B523702-EA68-2210-CBAF-DC551A3315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514540" y="1840817"/>
            <a:ext cx="152007" cy="2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3CFB4D9-1CF6-8F08-389E-F681AA1845E9}"/>
              </a:ext>
            </a:extLst>
          </p:cNvPr>
          <p:cNvSpPr txBox="1"/>
          <p:nvPr/>
        </p:nvSpPr>
        <p:spPr>
          <a:xfrm>
            <a:off x="4124356" y="1753452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5.i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572689E-0B95-DD24-89D7-DF6334E99CD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6942961" y="3011648"/>
            <a:ext cx="223839" cy="1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CF08FF1-BE88-6CFD-429E-7E204D5B2DE6}"/>
              </a:ext>
            </a:extLst>
          </p:cNvPr>
          <p:cNvSpPr txBox="1"/>
          <p:nvPr/>
        </p:nvSpPr>
        <p:spPr>
          <a:xfrm>
            <a:off x="6971708" y="3210978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5.j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A911673-89F4-3D4F-5B3A-40BA20B97352}"/>
              </a:ext>
            </a:extLst>
          </p:cNvPr>
          <p:cNvSpPr txBox="1"/>
          <p:nvPr/>
        </p:nvSpPr>
        <p:spPr>
          <a:xfrm>
            <a:off x="172164" y="5451577"/>
            <a:ext cx="4494383" cy="541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numCol="1" rtlCol="0">
            <a:spAutoFit/>
          </a:bodyPr>
          <a:lstStyle/>
          <a:p>
            <a:pPr>
              <a:lnSpc>
                <a:spcPts val="1200"/>
              </a:lnSpc>
              <a:buClrTx/>
            </a:pPr>
            <a:r>
              <a:rPr lang="en-GB" sz="900" dirty="0">
                <a:solidFill>
                  <a:srgbClr val="243782"/>
                </a:solidFill>
              </a:rPr>
              <a:t>Notes:</a:t>
            </a:r>
          </a:p>
          <a:p>
            <a:pPr>
              <a:lnSpc>
                <a:spcPts val="1200"/>
              </a:lnSpc>
              <a:buClrTx/>
            </a:pPr>
            <a:r>
              <a:rPr lang="en-US" sz="900" dirty="0">
                <a:solidFill>
                  <a:srgbClr val="243782"/>
                </a:solidFill>
              </a:rPr>
              <a:t>be sure that the changes you are making will be applied to the signal you want by always executing the steps</a:t>
            </a:r>
            <a:r>
              <a:rPr lang="en-GB" sz="900" dirty="0">
                <a:solidFill>
                  <a:srgbClr val="243782"/>
                </a:solidFill>
              </a:rPr>
              <a:t> </a:t>
            </a:r>
            <a:r>
              <a:rPr lang="en-GB" sz="900" b="1" dirty="0">
                <a:solidFill>
                  <a:srgbClr val="243782"/>
                </a:solidFill>
              </a:rPr>
              <a:t>a, b </a:t>
            </a:r>
            <a:r>
              <a:rPr lang="en-GB" sz="900" dirty="0">
                <a:solidFill>
                  <a:srgbClr val="243782"/>
                </a:solidFill>
              </a:rPr>
              <a:t>and</a:t>
            </a:r>
            <a:r>
              <a:rPr lang="en-GB" sz="900" b="1" dirty="0">
                <a:solidFill>
                  <a:srgbClr val="243782"/>
                </a:solidFill>
              </a:rPr>
              <a:t> c </a:t>
            </a:r>
            <a:r>
              <a:rPr lang="en-GB" sz="900" dirty="0">
                <a:solidFill>
                  <a:srgbClr val="243782"/>
                </a:solidFill>
              </a:rPr>
              <a:t>before.</a:t>
            </a:r>
          </a:p>
        </p:txBody>
      </p:sp>
    </p:spTree>
    <p:extLst>
      <p:ext uri="{BB962C8B-B14F-4D97-AF65-F5344CB8AC3E}">
        <p14:creationId xmlns:p14="http://schemas.microsoft.com/office/powerpoint/2010/main" val="401643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709C160-3AD8-3ABF-AB36-39A357DB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selector &amp; custom x axis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DFAB4E5-CF88-14A2-CA2D-2B1BDC634B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9DF69A-0438-EF9C-23F4-5B63613C3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4" t="62018" r="29652" b="7890"/>
          <a:stretch/>
        </p:blipFill>
        <p:spPr>
          <a:xfrm>
            <a:off x="882456" y="1275126"/>
            <a:ext cx="2734811" cy="206369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677BF07-B24C-7483-DA21-01F19683D9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35074" y="1135954"/>
            <a:ext cx="0" cy="1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5D753-791C-3F4A-039D-08D460397803}"/>
              </a:ext>
            </a:extLst>
          </p:cNvPr>
          <p:cNvSpPr txBox="1"/>
          <p:nvPr/>
        </p:nvSpPr>
        <p:spPr>
          <a:xfrm>
            <a:off x="1839982" y="905122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A5488AA-9A1D-5349-2BDA-DA922346975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33271" y="1572325"/>
            <a:ext cx="43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33EDBA-B8DD-70EA-9808-24F07214371B}"/>
              </a:ext>
            </a:extLst>
          </p:cNvPr>
          <p:cNvSpPr txBox="1"/>
          <p:nvPr/>
        </p:nvSpPr>
        <p:spPr>
          <a:xfrm>
            <a:off x="2863439" y="1456909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6A395A9-D285-56C0-DE40-8AC98E51215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491682" y="1867338"/>
            <a:ext cx="43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1CA9E3-818C-AB3A-06D7-7DCF4F8FE8AE}"/>
              </a:ext>
            </a:extLst>
          </p:cNvPr>
          <p:cNvSpPr txBox="1"/>
          <p:nvPr/>
        </p:nvSpPr>
        <p:spPr>
          <a:xfrm>
            <a:off x="3921850" y="1751922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6.b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6958B50-3F81-CA9B-14EE-67A6FFBEC9B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491682" y="2321741"/>
            <a:ext cx="430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5511201-6F79-E1A5-0CAA-C934350FEBCE}"/>
              </a:ext>
            </a:extLst>
          </p:cNvPr>
          <p:cNvSpPr txBox="1"/>
          <p:nvPr/>
        </p:nvSpPr>
        <p:spPr>
          <a:xfrm>
            <a:off x="3921850" y="2206325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6.c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09F8CF3-CF27-D5C4-A052-445A3134113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442253" y="2659310"/>
            <a:ext cx="0" cy="19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AC101C-EEE4-7798-F8BB-4DF6088C16BC}"/>
              </a:ext>
            </a:extLst>
          </p:cNvPr>
          <p:cNvSpPr txBox="1"/>
          <p:nvPr/>
        </p:nvSpPr>
        <p:spPr>
          <a:xfrm>
            <a:off x="1247161" y="285367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6.d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BC10492-2065-4072-B0F7-A1ADCDADF0B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02668" y="2659310"/>
            <a:ext cx="0" cy="19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98D74C4-DF09-1150-1AB9-D916A6AFF3E8}"/>
              </a:ext>
            </a:extLst>
          </p:cNvPr>
          <p:cNvSpPr txBox="1"/>
          <p:nvPr/>
        </p:nvSpPr>
        <p:spPr>
          <a:xfrm>
            <a:off x="2607576" y="2853676"/>
            <a:ext cx="390184" cy="2308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b="1" dirty="0"/>
              <a:t>6.e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25B0487-4E0E-E92B-9AA4-80D966801C44}"/>
              </a:ext>
            </a:extLst>
          </p:cNvPr>
          <p:cNvSpPr txBox="1"/>
          <p:nvPr/>
        </p:nvSpPr>
        <p:spPr>
          <a:xfrm>
            <a:off x="7353272" y="789688"/>
            <a:ext cx="1720593" cy="1384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  <a:buClrTx/>
            </a:pPr>
            <a:r>
              <a:rPr lang="en-GB" sz="1200" b="1" dirty="0">
                <a:solidFill>
                  <a:srgbClr val="243782"/>
                </a:solidFill>
              </a:rPr>
              <a:t>Trace Manager v2</a:t>
            </a:r>
          </a:p>
          <a:p>
            <a:pPr algn="ctr">
              <a:lnSpc>
                <a:spcPts val="1200"/>
              </a:lnSpc>
              <a:buClrTx/>
            </a:pPr>
            <a:endParaRPr lang="en-GB" sz="12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  <a:hlinkClick r:id="rId3" action="ppaction://hlinksldjump"/>
              </a:rPr>
              <a:t>Main program</a:t>
            </a:r>
            <a:endParaRPr lang="en-GB" sz="1000" b="1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r>
              <a:rPr lang="en-GB" sz="1000" b="1" dirty="0">
                <a:solidFill>
                  <a:srgbClr val="243782"/>
                </a:solidFill>
              </a:rPr>
              <a:t>…</a:t>
            </a:r>
          </a:p>
          <a:p>
            <a:pPr marL="342900" indent="-342900">
              <a:lnSpc>
                <a:spcPts val="1300"/>
              </a:lnSpc>
              <a:buClrTx/>
              <a:buFont typeface="+mj-lt"/>
              <a:buAutoNum type="arabicPeriod" startAt="6"/>
            </a:pPr>
            <a:r>
              <a:rPr lang="en-GB" sz="900" dirty="0">
                <a:solidFill>
                  <a:srgbClr val="243782"/>
                </a:solidFill>
              </a:rPr>
              <a:t>Panel selector</a:t>
            </a: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  <a:hlinkClick r:id="rId4" action="ppaction://hlinksldjump"/>
              </a:rPr>
              <a:t>custom x axis</a:t>
            </a:r>
            <a:endParaRPr lang="en-GB" sz="900" dirty="0">
              <a:solidFill>
                <a:srgbClr val="243782"/>
              </a:solidFill>
            </a:endParaRPr>
          </a:p>
          <a:p>
            <a:pPr marL="540000" lvl="1" indent="-342900">
              <a:lnSpc>
                <a:spcPts val="1300"/>
              </a:lnSpc>
              <a:buClrTx/>
              <a:buFont typeface="+mj-lt"/>
              <a:buAutoNum type="alphaLcPeriod"/>
            </a:pPr>
            <a:r>
              <a:rPr lang="en-GB" sz="900" dirty="0">
                <a:solidFill>
                  <a:srgbClr val="243782"/>
                </a:solidFill>
                <a:hlinkClick r:id="rId5" action="ppaction://hlinksldjump"/>
              </a:rPr>
              <a:t>channel calculator</a:t>
            </a:r>
            <a:endParaRPr lang="en-GB" sz="900" dirty="0">
              <a:solidFill>
                <a:srgbClr val="243782"/>
              </a:solidFill>
            </a:endParaRPr>
          </a:p>
          <a:p>
            <a:pPr>
              <a:lnSpc>
                <a:spcPts val="1300"/>
              </a:lnSpc>
              <a:buClrTx/>
            </a:pPr>
            <a:endParaRPr lang="en-GB" sz="900" dirty="0">
              <a:solidFill>
                <a:srgbClr val="243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30813"/>
      </p:ext>
    </p:extLst>
  </p:cSld>
  <p:clrMapOvr>
    <a:masterClrMapping/>
  </p:clrMapOvr>
</p:sld>
</file>

<file path=ppt/theme/theme1.xml><?xml version="1.0" encoding="utf-8"?>
<a:theme xmlns:a="http://schemas.openxmlformats.org/drawingml/2006/main" name="Stellantis">
  <a:themeElements>
    <a:clrScheme name="Stellantis">
      <a:dk1>
        <a:srgbClr val="272B35"/>
      </a:dk1>
      <a:lt1>
        <a:srgbClr val="FFFFFF"/>
      </a:lt1>
      <a:dk2>
        <a:srgbClr val="243782"/>
      </a:dk2>
      <a:lt2>
        <a:srgbClr val="EEECE1"/>
      </a:lt2>
      <a:accent1>
        <a:srgbClr val="243782"/>
      </a:accent1>
      <a:accent2>
        <a:srgbClr val="E94E24"/>
      </a:accent2>
      <a:accent3>
        <a:srgbClr val="00ADA0"/>
      </a:accent3>
      <a:accent4>
        <a:srgbClr val="F7A600"/>
      </a:accent4>
      <a:accent5>
        <a:srgbClr val="272B35"/>
      </a:accent5>
      <a:accent6>
        <a:srgbClr val="243782"/>
      </a:accent6>
      <a:hlink>
        <a:srgbClr val="243782"/>
      </a:hlink>
      <a:folHlink>
        <a:srgbClr val="272B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ellantis - Chapter blue">
  <a:themeElements>
    <a:clrScheme name="Stellantis">
      <a:dk1>
        <a:srgbClr val="272B35"/>
      </a:dk1>
      <a:lt1>
        <a:srgbClr val="FFFFFF"/>
      </a:lt1>
      <a:dk2>
        <a:srgbClr val="243782"/>
      </a:dk2>
      <a:lt2>
        <a:srgbClr val="EEECE1"/>
      </a:lt2>
      <a:accent1>
        <a:srgbClr val="243782"/>
      </a:accent1>
      <a:accent2>
        <a:srgbClr val="E94E24"/>
      </a:accent2>
      <a:accent3>
        <a:srgbClr val="00ADA0"/>
      </a:accent3>
      <a:accent4>
        <a:srgbClr val="F7A600"/>
      </a:accent4>
      <a:accent5>
        <a:srgbClr val="272B35"/>
      </a:accent5>
      <a:accent6>
        <a:srgbClr val="243782"/>
      </a:accent6>
      <a:hlink>
        <a:srgbClr val="243782"/>
      </a:hlink>
      <a:folHlink>
        <a:srgbClr val="272B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3C14E13E63D04C8BF1FC44F7B9DEF2" ma:contentTypeVersion="519" ma:contentTypeDescription="Create a new document." ma:contentTypeScope="" ma:versionID="630d1d342a916268b0614b9d6a48cc35">
  <xsd:schema xmlns:xsd="http://www.w3.org/2001/XMLSchema" xmlns:xs="http://www.w3.org/2001/XMLSchema" xmlns:p="http://schemas.microsoft.com/office/2006/metadata/properties" xmlns:ns1="http://schemas.microsoft.com/sharepoint/v3" xmlns:ns2="fb82bbd3-bdd0-4486-900a-fa39201cb185" xmlns:ns3="f7d3782f-784b-46a5-b3a9-2d28001a69a1" xmlns:ns4="6eb5f44f-ac68-4563-a3d2-acf3ff1a8a58" xmlns:ns5="http://schemas.microsoft.com/sharepoint/v3/fields" xmlns:ns6="b66749ac-1cd0-4918-b935-72651b72ad91" xmlns:ns7="B66749AC-1CD0-4918-B935-72651B72AD91" targetNamespace="http://schemas.microsoft.com/office/2006/metadata/properties" ma:root="true" ma:fieldsID="8cb865736581903f1e29521bfec3a90f" ns1:_="" ns2:_="" ns3:_="" ns4:_="" ns5:_="" ns6:_="" ns7:_="">
    <xsd:import namespace="http://schemas.microsoft.com/sharepoint/v3"/>
    <xsd:import namespace="fb82bbd3-bdd0-4486-900a-fa39201cb185"/>
    <xsd:import namespace="f7d3782f-784b-46a5-b3a9-2d28001a69a1"/>
    <xsd:import namespace="6eb5f44f-ac68-4563-a3d2-acf3ff1a8a58"/>
    <xsd:import namespace="http://schemas.microsoft.com/sharepoint/v3/fields"/>
    <xsd:import namespace="b66749ac-1cd0-4918-b935-72651b72ad91"/>
    <xsd:import namespace="B66749AC-1CD0-4918-B935-72651B72AD91"/>
    <xsd:element name="properties">
      <xsd:complexType>
        <xsd:sequence>
          <xsd:element name="documentManagement">
            <xsd:complexType>
              <xsd:all>
                <xsd:element ref="ns2:Final_x0020_File_x0020_Designation" minOccurs="0"/>
                <xsd:element ref="ns3:Comments" minOccurs="0"/>
                <xsd:element ref="ns2:Descriptopm" minOccurs="0"/>
                <xsd:element ref="ns4:Project_x0020_Summary" minOccurs="0"/>
                <xsd:element ref="ns5:_Version" minOccurs="0"/>
                <xsd:element ref="ns2:Electrification" minOccurs="0"/>
                <xsd:element ref="ns6:Engine" minOccurs="0"/>
                <xsd:element ref="ns6:Transmission" minOccurs="0"/>
                <xsd:element ref="ns6:Vehicle_x0020_Family" minOccurs="0"/>
                <xsd:element ref="ns2:Requestor_x0020__x0028_Manually_x0020_add_x0029_" minOccurs="0"/>
                <xsd:element ref="ns2:Engineer1" minOccurs="0"/>
                <xsd:element ref="ns2:PublishedPublic" minOccurs="0"/>
                <xsd:element ref="ns2:Published_x0020_VP" minOccurs="0"/>
                <xsd:element ref="ns3:DocumentVersion" minOccurs="0"/>
                <xsd:element ref="ns3:DraftReviewer" minOccurs="0"/>
                <xsd:element ref="ns6:Driveline" minOccurs="0"/>
                <xsd:element ref="ns5:TaskDueDate" minOccurs="0"/>
                <xsd:element ref="ns7:StudyRequestNo" minOccurs="0"/>
                <xsd:element ref="ns2:Data_x0020_Review_x0020_Date" minOccurs="0"/>
                <xsd:element ref="ns5:_DCDateCreated" minOccurs="0"/>
                <xsd:element ref="ns7:ESS" minOccurs="0"/>
                <xsd:element ref="ns7:InitialApprovalStatus" minOccurs="0"/>
                <xsd:element ref="ns6:Model_x0020_Year" minOccurs="0"/>
                <xsd:element ref="ns7:Number_x005f_x0020_of_x005f_x0020_hours" minOccurs="0"/>
                <xsd:element ref="ns3:POM_x0020_Disclosure" minOccurs="0"/>
                <xsd:element ref="ns7:PrePOMApproval" minOccurs="0"/>
                <xsd:element ref="ns7:PrePOMApprovalDate" minOccurs="0"/>
                <xsd:element ref="ns2:Sub_x002d_type" minOccurs="0"/>
                <xsd:element ref="ns7:Promise_x005f_x0020_Date" minOccurs="0"/>
                <xsd:element ref="ns7:Requested_x005f_x0020_Delivery_x005f_x0020_Date" minOccurs="0"/>
                <xsd:element ref="ns7:StatusToCheck" minOccurs="0"/>
                <xsd:element ref="ns7:Purpose1" minOccurs="0"/>
                <xsd:element ref="ns4:StatusToCheck" minOccurs="0"/>
                <xsd:element ref="ns2:No" minOccurs="0"/>
                <xsd:element ref="ns3:DLCPolicyLabelClientValue" minOccurs="0"/>
                <xsd:element ref="ns3:DLCPolicyLabelLock" minOccurs="0"/>
                <xsd:element ref="ns2:Published_x0020_External" minOccurs="0"/>
                <xsd:element ref="ns4:PrePOMDate" minOccurs="0"/>
                <xsd:element ref="ns1:DocumentSetDescription" minOccurs="0"/>
                <xsd:element ref="ns1:FormData" minOccurs="0"/>
                <xsd:element ref="ns3:DLCPolicyLabelValue" minOccurs="0"/>
                <xsd:element ref="ns2:Study_x0020_No" minOccurs="0"/>
                <xsd:element ref="ns2:PublishedExternal" minOccurs="0"/>
                <xsd:element ref="ns2:PublishedVP" minOccurs="0"/>
                <xsd:element ref="ns1:DateCompleted" minOccurs="0"/>
                <xsd:element ref="ns2:Date_x0020_Reviewed" minOccurs="0"/>
                <xsd:element ref="ns7:BSG" minOccurs="0"/>
                <xsd:element ref="ns4:StudyRequestNo" minOccurs="0"/>
                <xsd:element ref="ns2:Region" minOccurs="0"/>
                <xsd:element ref="ns2:Group_x0020_Responsible" minOccurs="0"/>
                <xsd:element ref="ns2:Study_x0020_Type0" minOccurs="0"/>
                <xsd:element ref="ns2:PublishedDraft" minOccurs="0"/>
                <xsd:element ref="ns2:PublishedTVI" minOccurs="0"/>
                <xsd:element ref="ns2:UpdateTest" minOccurs="0"/>
                <xsd:element ref="ns2:Published_x0020_TVI_x0020_Link" minOccurs="0"/>
                <xsd:element ref="ns2:Published_x0020_Draft_x0020_Link" minOccurs="0"/>
                <xsd:element ref="ns2:Published_x0020_External_x0020_Link" minOccurs="0"/>
                <xsd:element ref="ns2:Published_x0020_Public_x0020_Link" minOccurs="0"/>
                <xsd:element ref="ns2:Published_x0020_VP_x0020_Link" minOccurs="0"/>
                <xsd:element ref="ns2:Engineer_x0020_Look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44" nillable="true" ma:displayName="Summary" ma:description="" ma:hidden="true" ma:internalName="DocumentSetDescription" ma:readOnly="false">
      <xsd:simpleType>
        <xsd:restriction base="dms:Note"/>
      </xsd:simpleType>
    </xsd:element>
    <xsd:element name="FormData" ma:index="45" nillable="true" ma:displayName="Form Data" ma:hidden="true" ma:internalName="FormData" ma:readOnly="false">
      <xsd:simpleType>
        <xsd:restriction base="dms:Note"/>
      </xsd:simpleType>
    </xsd:element>
    <xsd:element name="DateCompleted" ma:index="52" nillable="true" ma:displayName="Date Closed" ma:description="" ma:format="DateOnly" ma:hidden="true" ma:internalName="DateCompleted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bbd3-bdd0-4486-900a-fa39201cb185" elementFormDefault="qualified">
    <xsd:import namespace="http://schemas.microsoft.com/office/2006/documentManagement/types"/>
    <xsd:import namespace="http://schemas.microsoft.com/office/infopath/2007/PartnerControls"/>
    <xsd:element name="Final_x0020_File_x0020_Designation" ma:index="1" nillable="true" ma:displayName="Final File Designation" ma:default="No" ma:format="Dropdown" ma:internalName="Final_x0020_File_x0020_Designation">
      <xsd:simpleType>
        <xsd:restriction base="dms:Choice">
          <xsd:enumeration value="Yes"/>
          <xsd:enumeration value="No"/>
        </xsd:restriction>
      </xsd:simpleType>
    </xsd:element>
    <xsd:element name="Descriptopm" ma:index="3" nillable="true" ma:displayName="Study Name" ma:internalName="Descriptopm" ma:readOnly="false">
      <xsd:simpleType>
        <xsd:restriction base="dms:Note">
          <xsd:maxLength value="255"/>
        </xsd:restriction>
      </xsd:simpleType>
    </xsd:element>
    <xsd:element name="Electrification" ma:index="6" nillable="true" ma:displayName="Electrification" ma:internalName="Electrification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ESS"/>
                        <xsd:enumeration value="HEV"/>
                        <xsd:enumeration value="PHEV"/>
                        <xsd:enumeration value="BEV"/>
                        <xsd:enumeration value="48V BSG"/>
                        <xsd:enumeration value="P1 P2"/>
                        <xsd:enumeration value="P1 P4"/>
                        <xsd:enumeration value="SiEVT"/>
                        <xsd:enumeration value="12V BSG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Requestor_x0020__x0028_Manually_x0020_add_x0029_" ma:index="11" nillable="true" ma:displayName="Requestor Name" ma:description="If Requestors name is not in the list please manually enter last name first, first name last (FCA)" ma:format="Dropdown" ma:internalName="Requestor_x0020__x0028_Manually_x0020_add_x0029_">
      <xsd:simpleType>
        <xsd:union memberTypes="dms:Text">
          <xsd:simpleType>
            <xsd:restriction base="dms:Choice">
              <xsd:enumeration value="Acharya Jayant (FCA)"/>
              <xsd:enumeration value="Ajankar Shantanu (FCA)"/>
              <xsd:enumeration value="Alexander Britton (FCA)"/>
              <xsd:enumeration value="Bains Navjoat (FCA)"/>
              <xsd:enumeration value="Baker Joel (FCA)"/>
              <xsd:enumeration value="Boyer Mike (FCA)"/>
              <xsd:enumeration value="Bustamante David (FCA)"/>
              <xsd:enumeration value="Celini Dean (FCA)"/>
              <xsd:enumeration value="Falkowski Alan (FCA)"/>
              <xsd:enumeration value="Fodale Frank (FCA)"/>
              <xsd:enumeration value="Frederick John (FCA)"/>
              <xsd:enumeration value="Frisch Jason (FCA)"/>
              <xsd:enumeration value="Guertin Joe (FCA)"/>
              <xsd:enumeration value="John Julian (FCA)"/>
              <xsd:enumeration value="Lepsetz Neal (FCA)"/>
              <xsd:enumeration value="Martin Berthold (FCA)"/>
              <xsd:enumeration value="Michalski Wendy (FCA)"/>
              <xsd:enumeration value="Milosavlevski Peter (FCA)"/>
              <xsd:enumeration value="Moore Audrey (FCA)"/>
              <xsd:enumeration value="Nulty John (FCA)"/>
              <xsd:enumeration value="Orofino Luigi (FCA"/>
              <xsd:enumeration value="Oshnock Gary (FCA)"/>
              <xsd:enumeration value="Pennoni Christopher (FCA)"/>
              <xsd:enumeration value="Perosky Ed (FCA)"/>
              <xsd:enumeration value="Raymond Michael (FCA)"/>
              <xsd:enumeration value="Reynolds Matt (FCA)"/>
              <xsd:enumeration value="Samulak Mark (FCA)"/>
              <xsd:enumeration value="Sayen Jim (FCA)"/>
              <xsd:enumeration value="Smith Jeremy (FCA)"/>
              <xsd:enumeration value="Swanson Jonathan (FCA)"/>
              <xsd:enumeration value="Thompson Lauren (FCA)"/>
              <xsd:enumeration value="Tyll Paul (FCA)"/>
              <xsd:enumeration value="Vieira Al (FCA)"/>
            </xsd:restriction>
          </xsd:simpleType>
        </xsd:union>
      </xsd:simpleType>
    </xsd:element>
    <xsd:element name="Engineer1" ma:index="12" nillable="true" ma:displayName="Engineer" ma:internalName="Engineer1">
      <xsd:simpleType>
        <xsd:restriction base="dms:Text">
          <xsd:maxLength value="255"/>
        </xsd:restriction>
      </xsd:simpleType>
    </xsd:element>
    <xsd:element name="PublishedPublic" ma:index="13" nillable="true" ma:displayName="PublishedPublic" ma:default="No" ma:internalName="PublishedPublic">
      <xsd:simpleType>
        <xsd:restriction base="dms:Text">
          <xsd:maxLength value="255"/>
        </xsd:restriction>
      </xsd:simpleType>
    </xsd:element>
    <xsd:element name="Published_x0020_VP" ma:index="14" nillable="true" ma:displayName="Published VP" ma:default="No" ma:hidden="true" ma:internalName="Published_x0020_VP" ma:readOnly="false">
      <xsd:simpleType>
        <xsd:restriction base="dms:Text">
          <xsd:maxLength value="255"/>
        </xsd:restriction>
      </xsd:simpleType>
    </xsd:element>
    <xsd:element name="Data_x0020_Review_x0020_Date" ma:index="20" nillable="true" ma:displayName="Data Review Date" ma:format="DateOnly" ma:hidden="true" ma:internalName="Data_x0020_Review_x0020_Date" ma:readOnly="false">
      <xsd:simpleType>
        <xsd:restriction base="dms:DateTime"/>
      </xsd:simpleType>
    </xsd:element>
    <xsd:element name="Sub_x002d_type" ma:index="29" nillable="true" ma:displayName="Project Sub-type" ma:default="Major" ma:format="Dropdown" ma:internalName="Sub_x002d_type" ma:readOnly="false">
      <xsd:simpleType>
        <xsd:restriction base="dms:Choice">
          <xsd:enumeration value="Major"/>
          <xsd:enumeration value="Minor"/>
        </xsd:restriction>
      </xsd:simpleType>
    </xsd:element>
    <xsd:element name="No" ma:index="35" nillable="true" ma:displayName="No" ma:hidden="true" ma:internalName="No" ma:readOnly="false">
      <xsd:simpleType>
        <xsd:restriction base="dms:Text">
          <xsd:maxLength value="255"/>
        </xsd:restriction>
      </xsd:simpleType>
    </xsd:element>
    <xsd:element name="Published_x0020_External" ma:index="42" nillable="true" ma:displayName="Published External" ma:default="No" ma:hidden="true" ma:internalName="Published_x0020_External" ma:readOnly="false">
      <xsd:simpleType>
        <xsd:restriction base="dms:Text">
          <xsd:maxLength value="255"/>
        </xsd:restriction>
      </xsd:simpleType>
    </xsd:element>
    <xsd:element name="Study_x0020_No" ma:index="49" nillable="true" ma:displayName="Study No" ma:hidden="true" ma:internalName="Study_x0020_No" ma:readOnly="false">
      <xsd:simpleType>
        <xsd:restriction base="dms:Text">
          <xsd:maxLength value="255"/>
        </xsd:restriction>
      </xsd:simpleType>
    </xsd:element>
    <xsd:element name="PublishedExternal" ma:index="50" nillable="true" ma:displayName="PublishedExternal" ma:default="No" ma:hidden="true" ma:internalName="PublishedExternal" ma:readOnly="false">
      <xsd:simpleType>
        <xsd:restriction base="dms:Text">
          <xsd:maxLength value="255"/>
        </xsd:restriction>
      </xsd:simpleType>
    </xsd:element>
    <xsd:element name="PublishedVP" ma:index="51" nillable="true" ma:displayName="PublishedVP" ma:default="No" ma:hidden="true" ma:internalName="PublishedVP" ma:readOnly="false">
      <xsd:simpleType>
        <xsd:restriction base="dms:Text">
          <xsd:maxLength value="255"/>
        </xsd:restriction>
      </xsd:simpleType>
    </xsd:element>
    <xsd:element name="Date_x0020_Reviewed" ma:index="53" nillable="true" ma:displayName="Review Date" ma:format="DateOnly" ma:hidden="true" ma:internalName="Date_x0020_Reviewed" ma:readOnly="false">
      <xsd:simpleType>
        <xsd:restriction base="dms:DateTime"/>
      </xsd:simpleType>
    </xsd:element>
    <xsd:element name="Region" ma:index="56" nillable="true" ma:displayName="Market" ma:hidden="true" ma:internalName="Region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AC"/>
                    <xsd:enumeration value="EMEA"/>
                    <xsd:enumeration value="LATAM"/>
                    <xsd:enumeration value="N. America"/>
                  </xsd:restriction>
                </xsd:simpleType>
              </xsd:element>
            </xsd:sequence>
          </xsd:extension>
        </xsd:complexContent>
      </xsd:complexType>
    </xsd:element>
    <xsd:element name="Group_x0020_Responsible" ma:index="57" nillable="true" ma:displayName="Group Responsible" ma:internalName="Group_x0020_Responsibl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VI"/>
                    <xsd:enumeration value="Propulsion Systems"/>
                  </xsd:restriction>
                </xsd:simpleType>
              </xsd:element>
            </xsd:sequence>
          </xsd:extension>
        </xsd:complexContent>
      </xsd:complexType>
    </xsd:element>
    <xsd:element name="Study_x0020_Type0" ma:index="58" nillable="true" ma:displayName="Study Type" ma:hidden="true" ma:internalName="Study_x0020_Type0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overnance"/>
                    <xsd:enumeration value="Program Update"/>
                    <xsd:enumeration value="Study"/>
                  </xsd:restriction>
                </xsd:simpleType>
              </xsd:element>
            </xsd:sequence>
          </xsd:extension>
        </xsd:complexContent>
      </xsd:complexType>
    </xsd:element>
    <xsd:element name="PublishedDraft" ma:index="59" nillable="true" ma:displayName="PublishedDraft" ma:default="No" ma:internalName="PublishedDraft">
      <xsd:simpleType>
        <xsd:restriction base="dms:Text">
          <xsd:maxLength value="255"/>
        </xsd:restriction>
      </xsd:simpleType>
    </xsd:element>
    <xsd:element name="PublishedTVI" ma:index="60" nillable="true" ma:displayName="PublishedTVI" ma:default="No" ma:internalName="PublishedTVI">
      <xsd:simpleType>
        <xsd:restriction base="dms:Text">
          <xsd:maxLength value="255"/>
        </xsd:restriction>
      </xsd:simpleType>
    </xsd:element>
    <xsd:element name="UpdateTest" ma:index="61" nillable="true" ma:displayName="UpdateTest" ma:internalName="UpdateTest">
      <xsd:simpleType>
        <xsd:restriction base="dms:Text">
          <xsd:maxLength value="255"/>
        </xsd:restriction>
      </xsd:simpleType>
    </xsd:element>
    <xsd:element name="Published_x0020_TVI_x0020_Link" ma:index="62" nillable="true" ma:displayName="Published TVI Link" ma:format="Hyperlink" ma:internalName="Published_x0020_TVI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ed_x0020_Draft_x0020_Link" ma:index="63" nillable="true" ma:displayName="Published Draft Link" ma:format="Hyperlink" ma:internalName="Published_x0020_Draft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ed_x0020_External_x0020_Link" ma:index="64" nillable="true" ma:displayName="Published External Link" ma:description="HYAAAAA!!" ma:format="Hyperlink" ma:internalName="Published_x0020_External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ed_x0020_Public_x0020_Link" ma:index="65" nillable="true" ma:displayName="Published Public Link" ma:format="Hyperlink" ma:internalName="Published_x0020_Public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ed_x0020_VP_x0020_Link" ma:index="66" nillable="true" ma:displayName="Published VP Link" ma:format="Hyperlink" ma:internalName="Published_x0020_VP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ngineer_x0020_Lookup" ma:index="67" nillable="true" ma:displayName="Engineer Lookup" ma:list="{55a2bcdb-3652-450d-8e3a-2ec7e1fd2022}" ma:internalName="Engineer_x0020_Lookup" ma:showField="Created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3782f-784b-46a5-b3a9-2d28001a69a1" elementFormDefault="qualified">
    <xsd:import namespace="http://schemas.microsoft.com/office/2006/documentManagement/types"/>
    <xsd:import namespace="http://schemas.microsoft.com/office/infopath/2007/PartnerControls"/>
    <xsd:element name="Comments" ma:index="2" nillable="true" ma:displayName="Comments" ma:description="Please provide Status Comments" ma:internalName="Comments">
      <xsd:simpleType>
        <xsd:restriction base="dms:Note"/>
      </xsd:simpleType>
    </xsd:element>
    <xsd:element name="DocumentVersion" ma:index="15" nillable="true" ma:displayName="DocumentVersion" ma:hidden="true" ma:internalName="DocumentVersion" ma:readOnly="false">
      <xsd:simpleType>
        <xsd:restriction base="dms:Number"/>
      </xsd:simpleType>
    </xsd:element>
    <xsd:element name="DraftReviewer" ma:index="16" nillable="true" ma:displayName="Draft Reviewer" ma:hidden="true" ma:list="UserInfo" ma:SharePointGroup="0" ma:internalName="DraftReview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M_x0020_Disclosure" ma:index="26" nillable="true" ma:displayName="POM Disclosure" ma:format="DateOnly" ma:hidden="true" ma:internalName="POM_x0020_Disclosure" ma:readOnly="false">
      <xsd:simpleType>
        <xsd:restriction base="dms:DateTime"/>
      </xsd:simpleType>
    </xsd:element>
    <xsd:element name="DLCPolicyLabelClientValue" ma:index="36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37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  <xsd:element name="DLCPolicyLabelValue" ma:index="48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5f44f-ac68-4563-a3d2-acf3ff1a8a58" elementFormDefault="qualified">
    <xsd:import namespace="http://schemas.microsoft.com/office/2006/documentManagement/types"/>
    <xsd:import namespace="http://schemas.microsoft.com/office/infopath/2007/PartnerControls"/>
    <xsd:element name="Project_x0020_Summary" ma:index="4" nillable="true" ma:displayName="Proj Summary" ma:description="Brief high level summary of the project purpose and scope for review with senior management" ma:internalName="Project_x0020_Summary">
      <xsd:simpleType>
        <xsd:restriction base="dms:Note">
          <xsd:maxLength value="255"/>
        </xsd:restriction>
      </xsd:simpleType>
    </xsd:element>
    <xsd:element name="StatusToCheck" ma:index="34" nillable="true" ma:displayName="Status" ma:default="Not Started" ma:description="Not Started - Request Created&#10;Close Reject - Rejected in POM&#10;In Progress - Work Initiated&#10;Reopened - Previously Initiated &amp; Closed&#10;Completed - Study Successfully Finished" ma:format="Dropdown" ma:internalName="StatusToCheck" ma:readOnly="false">
      <xsd:simpleType>
        <xsd:restriction base="dms:Choice">
          <xsd:enumeration value="Not Started"/>
          <xsd:enumeration value="Close Rejected"/>
          <xsd:enumeration value="In Progress"/>
          <xsd:enumeration value="On Hold"/>
          <xsd:enumeration value="Reopened"/>
          <xsd:enumeration value="Completed"/>
          <xsd:enumeration value="Close Incomplete"/>
        </xsd:restriction>
      </xsd:simpleType>
    </xsd:element>
    <xsd:element name="PrePOMDate" ma:index="43" nillable="true" ma:displayName="Pre-POM Date" ma:format="DateOnly" ma:hidden="true" ma:internalName="PrePOMDate" ma:readOnly="false">
      <xsd:simpleType>
        <xsd:restriction base="dms:DateTime"/>
      </xsd:simpleType>
    </xsd:element>
    <xsd:element name="StudyRequestNo" ma:index="55" nillable="true" ma:displayName="Bulletin #" ma:hidden="true" ma:internalName="StudyRequestNo" ma:readOnly="false">
      <xsd:simpleType>
        <xsd:restriction base="dms:Text">
          <xsd:maxLength value="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5" nillable="true" ma:displayName="Project Type" ma:default="Vehicle" ma:format="Dropdown" ma:internalName="_Version" ma:readOnly="false">
      <xsd:simpleType>
        <xsd:restriction base="dms:Choice">
          <xsd:enumeration value="Powertrain"/>
          <xsd:enumeration value="Vehicle"/>
          <xsd:enumeration value="Centralized xEV"/>
          <xsd:enumeration value="Tools"/>
          <xsd:enumeration value="Process"/>
          <xsd:enumeration value="Training"/>
          <xsd:enumeration value="Other"/>
        </xsd:restriction>
      </xsd:simpleType>
    </xsd:element>
    <xsd:element name="TaskDueDate" ma:index="18" nillable="true" ma:displayName="Due date" ma:format="DateOnly" ma:hidden="true" ma:internalName="TaskDueDate" ma:readOnly="false">
      <xsd:simpleType>
        <xsd:restriction base="dms:DateTime"/>
      </xsd:simpleType>
    </xsd:element>
    <xsd:element name="_DCDateCreated" ma:index="21" nillable="true" ma:displayName="Date Created" ma:default="[today]" ma:description="The date on which this resource was created" ma:format="DateOnly" ma:hidden="true" ma:internalName="_DCDateCreated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749ac-1cd0-4918-b935-72651b72ad91" elementFormDefault="qualified">
    <xsd:import namespace="http://schemas.microsoft.com/office/2006/documentManagement/types"/>
    <xsd:import namespace="http://schemas.microsoft.com/office/infopath/2007/PartnerControls"/>
    <xsd:element name="Engine" ma:index="7" nillable="true" ma:displayName="Engine" ma:internalName="Engin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petitive"/>
                    <xsd:enumeration value="None"/>
                    <xsd:enumeration value="Other"/>
                    <xsd:enumeration value="1.0L Fire LF"/>
                    <xsd:enumeration value="1.0L Fire FE"/>
                    <xsd:enumeration value="1.0L GSET3"/>
                    <xsd:enumeration value="1.0L GSEN3"/>
                    <xsd:enumeration value="1.3L GSEN4"/>
                    <xsd:enumeration value="1.3L GSET4"/>
                    <xsd:enumeration value="1.4L FIRE"/>
                    <xsd:enumeration value="1.5L GMET3"/>
                    <xsd:enumeration value="1.5L GSET4"/>
                    <xsd:enumeration value="1.6L Fiat Fam B Diesel"/>
                    <xsd:enumeration value="1.8L Fam B GDI TC"/>
                    <xsd:enumeration value="2.0L Fiat Fam B Diesel"/>
                    <xsd:enumeration value="2.0L GMET4 EVO"/>
                    <xsd:enumeration value="2.0L GMET4 HO"/>
                    <xsd:enumeration value="2.0L GMET4 DOHC"/>
                    <xsd:enumeration value="2.0L GMET4 MAIR"/>
                    <xsd:enumeration value="2.0L GMET4 MAIR HO"/>
                    <xsd:enumeration value="2.0L Tigershark"/>
                    <xsd:enumeration value="2.2L Fiat Fam B Diesel"/>
                    <xsd:enumeration value="2.3L Fiat F1A Diesel"/>
                    <xsd:enumeration value="2.4L Tigershark MAIR"/>
                    <xsd:enumeration value="2.4L World Gas Engine (WGE)"/>
                    <xsd:enumeration value="2.9L ARM V6 TC"/>
                    <xsd:enumeration value="3.0L Fiat F1C Diesel"/>
                    <xsd:enumeration value="3.0L GMET6"/>
                    <xsd:enumeration value="3.0L Pentastar"/>
                    <xsd:enumeration value="3.0L V6 Diesel"/>
                    <xsd:enumeration value="3.2L Pentastar"/>
                    <xsd:enumeration value="3.6L Pentastar Classic"/>
                    <xsd:enumeration value="3.6L Pentastar Upgrade"/>
                    <xsd:enumeration value="3.8L Maserati V8"/>
                    <xsd:enumeration value="4.3L CNHi Turbo Diesel"/>
                    <xsd:enumeration value="5.0L Cummins"/>
                    <xsd:enumeration value="5.7L HEMI"/>
                    <xsd:enumeration value="6.2L Hellcat"/>
                    <xsd:enumeration value="6.4L HEMI"/>
                    <xsd:enumeration value="6.7L Cummins"/>
                    <xsd:enumeration value="7.0L V8 HEMI HO"/>
                  </xsd:restriction>
                </xsd:simpleType>
              </xsd:element>
            </xsd:sequence>
          </xsd:extension>
        </xsd:complexContent>
      </xsd:complexType>
    </xsd:element>
    <xsd:element name="Transmission" ma:index="8" nillable="true" ma:displayName="Transmission" ma:internalName="Transmiss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petitive"/>
                    <xsd:enumeration value="None"/>
                    <xsd:enumeration value="Other"/>
                    <xsd:enumeration value="41TE"/>
                    <xsd:enumeration value="62TE"/>
                    <xsd:enumeration value="65RFE"/>
                    <xsd:enumeration value="66RFE"/>
                    <xsd:enumeration value="68RFE"/>
                    <xsd:enumeration value="845RE/8HP45"/>
                    <xsd:enumeration value="850RE/8HP50"/>
                    <xsd:enumeration value="8HP70"/>
                    <xsd:enumeration value="8HP75"/>
                    <xsd:enumeration value="8HP75LCV"/>
                    <xsd:enumeration value="8HP90"/>
                    <xsd:enumeration value="8HP95"/>
                    <xsd:enumeration value="8P75PH"/>
                    <xsd:enumeration value="8P80PH"/>
                    <xsd:enumeration value="948TE"/>
                    <xsd:enumeration value="AISIN AS66RC"/>
                    <xsd:enumeration value="AISIN AS69RC"/>
                    <xsd:enumeration value="Aisin BG6"/>
                    <xsd:enumeration value="Aisin CX18 CVT"/>
                    <xsd:enumeration value="Aisin D478"/>
                    <xsd:enumeration value="Aisin F21 160"/>
                    <xsd:enumeration value="Aisin F21-250"/>
                    <xsd:enumeration value="Allison HD 9 Speed"/>
                    <xsd:enumeration value="C510 MTX"/>
                    <xsd:enumeration value="C513 MTX"/>
                    <xsd:enumeration value="C514 MTA"/>
                    <xsd:enumeration value="C514 MTX"/>
                    <xsd:enumeration value="C635 DDCT"/>
                    <xsd:enumeration value="C630/C635 MTX"/>
                    <xsd:enumeration value="C725 DDCT"/>
                    <xsd:enumeration value="Gemini"/>
                    <xsd:enumeration value="Getrag 7DCT300"/>
                    <xsd:enumeration value="Getrag 7HDT300"/>
                    <xsd:enumeration value="Jatco CVT2"/>
                    <xsd:enumeration value="Jatco JF613E"/>
                    <xsd:enumeration value="Magna MPT-T355"/>
                    <xsd:enumeration value="SiEVT"/>
                    <xsd:enumeration value="Transys 6F24"/>
                    <xsd:enumeration value="Transys 8F27"/>
                    <xsd:enumeration value="Transys 8F36"/>
                    <xsd:enumeration value="Transys 8F42"/>
                    <xsd:enumeration value="Tremec TR4050"/>
                    <xsd:enumeration value="Tremec TR6060"/>
                    <xsd:enumeration value="ZF DHT"/>
                  </xsd:restriction>
                </xsd:simpleType>
              </xsd:element>
            </xsd:sequence>
          </xsd:extension>
        </xsd:complexContent>
      </xsd:complexType>
    </xsd:element>
    <xsd:element name="Vehicle_x0020_Family" ma:index="9" nillable="true" ma:displayName="Vehicle Family" ma:internalName="Vehicle_x0020_Family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mpetitive"/>
                        <xsd:enumeration value="139"/>
                        <xsd:enumeration value="363 (X6HX)"/>
                        <xsd:enumeration value="551"/>
                        <xsd:enumeration value="949"/>
                        <xsd:enumeration value="952"/>
                        <xsd:enumeration value="1391"/>
                        <xsd:enumeration value="1997"/>
                        <xsd:enumeration value="1785"/>
                        <xsd:enumeration value="1785 2V"/>
                        <xsd:enumeration value="1785 3V"/>
                        <xsd:enumeration value="1785 SW"/>
                        <xsd:enumeration value="2234"/>
                        <xsd:enumeration value="2251"/>
                        <xsd:enumeration value="2260"/>
                        <xsd:enumeration value="2441"/>
                        <xsd:enumeration value="2504"/>
                        <xsd:enumeration value="2631"/>
                        <xsd:enumeration value="2650"/>
                        <xsd:enumeration value="2680"/>
                        <xsd:enumeration value="2700"/>
                        <xsd:enumeration value="2910 (RAM C)"/>
                        <xsd:enumeration value="2960"/>
                        <xsd:enumeration value="2970"/>
                        <xsd:enumeration value="3101 2V"/>
                        <xsd:enumeration value="3102 3V"/>
                        <xsd:enumeration value="3121"/>
                        <xsd:enumeration value="3124"/>
                        <xsd:enumeration value="3125"/>
                        <xsd:enumeration value="3230"/>
                        <xsd:enumeration value="3231"/>
                        <xsd:enumeration value="3260 2V"/>
                        <xsd:enumeration value="3260 3V"/>
                        <xsd:enumeration value="3270"/>
                        <xsd:enumeration value="3271"/>
                        <xsd:enumeration value="3272"/>
                        <xsd:enumeration value="3290"/>
                        <xsd:enumeration value="3311"/>
                        <xsd:enumeration value="3410 (X1H)"/>
                        <xsd:enumeration value="3570"/>
                        <xsd:enumeration value="3580 (X6H)"/>
                        <xsd:enumeration value="3590 (X6S)"/>
                        <xsd:enumeration value="3701"/>
                        <xsd:enumeration value="5150"/>
                        <xsd:enumeration value="5210"/>
                        <xsd:enumeration value="5230"/>
                        <xsd:enumeration value="5511"/>
                        <xsd:enumeration value="5560"/>
                        <xsd:enumeration value="6370"/>
                        <xsd:enumeration value="8461"/>
                        <xsd:enumeration value="9403"/>
                        <xsd:enumeration value="9404"/>
                        <xsd:enumeration value="9553"/>
                        <xsd:enumeration value="4C"/>
                        <xsd:enumeration value="B1"/>
                        <xsd:enumeration value="B4"/>
                        <xsd:enumeration value="BA"/>
                        <xsd:enumeration value="BF"/>
                        <xsd:enumeration value="BG"/>
                        <xsd:enumeration value="BU"/>
                        <xsd:enumeration value="BV"/>
                        <xsd:enumeration value="D2"/>
                        <xsd:enumeration value="D3"/>
                        <xsd:enumeration value="DD"/>
                        <xsd:enumeration value="DE"/>
                        <xsd:enumeration value="DF"/>
                        <xsd:enumeration value="DG"/>
                        <xsd:enumeration value="DJ"/>
                        <xsd:enumeration value="DK"/>
                        <xsd:enumeration value="DP"/>
                        <xsd:enumeration value="DQ"/>
                        <xsd:enumeration value="DS"/>
                        <xsd:enumeration value="DT"/>
                        <xsd:enumeration value="DU"/>
                        <xsd:enumeration value="DX"/>
                        <xsd:enumeration value="DZ"/>
                        <xsd:enumeration value="EL"/>
                        <xsd:enumeration value="FB"/>
                        <xsd:enumeration value="FC"/>
                        <xsd:enumeration value="FD"/>
                        <xsd:enumeration value="FF"/>
                        <xsd:enumeration value="FG"/>
                        <xsd:enumeration value="GA"/>
                        <xsd:enumeration value="GU"/>
                        <xsd:enumeration value="J3"/>
                        <xsd:enumeration value="JC"/>
                        <xsd:enumeration value="JD"/>
                        <xsd:enumeration value="JF"/>
                        <xsd:enumeration value="JK"/>
                        <xsd:enumeration value="JL"/>
                        <xsd:enumeration value="JS"/>
                        <xsd:enumeration value="JT"/>
                        <xsd:enumeration value="K1"/>
                        <xsd:enumeration value="K4"/>
                        <xsd:enumeration value="K4L"/>
                        <xsd:enumeration value="K8"/>
                        <xsd:enumeration value="K8 Long (590)"/>
                        <xsd:enumeration value="K8 MCA"/>
                        <xsd:enumeration value="K8 PHEV 590"/>
                        <xsd:enumeration value="KL"/>
                        <xsd:enumeration value="KM"/>
                        <xsd:enumeration value="KX"/>
                        <xsd:enumeration value="LA"/>
                        <xsd:enumeration value="LB"/>
                        <xsd:enumeration value="LC"/>
                        <xsd:enumeration value="LD"/>
                        <xsd:enumeration value="LF"/>
                        <xsd:enumeration value="LX"/>
                        <xsd:enumeration value="LY"/>
                        <xsd:enumeration value="M1"/>
                        <xsd:enumeration value="M4"/>
                        <xsd:enumeration value="M6"/>
                        <xsd:enumeration value="M157"/>
                        <xsd:enumeration value="M161"/>
                        <xsd:enumeration value="M182"/>
                        <xsd:enumeration value="M183"/>
                        <xsd:enumeration value="M184"/>
                        <xsd:enumeration value="M189"/>
                        <xsd:enumeration value="M240"/>
                        <xsd:enumeration value="MK"/>
                        <xsd:enumeration value="MP"/>
                        <xsd:enumeration value="MV"/>
                        <xsd:enumeration value="ND"/>
                        <xsd:enumeration value="NT"/>
                        <xsd:enumeration value="PA"/>
                        <xsd:enumeration value="PD"/>
                        <xsd:enumeration value="PF"/>
                        <xsd:enumeration value="PH"/>
                        <xsd:enumeration value="PK"/>
                        <xsd:enumeration value="PM"/>
                        <xsd:enumeration value="PT"/>
                        <xsd:enumeration value="PX"/>
                        <xsd:enumeration value="RA"/>
                        <xsd:enumeration value="RM"/>
                        <xsd:enumeration value="RT"/>
                        <xsd:enumeration value="RU"/>
                        <xsd:enumeration value="RY"/>
                        <xsd:enumeration value="TR"/>
                        <xsd:enumeration value="UA"/>
                        <xsd:enumeration value="UF"/>
                        <xsd:enumeration value="UL"/>
                        <xsd:enumeration value="VG"/>
                        <xsd:enumeration value="VF"/>
                        <xsd:enumeration value="VM"/>
                        <xsd:enumeration value="W2"/>
                        <xsd:enumeration value="WD"/>
                        <xsd:enumeration value="WK"/>
                        <xsd:enumeration value="WL"/>
                        <xsd:enumeration value="WM"/>
                        <xsd:enumeration value="WS"/>
                        <xsd:enumeration value="WT"/>
                        <xsd:enumeration value="X3P"/>
                        <xsd:enumeration value="X6S"/>
                        <xsd:enumeration value="X6U"/>
                        <xsd:enumeration value="XMF RAM"/>
                        <xsd:enumeration value="ZD"/>
                        <xsd:enumeration value="Z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riveline" ma:index="17" nillable="true" ma:displayName="Driveline" ma:hidden="true" ma:internalName="Drivelin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WD"/>
                    <xsd:enumeration value="FWD"/>
                    <xsd:enumeration value="RWD"/>
                    <xsd:enumeration value="4x4"/>
                  </xsd:restriction>
                </xsd:simpleType>
              </xsd:element>
            </xsd:sequence>
          </xsd:extension>
        </xsd:complexContent>
      </xsd:complexType>
    </xsd:element>
    <xsd:element name="Model_x0020_Year" ma:index="24" nillable="true" ma:displayName="Model Year" ma:internalName="Model_x0020_Ye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2017"/>
                    <xsd:enumeration value="2018"/>
                    <xsd:enumeration value="2019"/>
                    <xsd:enumeration value="2020"/>
                    <xsd:enumeration value="2021"/>
                    <xsd:enumeration value="2022"/>
                    <xsd:enumeration value="2023"/>
                    <xsd:enumeration value="2024"/>
                    <xsd:enumeration value="2025"/>
                    <xsd:enumeration value="2026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749AC-1CD0-4918-B935-72651B72AD91" elementFormDefault="qualified">
    <xsd:import namespace="http://schemas.microsoft.com/office/2006/documentManagement/types"/>
    <xsd:import namespace="http://schemas.microsoft.com/office/infopath/2007/PartnerControls"/>
    <xsd:element name="StudyRequestNo" ma:index="19" nillable="true" ma:displayName="Study No." ma:hidden="true" ma:internalName="StudyRequestNo0" ma:readOnly="false">
      <xsd:simpleType>
        <xsd:restriction base="dms:Text">
          <xsd:maxLength value="255"/>
        </xsd:restriction>
      </xsd:simpleType>
    </xsd:element>
    <xsd:element name="ESS" ma:index="22" nillable="true" ma:displayName="ESS" ma:format="Dropdown" ma:hidden="true" ma:internalName="ESS" ma:readOnly="false">
      <xsd:simpleType>
        <xsd:restriction base="dms:Choice">
          <xsd:enumeration value="Yes"/>
          <xsd:enumeration value="No"/>
        </xsd:restriction>
      </xsd:simpleType>
    </xsd:element>
    <xsd:element name="InitialApprovalStatus" ma:index="23" nillable="true" ma:displayName="Initial Approval Status" ma:format="Dropdown" ma:hidden="true" ma:internalName="InitialApprovalStatus" ma:readOnly="false">
      <xsd:simpleType>
        <xsd:restriction base="dms:Choice">
          <xsd:enumeration value="Approved"/>
          <xsd:enumeration value="Rejected"/>
        </xsd:restriction>
      </xsd:simpleType>
    </xsd:element>
    <xsd:element name="Number_x005f_x0020_of_x005f_x0020_hours" ma:index="25" nillable="true" ma:displayName="Number of hours" ma:default="" ma:hidden="true" ma:internalName="Number_x0020_of_x0020_hours" ma:readOnly="false">
      <xsd:simpleType>
        <xsd:restriction base="dms:Text"/>
      </xsd:simpleType>
    </xsd:element>
    <xsd:element name="PrePOMApproval" ma:index="27" nillable="true" ma:displayName="PrePOM Approval" ma:format="Dropdown" ma:hidden="true" ma:internalName="PrePOMApproval" ma:readOnly="false">
      <xsd:simpleType>
        <xsd:restriction base="dms:Choice">
          <xsd:enumeration value="Approved"/>
          <xsd:enumeration value="Rejected"/>
        </xsd:restriction>
      </xsd:simpleType>
    </xsd:element>
    <xsd:element name="PrePOMApprovalDate" ma:index="28" nillable="true" ma:displayName="PrePOM Approval Date" ma:format="DateOnly" ma:hidden="true" ma:internalName="PrePOMApprovalDate" ma:readOnly="false">
      <xsd:simpleType>
        <xsd:restriction base="dms:DateTime"/>
      </xsd:simpleType>
    </xsd:element>
    <xsd:element name="Promise_x005f_x0020_Date" ma:index="30" nillable="true" ma:displayName="Promise Date" ma:format="DateOnly" ma:internalName="Promise_x0020_Date0" ma:readOnly="false">
      <xsd:simpleType>
        <xsd:restriction base="dms:DateTime"/>
      </xsd:simpleType>
    </xsd:element>
    <xsd:element name="Requested_x005f_x0020_Delivery_x005f_x0020_Date" ma:index="31" nillable="true" ma:displayName="Requested Delivery Date" ma:format="DateOnly" ma:hidden="true" ma:internalName="Requested_x0020_Delivery_x0020_Date0" ma:readOnly="false">
      <xsd:simpleType>
        <xsd:restriction base="dms:DateTime"/>
      </xsd:simpleType>
    </xsd:element>
    <xsd:element name="StatusToCheck" ma:index="32" nillable="true" ma:displayName="Status To Check" ma:default="Not Started" ma:format="Dropdown" ma:hidden="true" ma:internalName="StatusToCheck0" ma:readOnly="false">
      <xsd:simpleType>
        <xsd:restriction base="dms:Choice">
          <xsd:enumeration value="Not Started"/>
          <xsd:enumeration value="In Progress"/>
          <xsd:enumeration value="Approved By Manager"/>
          <xsd:enumeration value="Rejected By Manager"/>
          <xsd:enumeration value="Notification Sent to Engineer"/>
          <xsd:enumeration value="Attachment Approved By Manager"/>
          <xsd:enumeration value="Attachment Rejected By Manager"/>
          <xsd:enumeration value="Approved in Pre-POM"/>
          <xsd:enumeration value="Rejected in Pre-POM"/>
          <xsd:enumeration value="Approved in POM"/>
          <xsd:enumeration value="Rejected in POM"/>
          <xsd:enumeration value="Completed"/>
        </xsd:restriction>
      </xsd:simpleType>
    </xsd:element>
    <xsd:element name="Purpose1" ma:index="33" nillable="true" ma:displayName="Purpose" ma:hidden="true" ma:internalName="Purpose1" ma:readOnly="false">
      <xsd:simpleType>
        <xsd:restriction base="dms:Note"/>
      </xsd:simpleType>
    </xsd:element>
    <xsd:element name="BSG" ma:index="54" nillable="true" ma:displayName="BSG" ma:format="Dropdown" ma:hidden="true" ma:internalName="BSG" ma:readOnly="fals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8" ma:displayName="Content Type"/>
        <xsd:element ref="dc:title" minOccurs="0" maxOccurs="1" ma:index="1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>https://teamsites.chrysler.com/sites/PTDvp/PTSynthesis/StudyRequests/Forms/Document/SR_Template.pptx</xsnLocation>
  <cached>True</cached>
  <openByDefault>False</openByDefault>
  <xsnScope>https://teamsites.chrysler.com/sites/PTDvp/PTSynthesis/StudyRequests</xsnScope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questor_x0020__x0028_Manually_x0020_add_x0029_ xmlns="fb82bbd3-bdd0-4486-900a-fa39201cb185" xsi:nil="true"/>
    <Driveline xmlns="b66749ac-1cd0-4918-b935-72651b72ad91"/>
    <Purpose1 xmlns="B66749AC-1CD0-4918-B935-72651B72AD91" xsi:nil="true"/>
    <PrePOMApprovalDate xmlns="B66749AC-1CD0-4918-B935-72651B72AD91" xsi:nil="true"/>
    <Final_x0020_File_x0020_Designation xmlns="fb82bbd3-bdd0-4486-900a-fa39201cb185">No</Final_x0020_File_x0020_Designation>
    <_Version xmlns="http://schemas.microsoft.com/sharepoint/v3/fields">Vehicle</_Version>
    <PublishedPublic xmlns="fb82bbd3-bdd0-4486-900a-fa39201cb185">No</PublishedPublic>
    <StatusToCheck xmlns="6eb5f44f-ac68-4563-a3d2-acf3ff1a8a58">Not Started</StatusToCheck>
    <Study_x0020_No xmlns="fb82bbd3-bdd0-4486-900a-fa39201cb185">10681</Study_x0020_No>
    <DateCompleted xmlns="http://schemas.microsoft.com/sharepoint/v3" xsi:nil="true"/>
    <Published_x0020_Public_x0020_Link xmlns="fb82bbd3-bdd0-4486-900a-fa39201cb185">
      <Url xsi:nil="true"/>
      <Description xsi:nil="true"/>
    </Published_x0020_Public_x0020_Link>
    <Descriptopm xmlns="fb82bbd3-bdd0-4486-900a-fa39201cb185" xsi:nil="true"/>
    <Number_x005f_x0020_of_x005f_x0020_hours xmlns="B66749AC-1CD0-4918-B935-72651B72AD91" xsi:nil="true"/>
    <Requested_x005f_x0020_Delivery_x005f_x0020_Date xmlns="B66749AC-1CD0-4918-B935-72651B72AD91" xsi:nil="true"/>
    <PrePOMApproval xmlns="B66749AC-1CD0-4918-B935-72651B72AD91" xsi:nil="true"/>
    <Promise_x005f_x0020_Date xmlns="B66749AC-1CD0-4918-B935-72651B72AD91" xsi:nil="true"/>
    <No xmlns="fb82bbd3-bdd0-4486-900a-fa39201cb185" xsi:nil="true"/>
    <BSG xmlns="B66749AC-1CD0-4918-B935-72651B72AD91" xsi:nil="true"/>
    <TaskDueDate xmlns="http://schemas.microsoft.com/sharepoint/v3/fields" xsi:nil="true"/>
    <InitialApprovalStatus xmlns="B66749AC-1CD0-4918-B935-72651B72AD91" xsi:nil="true"/>
    <Published_x0020_External xmlns="fb82bbd3-bdd0-4486-900a-fa39201cb185">No</Published_x0020_External>
    <Published_x0020_External_x0020_Link xmlns="fb82bbd3-bdd0-4486-900a-fa39201cb185">
      <Url xsi:nil="true"/>
      <Description xsi:nil="true"/>
    </Published_x0020_External_x0020_Link>
    <Comments xmlns="f7d3782f-784b-46a5-b3a9-2d28001a69a1" xsi:nil="true"/>
    <DocumentSetDescription xmlns="http://schemas.microsoft.com/sharepoint/v3" xsi:nil="true"/>
    <Published_x0020_TVI_x0020_Link xmlns="fb82bbd3-bdd0-4486-900a-fa39201cb185">
      <Url xsi:nil="true"/>
      <Description xsi:nil="true"/>
    </Published_x0020_TVI_x0020_Link>
    <Engine xmlns="b66749ac-1cd0-4918-b935-72651b72ad91"/>
    <DraftReviewer xmlns="f7d3782f-784b-46a5-b3a9-2d28001a69a1">
      <UserInfo>
        <DisplayName/>
        <AccountId xsi:nil="true"/>
        <AccountType/>
      </UserInfo>
    </DraftReviewer>
    <Study_x0020_Type0 xmlns="fb82bbd3-bdd0-4486-900a-fa39201cb185"/>
    <Region xmlns="fb82bbd3-bdd0-4486-900a-fa39201cb185"/>
    <UpdateTest xmlns="fb82bbd3-bdd0-4486-900a-fa39201cb185" xsi:nil="true"/>
    <Published_x0020_VP xmlns="fb82bbd3-bdd0-4486-900a-fa39201cb185">No</Published_x0020_VP>
    <Data_x0020_Review_x0020_Date xmlns="fb82bbd3-bdd0-4486-900a-fa39201cb185" xsi:nil="true"/>
    <ESS xmlns="B66749AC-1CD0-4918-B935-72651B72AD91" xsi:nil="true"/>
    <StatusToCheck xmlns="B66749AC-1CD0-4918-B935-72651B72AD91">Not Started</StatusToCheck>
    <PrePOMDate xmlns="6eb5f44f-ac68-4563-a3d2-acf3ff1a8a58" xsi:nil="true"/>
    <Vehicle_x0020_Family xmlns="b66749ac-1cd0-4918-b935-72651b72ad91"/>
    <Engineer1 xmlns="fb82bbd3-bdd0-4486-900a-fa39201cb185" xsi:nil="true"/>
    <Project_x0020_Summary xmlns="6eb5f44f-ac68-4563-a3d2-acf3ff1a8a58" xsi:nil="true"/>
    <FormData xmlns="http://schemas.microsoft.com/sharepoint/v3" xsi:nil="true"/>
    <Electrification xmlns="fb82bbd3-bdd0-4486-900a-fa39201cb185"/>
    <Group_x0020_Responsible xmlns="fb82bbd3-bdd0-4486-900a-fa39201cb185"/>
    <StudyRequestNo xmlns="B66749AC-1CD0-4918-B935-72651B72AD91" xsi:nil="true"/>
    <Date_x0020_Reviewed xmlns="fb82bbd3-bdd0-4486-900a-fa39201cb185" xsi:nil="true"/>
    <PublishedTVI xmlns="fb82bbd3-bdd0-4486-900a-fa39201cb185">No</PublishedTVI>
    <Transmission xmlns="b66749ac-1cd0-4918-b935-72651b72ad91"/>
    <POM_x0020_Disclosure xmlns="f7d3782f-784b-46a5-b3a9-2d28001a69a1" xsi:nil="true"/>
    <DLCPolicyLabelClientValue xmlns="f7d3782f-784b-46a5-b3a9-2d28001a69a1" xsi:nil="true"/>
    <Published_x0020_Draft_x0020_Link xmlns="fb82bbd3-bdd0-4486-900a-fa39201cb185">
      <Url xsi:nil="true"/>
      <Description xsi:nil="true"/>
    </Published_x0020_Draft_x0020_Link>
    <PublishedVP xmlns="fb82bbd3-bdd0-4486-900a-fa39201cb185">No</PublishedVP>
    <PublishedDraft xmlns="fb82bbd3-bdd0-4486-900a-fa39201cb185">No</PublishedDraft>
    <Engineer_x0020_Lookup xmlns="fb82bbd3-bdd0-4486-900a-fa39201cb185" xsi:nil="true"/>
    <Model_x0020_Year xmlns="b66749ac-1cd0-4918-b935-72651b72ad91"/>
    <Sub_x002d_type xmlns="fb82bbd3-bdd0-4486-900a-fa39201cb185">Major</Sub_x002d_type>
    <StudyRequestNo xmlns="6eb5f44f-ac68-4563-a3d2-acf3ff1a8a58" xsi:nil="true"/>
    <Published_x0020_VP_x0020_Link xmlns="fb82bbd3-bdd0-4486-900a-fa39201cb185">
      <Url xsi:nil="true"/>
      <Description xsi:nil="true"/>
    </Published_x0020_VP_x0020_Link>
    <DocumentVersion xmlns="f7d3782f-784b-46a5-b3a9-2d28001a69a1" xsi:nil="true"/>
    <_DCDateCreated xmlns="http://schemas.microsoft.com/sharepoint/v3/fields">2021-03-03T14:08:52+00:00</_DCDateCreated>
    <DLCPolicyLabelLock xmlns="f7d3782f-784b-46a5-b3a9-2d28001a69a1" xsi:nil="true"/>
    <PublishedExternal xmlns="fb82bbd3-bdd0-4486-900a-fa39201cb185">No</PublishedExternal>
  </documentManagement>
</p:properties>
</file>

<file path=customXml/item4.xml><?xml version="1.0" encoding="utf-8"?>
<?mso-contentType ?>
<FormTemplates xmlns="http://schemas.microsoft.com/sharepoint/v3/contenttype/forms">
  <Display>NFListDisplayForm</Display>
  <Edit>NFListEditForm</Edit>
  <New>NFListEditForm</New>
</FormTemplates>
</file>

<file path=customXml/item5.xml><?xml version="1.0" encoding="utf-8"?>
<?mso-contentType ?>
<spe:Receivers xmlns:spe="http://schemas.microsoft.com/sharepoint/events"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7/12/2013 2:29:23 PM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7/12/2013 2:29:23 PM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7/12/2013 2:29:23 PM</Data>
    <Filter/>
  </Receiver>
</spe:Receivers>
</file>

<file path=customXml/item6.xml><?xml version="1.0" encoding="utf-8"?>
<?mso-contentType ?>
<FormTemplates>
  <Display>DocumentLibraryForm</Display>
  <Edit>DocumentLibraryForm</Edit>
  <New>DocumentLibraryForm</New>
  <MobileDisplayFormUrl/>
  <MobileEditFormUrl/>
  <MobileNewFormUrl/>
</FormTemplates>
</file>

<file path=customXml/itemProps1.xml><?xml version="1.0" encoding="utf-8"?>
<ds:datastoreItem xmlns:ds="http://schemas.openxmlformats.org/officeDocument/2006/customXml" ds:itemID="{18981521-7704-4A6A-B196-76FC102F2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b82bbd3-bdd0-4486-900a-fa39201cb185"/>
    <ds:schemaRef ds:uri="f7d3782f-784b-46a5-b3a9-2d28001a69a1"/>
    <ds:schemaRef ds:uri="6eb5f44f-ac68-4563-a3d2-acf3ff1a8a58"/>
    <ds:schemaRef ds:uri="http://schemas.microsoft.com/sharepoint/v3/fields"/>
    <ds:schemaRef ds:uri="b66749ac-1cd0-4918-b935-72651b72ad91"/>
    <ds:schemaRef ds:uri="B66749AC-1CD0-4918-B935-72651B72AD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0A3E58-22FC-40AA-A13D-AE09C72876C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F80E2DCE-00FE-4F9E-85EB-6F4ADF9E65DB}">
  <ds:schemaRefs>
    <ds:schemaRef ds:uri="http://purl.org/dc/dcmitype/"/>
    <ds:schemaRef ds:uri="http://schemas.openxmlformats.org/package/2006/metadata/core-properties"/>
    <ds:schemaRef ds:uri="fb82bbd3-bdd0-4486-900a-fa39201cb185"/>
    <ds:schemaRef ds:uri="http://schemas.microsoft.com/office/infopath/2007/PartnerControls"/>
    <ds:schemaRef ds:uri="B66749AC-1CD0-4918-B935-72651B72AD91"/>
    <ds:schemaRef ds:uri="6eb5f44f-ac68-4563-a3d2-acf3ff1a8a58"/>
    <ds:schemaRef ds:uri="http://purl.org/dc/terms/"/>
    <ds:schemaRef ds:uri="b66749ac-1cd0-4918-b935-72651b72ad91"/>
    <ds:schemaRef ds:uri="http://schemas.microsoft.com/sharepoint/v3/fields"/>
    <ds:schemaRef ds:uri="f7d3782f-784b-46a5-b3a9-2d28001a69a1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091974B3-9050-493E-A910-DE93BFA5871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339516A-C238-4BC8-9368-8D085467DDE6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72141AA9-12AB-4AD7-B0FB-FF59556E08B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7441</TotalTime>
  <Words>1047</Words>
  <Application>Microsoft Office PowerPoint</Application>
  <PresentationFormat>Presentazione su schermo (4:3)</PresentationFormat>
  <Paragraphs>231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Encode Sans Expanded Light</vt:lpstr>
      <vt:lpstr>Arial</vt:lpstr>
      <vt:lpstr>Encode Sans</vt:lpstr>
      <vt:lpstr>Stellantis</vt:lpstr>
      <vt:lpstr>Stellantis - Chapter blue</vt:lpstr>
      <vt:lpstr>Presentazione standard di PowerPoint</vt:lpstr>
      <vt:lpstr>Executive Summary</vt:lpstr>
      <vt:lpstr>Main program</vt:lpstr>
      <vt:lpstr>File Selection</vt:lpstr>
      <vt:lpstr>Load a Signal</vt:lpstr>
      <vt:lpstr>Create new axis</vt:lpstr>
      <vt:lpstr>Create a Figure</vt:lpstr>
      <vt:lpstr>Define line properties</vt:lpstr>
      <vt:lpstr>Panel selector &amp; custom x axis</vt:lpstr>
      <vt:lpstr>Panel selector &amp; channel calculator</vt:lpstr>
      <vt:lpstr>Output figure</vt:lpstr>
      <vt:lpstr>Backup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Thiriet</dc:creator>
  <cp:lastModifiedBy>Matteo De Marco</cp:lastModifiedBy>
  <cp:revision>769</cp:revision>
  <dcterms:modified xsi:type="dcterms:W3CDTF">2022-11-02T08:44:46Z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864e5bca-a071-477c-b0b2-eae74d306f82</vt:lpwstr>
  </property>
  <property fmtid="{D5CDD505-2E9C-101B-9397-08002B2CF9AE}" pid="3" name="bjSaver">
    <vt:lpwstr>qiV66kfWOQuFyOGsPGZdRfs8E7YQzDeZ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policy="18fbfd49-c8e6-4618-a77f-5ef25245836c" origin="userSelected" xmlns="http://www.boldonj</vt:lpwstr>
  </property>
  <property fmtid="{D5CDD505-2E9C-101B-9397-08002B2CF9AE}" pid="5" name="bjDocumentLabelXML-0">
    <vt:lpwstr>ames.com/2008/01/sie/internal/label"&gt;&lt;element uid="4ecbf47d-2ec6-497d-85fc-f65b66e62fe7" value="" /&gt;&lt;/sisl&gt;</vt:lpwstr>
  </property>
  <property fmtid="{D5CDD505-2E9C-101B-9397-08002B2CF9AE}" pid="6" name="bjDocumentSecurityLabel">
    <vt:lpwstr>Company Classification: GENERAL BUSINESS</vt:lpwstr>
  </property>
  <property fmtid="{D5CDD505-2E9C-101B-9397-08002B2CF9AE}" pid="7" name="bjProjectProperty">
    <vt:lpwstr>COMPANY: GENERAL BUSINESS</vt:lpwstr>
  </property>
  <property fmtid="{D5CDD505-2E9C-101B-9397-08002B2CF9AE}" pid="8" name="LabelledBy:">
    <vt:lpwstr>T7202BM,1/27/2021 10:10:41 AM,GENERAL BUSINESS</vt:lpwstr>
  </property>
  <property fmtid="{D5CDD505-2E9C-101B-9397-08002B2CF9AE}" pid="9" name="ContentTypeId">
    <vt:lpwstr>0x010100EC3C14E13E63D04C8BF1FC44F7B9DEF2</vt:lpwstr>
  </property>
</Properties>
</file>