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05" r:id="rId2"/>
    <p:sldId id="3206" r:id="rId3"/>
    <p:sldId id="3207" r:id="rId4"/>
    <p:sldId id="3219" r:id="rId5"/>
    <p:sldId id="3220" r:id="rId6"/>
    <p:sldId id="3221" r:id="rId7"/>
    <p:sldId id="3222" r:id="rId8"/>
    <p:sldId id="3208" r:id="rId9"/>
    <p:sldId id="3213" r:id="rId10"/>
    <p:sldId id="3214" r:id="rId11"/>
    <p:sldId id="3215" r:id="rId12"/>
    <p:sldId id="3216" r:id="rId13"/>
    <p:sldId id="3217" r:id="rId14"/>
    <p:sldId id="3218" r:id="rId15"/>
    <p:sldId id="3229" r:id="rId16"/>
    <p:sldId id="3230" r:id="rId17"/>
    <p:sldId id="3231" r:id="rId18"/>
    <p:sldId id="3223" r:id="rId19"/>
    <p:sldId id="3224" r:id="rId20"/>
    <p:sldId id="3232" r:id="rId21"/>
    <p:sldId id="3225" r:id="rId22"/>
    <p:sldId id="3226" r:id="rId23"/>
    <p:sldId id="3227" r:id="rId24"/>
    <p:sldId id="3228" r:id="rId25"/>
    <p:sldId id="3233" r:id="rId26"/>
    <p:sldId id="3204" r:id="rId27"/>
    <p:sldId id="3147" r:id="rId2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92" d="100"/>
          <a:sy n="92" d="100"/>
        </p:scale>
        <p:origin x="404" y="1800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7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2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21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7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03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4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23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13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71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6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84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76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53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16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51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9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5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1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3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算法篇：目标规划类算法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40558" y="265744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259833" y="2657447"/>
            <a:ext cx="7193730" cy="18949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求解方法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分支定界法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可求解纯整数或混合整数线性规划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割平面法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可求解纯整数或者混合整数线性规划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隐枚举法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求解“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0-1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”整数规划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蒙特卡洛法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可求解各种类型规划问题</a:t>
            </a:r>
          </a:p>
        </p:txBody>
      </p:sp>
    </p:spTree>
    <p:extLst>
      <p:ext uri="{BB962C8B-B14F-4D97-AF65-F5344CB8AC3E}">
        <p14:creationId xmlns:p14="http://schemas.microsoft.com/office/powerpoint/2010/main" val="361101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337230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分支定界法：对有约束条件的最优化问题（其可行解为有限数）的所有可行解空间恰当地进行系统搜索，这就是分枝与定界内容。通常，把全部可行解空间反复地分割为越来越小的子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集，称为分枝；并且对每个子集内的解集计算一个目标下界（对于最小值问题），这称为定界。在每次分枝后，凡是界限超出已知可行解集目标值的那些子集不再进一步分枝，这样，许多子集可不予考虑，这称剪枝。这就是分枝定界法的主要思路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e03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）求解以下整数规划问题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AAB7B5D-2365-415F-A726-7EC54404C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26" y="4724321"/>
            <a:ext cx="4865615" cy="2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632696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分支定界法求解：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先不考虑整数限制，即解相应的线性规划，得最优解为：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x1=4.8092,x2=1.8168,z=355.8779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上述解不符合整数条件。这时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是问题的最优目标函数值的上界。而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x1=0,x2=0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取到下界，因而实际解的范围为：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0&lt;=z&lt;=356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分支。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取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x1&lt;=[4.8092]=4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x1&gt;=[408092]+1=5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则问题进一步分解为：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此时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的解为：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x1=4,x2=2.1,z1=349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的解为：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x1=5;x2=1.57,z2=341.4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。由此可知最优解范围为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0&lt;=z&lt;=349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81F5A0B0-9A68-4DFE-8AEE-019936C0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60" y="4280965"/>
            <a:ext cx="3587466" cy="1509210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A05A9BFE-A1F7-4E8A-8424-0C47C4B5D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43" y="4282726"/>
            <a:ext cx="3460104" cy="150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6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84963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分支定界法求解：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对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再次分界求解得到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B11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x2=2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z11=340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B12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x1=1.43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x2=3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z12=327.14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对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进行分支求解得到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x1=5.44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x2=1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z21=308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无可行解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将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剪枝，得到原问题的最优解：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x2=2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z=340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0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隐枚举法：因为穷举法的解空间太大，往往无法实现穷举，因此常设计一些方法，只检查变量取值的组合的一部分，就能求到问题的最优解。这样的方法称为隐枚举法。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(e04)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：求解以下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0-1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2360F70-B7BF-4161-A3C4-FACDAB0920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9"/>
          <a:stretch/>
        </p:blipFill>
        <p:spPr>
          <a:xfrm>
            <a:off x="2396927" y="3112269"/>
            <a:ext cx="4176464" cy="30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300297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先试探性求一个可行解，易看出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(x1,x2,x3)=(1,0,0)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满足约束条件，故为一个可行解，且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z=3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因为是求极大值问题，故求最优解时，凡是目标值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3 &lt; z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的解不必检验是否满足约束条件即可删除，因它肯定不是最优解，于是应增加一个约束条件（目标值下界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改进过滤条件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由于对每个组合首先计算目标值以验证过滤条件，故应优先计算目标值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大的组合，这样可提前抬高过滤门槛，以减少计算量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8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蒙特卡洛法：由于使用枚举法的解空间太大，因此可以使用概率的方法随机选择部分解进行验证，这样当随机解足够多时便能大概率获得最优解，这便是蒙特卡洛法的思想。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(e05)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：求解以下非线性规划的问题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74B1ABD7-10DB-422D-9B79-12281E5EA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07" y="2958217"/>
            <a:ext cx="4816672" cy="31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9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26">
                <a:extLst>
                  <a:ext uri="{FF2B5EF4-FFF2-40B4-BE49-F238E27FC236}">
                    <a16:creationId xmlns:a16="http://schemas.microsoft.com/office/drawing/2014/main" id="{686EAADD-BBB5-4A75-B059-48233FDE1EDA}"/>
                  </a:ext>
                </a:extLst>
              </p:cNvPr>
              <p:cNvSpPr/>
              <p:nvPr/>
            </p:nvSpPr>
            <p:spPr>
              <a:xfrm>
                <a:off x="2161125" y="1352012"/>
                <a:ext cx="7580618" cy="1179978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分析：如果用枚举法计算，那么解空间数目为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100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,</a:t>
                </a:r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计算量巨大，如果使用蒙特卡洛法随机计算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个</a:t>
                </a:r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点，则可以使用概率论方法证明取到最优值的概率为：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0.999954602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。编写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matlab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程序求解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Rectangle 26">
                <a:extLst>
                  <a:ext uri="{FF2B5EF4-FFF2-40B4-BE49-F238E27FC236}">
                    <a16:creationId xmlns:a16="http://schemas.microsoft.com/office/drawing/2014/main" id="{686EAADD-BBB5-4A75-B059-48233FDE1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25" y="1352012"/>
                <a:ext cx="7580618" cy="1179978"/>
              </a:xfrm>
              <a:prstGeom prst="rect">
                <a:avLst/>
              </a:prstGeom>
              <a:blipFill>
                <a:blip r:embed="rId3"/>
                <a:stretch>
                  <a:fillRect l="-805" t="-1036" r="-805" b="-8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电脑屏幕的截图&#10;&#10;描述已自动生成">
            <a:extLst>
              <a:ext uri="{FF2B5EF4-FFF2-40B4-BE49-F238E27FC236}">
                <a16:creationId xmlns:a16="http://schemas.microsoft.com/office/drawing/2014/main" id="{6B253B32-6F99-4D7A-B491-D5AB34277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93" y="2531990"/>
            <a:ext cx="7282020" cy="46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非线性规划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4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非线性规划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595763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定义：如果目标函数或约束条件中包含非线性函数，就称这种规划问题为非线性规划问题。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中的非线性规划标准型：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其中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f(x)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是标量函数，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A,B,Beq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Aeq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是相应维数的矩阵和向量，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C(x)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Ceq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(x)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是非线性向量函数。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中求解命令是：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X=FMINCON(FUN,X0,A,B,Aeq,Beq,LB,UB,NONLCON,OPTIONS)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373C9AA7-CA6F-48CC-9905-5C8799739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95" y="2536205"/>
            <a:ext cx="3312368" cy="29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3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0161073" cy="1482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https://github.com/yooongchun/MatlabCourse/tree/master/Lecture6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0649585" y="410177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非线性规划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(e06)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：求解以下非线性规划问题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59A55805-D84A-415D-BD56-02118C465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2176165"/>
            <a:ext cx="4165914" cy="1632722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B935D8F4-B117-4F3A-BF1F-5D6B15D7E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50" y="3808887"/>
            <a:ext cx="3384376" cy="105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二次规划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35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二次规划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84963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定义：二次规划为非线性规划的一种，若某非线性规划的目标函数为自变量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的二次函数，约束条件又全是线性的，就称这种规划为二次规划。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中的二次规划标准形表示为：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这里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H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是实对称矩阵，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f,b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是列向量，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是相应维数的矩阵。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 descr="电脑屏幕的照片&#10;&#10;描述已自动生成">
            <a:extLst>
              <a:ext uri="{FF2B5EF4-FFF2-40B4-BE49-F238E27FC236}">
                <a16:creationId xmlns:a16="http://schemas.microsoft.com/office/drawing/2014/main" id="{7BB83D97-C59A-4F66-95A6-EC631D66D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19" y="3246994"/>
            <a:ext cx="4377284" cy="22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0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二次规划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quadprog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A4363E56-23C8-4E95-9561-CEEE3F2F4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1916920"/>
            <a:ext cx="8496300" cy="2910335"/>
          </a:xfrm>
          <a:prstGeom prst="rect">
            <a:avLst/>
          </a:prstGeom>
        </p:spPr>
      </p:pic>
      <p:sp>
        <p:nvSpPr>
          <p:cNvPr id="16" name="Rectangle 26">
            <a:extLst>
              <a:ext uri="{FF2B5EF4-FFF2-40B4-BE49-F238E27FC236}">
                <a16:creationId xmlns:a16="http://schemas.microsoft.com/office/drawing/2014/main" id="{3D5D617A-3347-49CF-9304-45EEF1EF1142}"/>
              </a:ext>
            </a:extLst>
          </p:cNvPr>
          <p:cNvSpPr/>
          <p:nvPr/>
        </p:nvSpPr>
        <p:spPr>
          <a:xfrm>
            <a:off x="1008997" y="4912469"/>
            <a:ext cx="7580618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H,f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是把目标函数化成标准形式后得到的实对称矩阵和列向量。显然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H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应当是原函数的海森矩阵。 它的返回值是向量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的初始值；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A,B,Aeq,Beq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定义了线性约束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9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二次规划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e07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）求解以下二次规划问题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AC75F15A-0F93-4CC4-A433-D13443580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1877150"/>
            <a:ext cx="5955490" cy="19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96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1638169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324919" y="2693483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3413959" y="1614429"/>
            <a:ext cx="4261399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线性规划：定义、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标准型，求解函数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3416638" y="2622541"/>
            <a:ext cx="4703532" cy="78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整数规划（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0-1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规划）：定义、求解方法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（分支定界法、枚举法、蒙特卡洛法）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57">
            <a:extLst>
              <a:ext uri="{FF2B5EF4-FFF2-40B4-BE49-F238E27FC236}">
                <a16:creationId xmlns:a16="http://schemas.microsoft.com/office/drawing/2014/main" id="{464D3D1E-4791-440E-9936-05DC7270C860}"/>
              </a:ext>
            </a:extLst>
          </p:cNvPr>
          <p:cNvSpPr txBox="1"/>
          <p:nvPr/>
        </p:nvSpPr>
        <p:spPr>
          <a:xfrm>
            <a:off x="3443247" y="3831498"/>
            <a:ext cx="5351145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非线性规划：定义、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标准型、求解函数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468528" y="1781778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468528" y="2837092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3706838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2468528" y="3850447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6" y="2693483"/>
            <a:ext cx="4783914" cy="84090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6" y="1633992"/>
            <a:ext cx="4248472" cy="72449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3702661"/>
            <a:ext cx="5351145" cy="78194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Donut 51">
            <a:extLst>
              <a:ext uri="{FF2B5EF4-FFF2-40B4-BE49-F238E27FC236}">
                <a16:creationId xmlns:a16="http://schemas.microsoft.com/office/drawing/2014/main" id="{234C3BE3-7F06-4155-9F1C-BD19B3842668}"/>
              </a:ext>
            </a:extLst>
          </p:cNvPr>
          <p:cNvSpPr/>
          <p:nvPr/>
        </p:nvSpPr>
        <p:spPr>
          <a:xfrm>
            <a:off x="2333051" y="4781715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55">
            <a:extLst>
              <a:ext uri="{FF2B5EF4-FFF2-40B4-BE49-F238E27FC236}">
                <a16:creationId xmlns:a16="http://schemas.microsoft.com/office/drawing/2014/main" id="{34F926CF-6BD8-44B3-9567-B988C3D0F2D4}"/>
              </a:ext>
            </a:extLst>
          </p:cNvPr>
          <p:cNvSpPr txBox="1"/>
          <p:nvPr/>
        </p:nvSpPr>
        <p:spPr>
          <a:xfrm>
            <a:off x="3336255" y="4972518"/>
            <a:ext cx="5093061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二次规划：定义、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标准型、求解函数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9AFB3719-85E3-4EFA-8B82-4F593A816ACF}"/>
              </a:ext>
            </a:extLst>
          </p:cNvPr>
          <p:cNvSpPr>
            <a:spLocks noEditPoints="1"/>
          </p:cNvSpPr>
          <p:nvPr/>
        </p:nvSpPr>
        <p:spPr bwMode="auto">
          <a:xfrm>
            <a:off x="2476660" y="492532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圆角矩形 23">
            <a:extLst>
              <a:ext uri="{FF2B5EF4-FFF2-40B4-BE49-F238E27FC236}">
                <a16:creationId xmlns:a16="http://schemas.microsoft.com/office/drawing/2014/main" id="{9697786F-B87B-4392-982C-0F60CA902E99}"/>
              </a:ext>
            </a:extLst>
          </p:cNvPr>
          <p:cNvSpPr/>
          <p:nvPr/>
        </p:nvSpPr>
        <p:spPr>
          <a:xfrm>
            <a:off x="3344388" y="4781715"/>
            <a:ext cx="5144624" cy="8508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76333" y="5559540"/>
            <a:ext cx="5906088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2063211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3018749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4005546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2081926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线性规划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3057904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4033882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非线性规划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4953189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5272" y="5939986"/>
            <a:ext cx="1257328" cy="698118"/>
            <a:chOff x="2215144" y="3018135"/>
            <a:chExt cx="1244730" cy="910318"/>
          </a:xfrm>
        </p:grpSpPr>
        <p:sp>
          <p:nvSpPr>
            <p:cNvPr id="36" name="平行四边形 3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05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4992344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二次规划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50301" y="5968322"/>
            <a:ext cx="5423290" cy="646324"/>
            <a:chOff x="4315150" y="2341731"/>
            <a:chExt cx="3857250" cy="540057"/>
          </a:xfrm>
        </p:grpSpPr>
        <p:sp>
          <p:nvSpPr>
            <p:cNvPr id="42" name="矩形 41"/>
            <p:cNvSpPr/>
            <p:nvPr/>
          </p:nvSpPr>
          <p:spPr>
            <a:xfrm>
              <a:off x="4841197" y="2390509"/>
              <a:ext cx="2827146" cy="374266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线性规划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线性规划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线性规划（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Linear Programming LP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）问题是在一组线性约束条件的限制下，求一线性目标函数最大或最小的问题。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C97BC5D0-752E-4C38-A672-10F0FC3F8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19" y="2320181"/>
            <a:ext cx="3873228" cy="1920132"/>
          </a:xfrm>
          <a:prstGeom prst="rect">
            <a:avLst/>
          </a:prstGeom>
        </p:spPr>
      </p:pic>
      <p:sp>
        <p:nvSpPr>
          <p:cNvPr id="11" name="Pentagon 33">
            <a:extLst>
              <a:ext uri="{FF2B5EF4-FFF2-40B4-BE49-F238E27FC236}">
                <a16:creationId xmlns:a16="http://schemas.microsoft.com/office/drawing/2014/main" id="{9378819D-CF90-40E6-8E5A-29F4F0F81AA9}"/>
              </a:ext>
            </a:extLst>
          </p:cNvPr>
          <p:cNvSpPr/>
          <p:nvPr/>
        </p:nvSpPr>
        <p:spPr>
          <a:xfrm>
            <a:off x="1532831" y="4494686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F1F6C068-3089-44BC-8E83-A4D4BB65F80B}"/>
              </a:ext>
            </a:extLst>
          </p:cNvPr>
          <p:cNvSpPr/>
          <p:nvPr/>
        </p:nvSpPr>
        <p:spPr>
          <a:xfrm>
            <a:off x="2138516" y="4404223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线性规划的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标准形式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17185B47-19E4-4648-9381-D2E1D1CD7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04" y="4965609"/>
            <a:ext cx="2704581" cy="1774615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6F55F915-A154-4F39-95C7-452287737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80" y="5086096"/>
            <a:ext cx="5061554" cy="1878600"/>
          </a:xfrm>
          <a:prstGeom prst="rect">
            <a:avLst/>
          </a:prstGeom>
        </p:spPr>
      </p:pic>
      <p:pic>
        <p:nvPicPr>
          <p:cNvPr id="9" name="图片 8" descr="地图的截图&#10;&#10;描述已自动生成">
            <a:extLst>
              <a:ext uri="{FF2B5EF4-FFF2-40B4-BE49-F238E27FC236}">
                <a16:creationId xmlns:a16="http://schemas.microsoft.com/office/drawing/2014/main" id="{72C4FE3F-846B-49A5-92F3-CF3C28732E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00" y="2320181"/>
            <a:ext cx="4095961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2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线性规划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求解线性规划命令：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[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x,fval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]=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linprog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(c,A,b,Aeq,beq,LB,UB,X0,OPTIONS)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这里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fval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返回目标函数的值，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LB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和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UB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分别是变量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的下界和上界，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的初始值，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OPTIONS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是控制参数。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entagon 33">
            <a:extLst>
              <a:ext uri="{FF2B5EF4-FFF2-40B4-BE49-F238E27FC236}">
                <a16:creationId xmlns:a16="http://schemas.microsoft.com/office/drawing/2014/main" id="{9378819D-CF90-40E6-8E5A-29F4F0F81AA9}"/>
              </a:ext>
            </a:extLst>
          </p:cNvPr>
          <p:cNvSpPr/>
          <p:nvPr/>
        </p:nvSpPr>
        <p:spPr>
          <a:xfrm>
            <a:off x="1540558" y="3132678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F1F6C068-3089-44BC-8E83-A4D4BB65F80B}"/>
              </a:ext>
            </a:extLst>
          </p:cNvPr>
          <p:cNvSpPr/>
          <p:nvPr/>
        </p:nvSpPr>
        <p:spPr>
          <a:xfrm>
            <a:off x="2161125" y="3113118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例题（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e01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）求解以下线性规划问题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EDEB04F-03D1-488D-A284-4ED8A9C1A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3785788"/>
            <a:ext cx="4032126" cy="22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线性规划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Pentagon 33">
            <a:extLst>
              <a:ext uri="{FF2B5EF4-FFF2-40B4-BE49-F238E27FC236}">
                <a16:creationId xmlns:a16="http://schemas.microsoft.com/office/drawing/2014/main" id="{9378819D-CF90-40E6-8E5A-29F4F0F81AA9}"/>
              </a:ext>
            </a:extLst>
          </p:cNvPr>
          <p:cNvSpPr/>
          <p:nvPr/>
        </p:nvSpPr>
        <p:spPr>
          <a:xfrm>
            <a:off x="1540558" y="118761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F1F6C068-3089-44BC-8E83-A4D4BB65F80B}"/>
              </a:ext>
            </a:extLst>
          </p:cNvPr>
          <p:cNvSpPr/>
          <p:nvPr/>
        </p:nvSpPr>
        <p:spPr>
          <a:xfrm>
            <a:off x="2161125" y="1168053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动手试一试（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p01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）求解以下线性规划问题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C6511299-356B-4BD9-9E9F-FE2DADDC7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25" y="1828017"/>
            <a:ext cx="5341127" cy="28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整数规划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71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554219" y="1829823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252911" y="1744117"/>
            <a:ext cx="7193730" cy="18949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定义：规划中的变量（部分或全部）限制为整数时，称为整数规划。若在线性规划模型中，变量限制为整数，则称为整数线性规划。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(e02)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min z=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x+y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 x+2y=3,x&gt;=0;y&gt;=0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3" name="图片 2" descr="图片包含 游戏机, 电脑, 伞&#10;&#10;描述已自动生成">
            <a:extLst>
              <a:ext uri="{FF2B5EF4-FFF2-40B4-BE49-F238E27FC236}">
                <a16:creationId xmlns:a16="http://schemas.microsoft.com/office/drawing/2014/main" id="{E10D7990-3440-49D9-BC0A-B4FC6880F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28" y="3760341"/>
            <a:ext cx="4464496" cy="34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9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1175</Words>
  <Application>Microsoft Office PowerPoint</Application>
  <PresentationFormat>自定义</PresentationFormat>
  <Paragraphs>155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方正正准黑简体</vt:lpstr>
      <vt:lpstr>Arial</vt:lpstr>
      <vt:lpstr>Calibri</vt:lpstr>
      <vt:lpstr>Calibri Light</vt:lpstr>
      <vt:lpstr>Cambria Math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2019-10-10T15:42:09Z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