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9"/>
  </p:notesMasterIdLst>
  <p:handoutMasterIdLst>
    <p:handoutMasterId r:id="rId60"/>
  </p:handoutMasterIdLst>
  <p:sldIdLst>
    <p:sldId id="3205" r:id="rId2"/>
    <p:sldId id="3206" r:id="rId3"/>
    <p:sldId id="3207" r:id="rId4"/>
    <p:sldId id="3219" r:id="rId5"/>
    <p:sldId id="3272" r:id="rId6"/>
    <p:sldId id="3282" r:id="rId7"/>
    <p:sldId id="3283" r:id="rId8"/>
    <p:sldId id="3284" r:id="rId9"/>
    <p:sldId id="3285" r:id="rId10"/>
    <p:sldId id="3286" r:id="rId11"/>
    <p:sldId id="3287" r:id="rId12"/>
    <p:sldId id="3288" r:id="rId13"/>
    <p:sldId id="3289" r:id="rId14"/>
    <p:sldId id="3290" r:id="rId15"/>
    <p:sldId id="3273" r:id="rId16"/>
    <p:sldId id="3274" r:id="rId17"/>
    <p:sldId id="3291" r:id="rId18"/>
    <p:sldId id="3292" r:id="rId19"/>
    <p:sldId id="3293" r:id="rId20"/>
    <p:sldId id="3294" r:id="rId21"/>
    <p:sldId id="3295" r:id="rId22"/>
    <p:sldId id="3296" r:id="rId23"/>
    <p:sldId id="3297" r:id="rId24"/>
    <p:sldId id="3275" r:id="rId25"/>
    <p:sldId id="3276" r:id="rId26"/>
    <p:sldId id="3298" r:id="rId27"/>
    <p:sldId id="3299" r:id="rId28"/>
    <p:sldId id="3300" r:id="rId29"/>
    <p:sldId id="3301" r:id="rId30"/>
    <p:sldId id="3302" r:id="rId31"/>
    <p:sldId id="3303" r:id="rId32"/>
    <p:sldId id="3304" r:id="rId33"/>
    <p:sldId id="3305" r:id="rId34"/>
    <p:sldId id="3306" r:id="rId35"/>
    <p:sldId id="3307" r:id="rId36"/>
    <p:sldId id="3308" r:id="rId37"/>
    <p:sldId id="3277" r:id="rId38"/>
    <p:sldId id="3278" r:id="rId39"/>
    <p:sldId id="3309" r:id="rId40"/>
    <p:sldId id="3310" r:id="rId41"/>
    <p:sldId id="3311" r:id="rId42"/>
    <p:sldId id="3312" r:id="rId43"/>
    <p:sldId id="3313" r:id="rId44"/>
    <p:sldId id="3314" r:id="rId45"/>
    <p:sldId id="3315" r:id="rId46"/>
    <p:sldId id="3316" r:id="rId47"/>
    <p:sldId id="3317" r:id="rId48"/>
    <p:sldId id="3280" r:id="rId49"/>
    <p:sldId id="3281" r:id="rId50"/>
    <p:sldId id="3318" r:id="rId51"/>
    <p:sldId id="3319" r:id="rId52"/>
    <p:sldId id="3320" r:id="rId53"/>
    <p:sldId id="3321" r:id="rId54"/>
    <p:sldId id="3322" r:id="rId55"/>
    <p:sldId id="3233" r:id="rId56"/>
    <p:sldId id="3204" r:id="rId57"/>
    <p:sldId id="3323" r:id="rId5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79" d="100"/>
          <a:sy n="79" d="100"/>
        </p:scale>
        <p:origin x="72" y="2152"/>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2019/10/22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1408027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469130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28930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392499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2453174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15</a:t>
            </a:fld>
            <a:endParaRPr lang="zh-CN" altLang="en-US"/>
          </a:p>
        </p:txBody>
      </p:sp>
    </p:spTree>
    <p:extLst>
      <p:ext uri="{BB962C8B-B14F-4D97-AF65-F5344CB8AC3E}">
        <p14:creationId xmlns:p14="http://schemas.microsoft.com/office/powerpoint/2010/main" val="36674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2853878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167272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18</a:t>
            </a:fld>
            <a:endParaRPr lang="zh-CN" altLang="en-US"/>
          </a:p>
        </p:txBody>
      </p:sp>
    </p:spTree>
    <p:extLst>
      <p:ext uri="{BB962C8B-B14F-4D97-AF65-F5344CB8AC3E}">
        <p14:creationId xmlns:p14="http://schemas.microsoft.com/office/powerpoint/2010/main" val="1848742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3875662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20</a:t>
            </a:fld>
            <a:endParaRPr lang="zh-CN" altLang="en-US"/>
          </a:p>
        </p:txBody>
      </p:sp>
    </p:spTree>
    <p:extLst>
      <p:ext uri="{BB962C8B-B14F-4D97-AF65-F5344CB8AC3E}">
        <p14:creationId xmlns:p14="http://schemas.microsoft.com/office/powerpoint/2010/main" val="3041290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21</a:t>
            </a:fld>
            <a:endParaRPr lang="zh-CN" altLang="en-US"/>
          </a:p>
        </p:txBody>
      </p:sp>
    </p:spTree>
    <p:extLst>
      <p:ext uri="{BB962C8B-B14F-4D97-AF65-F5344CB8AC3E}">
        <p14:creationId xmlns:p14="http://schemas.microsoft.com/office/powerpoint/2010/main" val="192676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22</a:t>
            </a:fld>
            <a:endParaRPr lang="zh-CN" altLang="en-US"/>
          </a:p>
        </p:txBody>
      </p:sp>
    </p:spTree>
    <p:extLst>
      <p:ext uri="{BB962C8B-B14F-4D97-AF65-F5344CB8AC3E}">
        <p14:creationId xmlns:p14="http://schemas.microsoft.com/office/powerpoint/2010/main" val="192676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382757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24</a:t>
            </a:fld>
            <a:endParaRPr lang="zh-CN" altLang="en-US"/>
          </a:p>
        </p:txBody>
      </p:sp>
    </p:spTree>
    <p:extLst>
      <p:ext uri="{BB962C8B-B14F-4D97-AF65-F5344CB8AC3E}">
        <p14:creationId xmlns:p14="http://schemas.microsoft.com/office/powerpoint/2010/main" val="511123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25</a:t>
            </a:fld>
            <a:endParaRPr lang="zh-CN" altLang="en-US"/>
          </a:p>
        </p:txBody>
      </p:sp>
    </p:spTree>
    <p:extLst>
      <p:ext uri="{BB962C8B-B14F-4D97-AF65-F5344CB8AC3E}">
        <p14:creationId xmlns:p14="http://schemas.microsoft.com/office/powerpoint/2010/main" val="334568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26</a:t>
            </a:fld>
            <a:endParaRPr lang="zh-CN" altLang="en-US"/>
          </a:p>
        </p:txBody>
      </p:sp>
    </p:spTree>
    <p:extLst>
      <p:ext uri="{BB962C8B-B14F-4D97-AF65-F5344CB8AC3E}">
        <p14:creationId xmlns:p14="http://schemas.microsoft.com/office/powerpoint/2010/main" val="295013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27</a:t>
            </a:fld>
            <a:endParaRPr lang="zh-CN" altLang="en-US"/>
          </a:p>
        </p:txBody>
      </p:sp>
    </p:spTree>
    <p:extLst>
      <p:ext uri="{BB962C8B-B14F-4D97-AF65-F5344CB8AC3E}">
        <p14:creationId xmlns:p14="http://schemas.microsoft.com/office/powerpoint/2010/main" val="2509080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28</a:t>
            </a:fld>
            <a:endParaRPr lang="zh-CN" altLang="en-US"/>
          </a:p>
        </p:txBody>
      </p:sp>
    </p:spTree>
    <p:extLst>
      <p:ext uri="{BB962C8B-B14F-4D97-AF65-F5344CB8AC3E}">
        <p14:creationId xmlns:p14="http://schemas.microsoft.com/office/powerpoint/2010/main" val="34877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29</a:t>
            </a:fld>
            <a:endParaRPr lang="zh-CN" altLang="en-US"/>
          </a:p>
        </p:txBody>
      </p:sp>
    </p:spTree>
    <p:extLst>
      <p:ext uri="{BB962C8B-B14F-4D97-AF65-F5344CB8AC3E}">
        <p14:creationId xmlns:p14="http://schemas.microsoft.com/office/powerpoint/2010/main" val="3494097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30</a:t>
            </a:fld>
            <a:endParaRPr lang="zh-CN" altLang="en-US"/>
          </a:p>
        </p:txBody>
      </p:sp>
    </p:spTree>
    <p:extLst>
      <p:ext uri="{BB962C8B-B14F-4D97-AF65-F5344CB8AC3E}">
        <p14:creationId xmlns:p14="http://schemas.microsoft.com/office/powerpoint/2010/main" val="391310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31</a:t>
            </a:fld>
            <a:endParaRPr lang="zh-CN" altLang="en-US"/>
          </a:p>
        </p:txBody>
      </p:sp>
    </p:spTree>
    <p:extLst>
      <p:ext uri="{BB962C8B-B14F-4D97-AF65-F5344CB8AC3E}">
        <p14:creationId xmlns:p14="http://schemas.microsoft.com/office/powerpoint/2010/main" val="1516066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32</a:t>
            </a:fld>
            <a:endParaRPr lang="zh-CN" altLang="en-US"/>
          </a:p>
        </p:txBody>
      </p:sp>
    </p:spTree>
    <p:extLst>
      <p:ext uri="{BB962C8B-B14F-4D97-AF65-F5344CB8AC3E}">
        <p14:creationId xmlns:p14="http://schemas.microsoft.com/office/powerpoint/2010/main" val="2431292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33</a:t>
            </a:fld>
            <a:endParaRPr lang="zh-CN" altLang="en-US"/>
          </a:p>
        </p:txBody>
      </p:sp>
    </p:spTree>
    <p:extLst>
      <p:ext uri="{BB962C8B-B14F-4D97-AF65-F5344CB8AC3E}">
        <p14:creationId xmlns:p14="http://schemas.microsoft.com/office/powerpoint/2010/main" val="1634495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34</a:t>
            </a:fld>
            <a:endParaRPr lang="zh-CN" altLang="en-US"/>
          </a:p>
        </p:txBody>
      </p:sp>
    </p:spTree>
    <p:extLst>
      <p:ext uri="{BB962C8B-B14F-4D97-AF65-F5344CB8AC3E}">
        <p14:creationId xmlns:p14="http://schemas.microsoft.com/office/powerpoint/2010/main" val="1240031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35</a:t>
            </a:fld>
            <a:endParaRPr lang="zh-CN" altLang="en-US"/>
          </a:p>
        </p:txBody>
      </p:sp>
    </p:spTree>
    <p:extLst>
      <p:ext uri="{BB962C8B-B14F-4D97-AF65-F5344CB8AC3E}">
        <p14:creationId xmlns:p14="http://schemas.microsoft.com/office/powerpoint/2010/main" val="2701424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36</a:t>
            </a:fld>
            <a:endParaRPr lang="zh-CN" altLang="en-US"/>
          </a:p>
        </p:txBody>
      </p:sp>
    </p:spTree>
    <p:extLst>
      <p:ext uri="{BB962C8B-B14F-4D97-AF65-F5344CB8AC3E}">
        <p14:creationId xmlns:p14="http://schemas.microsoft.com/office/powerpoint/2010/main" val="1756694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37</a:t>
            </a:fld>
            <a:endParaRPr lang="zh-CN" altLang="en-US"/>
          </a:p>
        </p:txBody>
      </p:sp>
    </p:spTree>
    <p:extLst>
      <p:ext uri="{BB962C8B-B14F-4D97-AF65-F5344CB8AC3E}">
        <p14:creationId xmlns:p14="http://schemas.microsoft.com/office/powerpoint/2010/main" val="2298842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38</a:t>
            </a:fld>
            <a:endParaRPr lang="zh-CN" altLang="en-US"/>
          </a:p>
        </p:txBody>
      </p:sp>
    </p:spTree>
    <p:extLst>
      <p:ext uri="{BB962C8B-B14F-4D97-AF65-F5344CB8AC3E}">
        <p14:creationId xmlns:p14="http://schemas.microsoft.com/office/powerpoint/2010/main" val="2281336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39</a:t>
            </a:fld>
            <a:endParaRPr lang="zh-CN" altLang="en-US"/>
          </a:p>
        </p:txBody>
      </p:sp>
    </p:spTree>
    <p:extLst>
      <p:ext uri="{BB962C8B-B14F-4D97-AF65-F5344CB8AC3E}">
        <p14:creationId xmlns:p14="http://schemas.microsoft.com/office/powerpoint/2010/main" val="345317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40</a:t>
            </a:fld>
            <a:endParaRPr lang="zh-CN" altLang="en-US"/>
          </a:p>
        </p:txBody>
      </p:sp>
    </p:spTree>
    <p:extLst>
      <p:ext uri="{BB962C8B-B14F-4D97-AF65-F5344CB8AC3E}">
        <p14:creationId xmlns:p14="http://schemas.microsoft.com/office/powerpoint/2010/main" val="2252579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41</a:t>
            </a:fld>
            <a:endParaRPr lang="zh-CN" altLang="en-US"/>
          </a:p>
        </p:txBody>
      </p:sp>
    </p:spTree>
    <p:extLst>
      <p:ext uri="{BB962C8B-B14F-4D97-AF65-F5344CB8AC3E}">
        <p14:creationId xmlns:p14="http://schemas.microsoft.com/office/powerpoint/2010/main" val="3663349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42</a:t>
            </a:fld>
            <a:endParaRPr lang="zh-CN" altLang="en-US"/>
          </a:p>
        </p:txBody>
      </p:sp>
    </p:spTree>
    <p:extLst>
      <p:ext uri="{BB962C8B-B14F-4D97-AF65-F5344CB8AC3E}">
        <p14:creationId xmlns:p14="http://schemas.microsoft.com/office/powerpoint/2010/main" val="2064452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43</a:t>
            </a:fld>
            <a:endParaRPr lang="zh-CN" altLang="en-US"/>
          </a:p>
        </p:txBody>
      </p:sp>
    </p:spTree>
    <p:extLst>
      <p:ext uri="{BB962C8B-B14F-4D97-AF65-F5344CB8AC3E}">
        <p14:creationId xmlns:p14="http://schemas.microsoft.com/office/powerpoint/2010/main" val="4109747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44</a:t>
            </a:fld>
            <a:endParaRPr lang="zh-CN" altLang="en-US"/>
          </a:p>
        </p:txBody>
      </p:sp>
    </p:spTree>
    <p:extLst>
      <p:ext uri="{BB962C8B-B14F-4D97-AF65-F5344CB8AC3E}">
        <p14:creationId xmlns:p14="http://schemas.microsoft.com/office/powerpoint/2010/main" val="4219297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45</a:t>
            </a:fld>
            <a:endParaRPr lang="zh-CN" altLang="en-US"/>
          </a:p>
        </p:txBody>
      </p:sp>
    </p:spTree>
    <p:extLst>
      <p:ext uri="{BB962C8B-B14F-4D97-AF65-F5344CB8AC3E}">
        <p14:creationId xmlns:p14="http://schemas.microsoft.com/office/powerpoint/2010/main" val="3651700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46</a:t>
            </a:fld>
            <a:endParaRPr lang="zh-CN" altLang="en-US"/>
          </a:p>
        </p:txBody>
      </p:sp>
    </p:spTree>
    <p:extLst>
      <p:ext uri="{BB962C8B-B14F-4D97-AF65-F5344CB8AC3E}">
        <p14:creationId xmlns:p14="http://schemas.microsoft.com/office/powerpoint/2010/main" val="1402046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47</a:t>
            </a:fld>
            <a:endParaRPr lang="zh-CN" altLang="en-US"/>
          </a:p>
        </p:txBody>
      </p:sp>
    </p:spTree>
    <p:extLst>
      <p:ext uri="{BB962C8B-B14F-4D97-AF65-F5344CB8AC3E}">
        <p14:creationId xmlns:p14="http://schemas.microsoft.com/office/powerpoint/2010/main" val="867730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48</a:t>
            </a:fld>
            <a:endParaRPr lang="zh-CN" altLang="en-US"/>
          </a:p>
        </p:txBody>
      </p:sp>
    </p:spTree>
    <p:extLst>
      <p:ext uri="{BB962C8B-B14F-4D97-AF65-F5344CB8AC3E}">
        <p14:creationId xmlns:p14="http://schemas.microsoft.com/office/powerpoint/2010/main" val="3865044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49</a:t>
            </a:fld>
            <a:endParaRPr lang="zh-CN" altLang="en-US"/>
          </a:p>
        </p:txBody>
      </p:sp>
    </p:spTree>
    <p:extLst>
      <p:ext uri="{BB962C8B-B14F-4D97-AF65-F5344CB8AC3E}">
        <p14:creationId xmlns:p14="http://schemas.microsoft.com/office/powerpoint/2010/main" val="40883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5737943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50</a:t>
            </a:fld>
            <a:endParaRPr lang="zh-CN" altLang="en-US"/>
          </a:p>
        </p:txBody>
      </p:sp>
    </p:spTree>
    <p:extLst>
      <p:ext uri="{BB962C8B-B14F-4D97-AF65-F5344CB8AC3E}">
        <p14:creationId xmlns:p14="http://schemas.microsoft.com/office/powerpoint/2010/main" val="1643412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51</a:t>
            </a:fld>
            <a:endParaRPr lang="zh-CN" altLang="en-US"/>
          </a:p>
        </p:txBody>
      </p:sp>
    </p:spTree>
    <p:extLst>
      <p:ext uri="{BB962C8B-B14F-4D97-AF65-F5344CB8AC3E}">
        <p14:creationId xmlns:p14="http://schemas.microsoft.com/office/powerpoint/2010/main" val="837174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52</a:t>
            </a:fld>
            <a:endParaRPr lang="zh-CN" altLang="en-US"/>
          </a:p>
        </p:txBody>
      </p:sp>
    </p:spTree>
    <p:extLst>
      <p:ext uri="{BB962C8B-B14F-4D97-AF65-F5344CB8AC3E}">
        <p14:creationId xmlns:p14="http://schemas.microsoft.com/office/powerpoint/2010/main" val="26793827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53</a:t>
            </a:fld>
            <a:endParaRPr lang="zh-CN" altLang="en-US"/>
          </a:p>
        </p:txBody>
      </p:sp>
    </p:spTree>
    <p:extLst>
      <p:ext uri="{BB962C8B-B14F-4D97-AF65-F5344CB8AC3E}">
        <p14:creationId xmlns:p14="http://schemas.microsoft.com/office/powerpoint/2010/main" val="31222271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54</a:t>
            </a:fld>
            <a:endParaRPr lang="zh-CN" altLang="en-US"/>
          </a:p>
        </p:txBody>
      </p:sp>
    </p:spTree>
    <p:extLst>
      <p:ext uri="{BB962C8B-B14F-4D97-AF65-F5344CB8AC3E}">
        <p14:creationId xmlns:p14="http://schemas.microsoft.com/office/powerpoint/2010/main" val="16469543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55</a:t>
            </a:fld>
            <a:endParaRPr lang="zh-CN" altLang="en-US"/>
          </a:p>
        </p:txBody>
      </p:sp>
    </p:spTree>
    <p:extLst>
      <p:ext uri="{BB962C8B-B14F-4D97-AF65-F5344CB8AC3E}">
        <p14:creationId xmlns:p14="http://schemas.microsoft.com/office/powerpoint/2010/main" val="24251295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56</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1620605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7</a:t>
            </a:fld>
            <a:endParaRPr lang="zh-CN" altLang="en-US"/>
          </a:p>
        </p:txBody>
      </p:sp>
    </p:spTree>
    <p:extLst>
      <p:ext uri="{BB962C8B-B14F-4D97-AF65-F5344CB8AC3E}">
        <p14:creationId xmlns:p14="http://schemas.microsoft.com/office/powerpoint/2010/main" val="157055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154290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228493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2019/10/22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48.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55.xml"/><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2438016" y="4048373"/>
            <a:ext cx="6242198" cy="1300348"/>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算法篇：现代优化算法</a:t>
            </a: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a:p>
            <a:pPr algn="ct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2275599"/>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求解过程：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设定遗传算法参数：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种群大小：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M=50</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最大代数：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G=1000</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交叉率：</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𝑝</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𝑐</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交叉概率为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能保证种群的充分进化。</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变异率：</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𝑝</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=0.1</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一般而言，变异发生的可能性较小。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6841533" cy="2275599"/>
              </a:xfrm>
              <a:prstGeom prst="rect">
                <a:avLst/>
              </a:prstGeom>
              <a:blipFill>
                <a:blip r:embed="rId3"/>
                <a:stretch>
                  <a:fillRect l="-891" t="-804" b="-3217"/>
                </a:stretch>
              </a:blipFill>
            </p:spPr>
            <p:txBody>
              <a:bodyPr/>
              <a:lstStyle/>
              <a:p>
                <a:r>
                  <a:rPr lang="zh-CN" altLang="en-US">
                    <a:noFill/>
                  </a:rPr>
                  <a:t> </a:t>
                </a:r>
              </a:p>
            </p:txBody>
          </p:sp>
        </mc:Fallback>
      </mc:AlternateContent>
      <p:sp>
        <p:nvSpPr>
          <p:cNvPr id="14" name="Pentagon 33">
            <a:extLst>
              <a:ext uri="{FF2B5EF4-FFF2-40B4-BE49-F238E27FC236}">
                <a16:creationId xmlns:a16="http://schemas.microsoft.com/office/drawing/2014/main" id="{518CD766-568E-4B54-A172-9261F434C11F}"/>
              </a:ext>
            </a:extLst>
          </p:cNvPr>
          <p:cNvSpPr/>
          <p:nvPr/>
        </p:nvSpPr>
        <p:spPr>
          <a:xfrm>
            <a:off x="1532831" y="396668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5" name="Rectangle 26">
                <a:extLst>
                  <a:ext uri="{FF2B5EF4-FFF2-40B4-BE49-F238E27FC236}">
                    <a16:creationId xmlns:a16="http://schemas.microsoft.com/office/drawing/2014/main" id="{1AC04D9E-BC3A-4BAB-AC7C-6024E743B4E3}"/>
                  </a:ext>
                </a:extLst>
              </p:cNvPr>
              <p:cNvSpPr/>
              <p:nvPr/>
            </p:nvSpPr>
            <p:spPr>
              <a:xfrm>
                <a:off x="2157521" y="3933014"/>
                <a:ext cx="6841533" cy="1525650"/>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编码策略：采用十进制编码，用随机数列</a:t>
                </a: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102</m:t>
                        </m:r>
                      </m:sub>
                    </m:sSub>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作为</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染色体，其中</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0&lt;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&lt;1,</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=2,3,…,101;</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102</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每一个随机序列都和种群中的一个个体相对</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应。用编码位置代表巡回顺序。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5" name="Rectangle 26">
                <a:extLst>
                  <a:ext uri="{FF2B5EF4-FFF2-40B4-BE49-F238E27FC236}">
                    <a16:creationId xmlns:a16="http://schemas.microsoft.com/office/drawing/2014/main" id="{1AC04D9E-BC3A-4BAB-AC7C-6024E743B4E3}"/>
                  </a:ext>
                </a:extLst>
              </p:cNvPr>
              <p:cNvSpPr>
                <a:spLocks noRot="1" noChangeAspect="1" noMove="1" noResize="1" noEditPoints="1" noAdjustHandles="1" noChangeArrowheads="1" noChangeShapeType="1" noTextEdit="1"/>
              </p:cNvSpPr>
              <p:nvPr/>
            </p:nvSpPr>
            <p:spPr>
              <a:xfrm>
                <a:off x="2157521" y="3933014"/>
                <a:ext cx="6841533" cy="1525650"/>
              </a:xfrm>
              <a:prstGeom prst="rect">
                <a:avLst/>
              </a:prstGeom>
              <a:blipFill>
                <a:blip r:embed="rId4"/>
                <a:stretch>
                  <a:fillRect l="-891" t="-1200" b="-6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383009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3054530"/>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初始种群：本文中我们先利用经典的近似算法</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改良圈算法求得一个较好的初始种群。即对于初始圈</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C</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sub>
                    </m:sSub>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𝑣</m:t>
                        </m:r>
                      </m:sub>
                    </m:sSub>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102</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,2≤</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≤101,2≤</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𝑣</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≤101</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交换</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u</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v</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之间的顺序，此时新路径为：</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m:rPr>
                            <m:sty m:val="p"/>
                          </m:rPr>
                          <a:rPr lang="en-US" altLang="zh-CN" sz="2000" i="1" dirty="0" smtClean="0">
                            <a:solidFill>
                              <a:schemeClr val="accent1">
                                <a:lumMod val="75000"/>
                              </a:schemeClr>
                            </a:solidFill>
                            <a:latin typeface="Cambria Math" panose="02040503050406030204" pitchFamily="18" charset="0"/>
                            <a:ea typeface="黑体" panose="02010609060101010101" pitchFamily="49" charset="-122"/>
                            <a:cs typeface="+mn-ea"/>
                          </a:rPr>
                          <m:t>v</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102</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 </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记</a:t>
                </a:r>
                <a14:m>
                  <m:oMath xmlns:m="http://schemas.openxmlformats.org/officeDocument/2006/math">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 </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sub>
                        </m:sSub>
                      </m:e>
                    </m:d>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如果</a:t>
                </a:r>
                <a14:m>
                  <m:oMath xmlns:m="http://schemas.openxmlformats.org/officeDocument/2006/math">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&lt;0</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，那么用新的路径代替旧的路径，直到不能修改为止。</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6841533" cy="3054530"/>
              </a:xfrm>
              <a:prstGeom prst="rect">
                <a:avLst/>
              </a:prstGeom>
              <a:blipFill>
                <a:blip r:embed="rId3"/>
                <a:stretch>
                  <a:fillRect l="-891" t="-599" r="-178" b="-2395"/>
                </a:stretch>
              </a:blipFill>
            </p:spPr>
            <p:txBody>
              <a:bodyPr/>
              <a:lstStyle/>
              <a:p>
                <a:r>
                  <a:rPr lang="zh-CN" altLang="en-US">
                    <a:noFill/>
                  </a:rPr>
                  <a:t> </a:t>
                </a:r>
              </a:p>
            </p:txBody>
          </p:sp>
        </mc:Fallback>
      </mc:AlternateContent>
      <p:sp>
        <p:nvSpPr>
          <p:cNvPr id="14" name="Pentagon 33">
            <a:extLst>
              <a:ext uri="{FF2B5EF4-FFF2-40B4-BE49-F238E27FC236}">
                <a16:creationId xmlns:a16="http://schemas.microsoft.com/office/drawing/2014/main" id="{518CD766-568E-4B54-A172-9261F434C11F}"/>
              </a:ext>
            </a:extLst>
          </p:cNvPr>
          <p:cNvSpPr/>
          <p:nvPr/>
        </p:nvSpPr>
        <p:spPr>
          <a:xfrm>
            <a:off x="1540558" y="452084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Rectangle 26">
            <a:extLst>
              <a:ext uri="{FF2B5EF4-FFF2-40B4-BE49-F238E27FC236}">
                <a16:creationId xmlns:a16="http://schemas.microsoft.com/office/drawing/2014/main" id="{1AC04D9E-BC3A-4BAB-AC7C-6024E743B4E3}"/>
              </a:ext>
            </a:extLst>
          </p:cNvPr>
          <p:cNvSpPr/>
          <p:nvPr/>
        </p:nvSpPr>
        <p:spPr>
          <a:xfrm>
            <a:off x="2252911" y="4509169"/>
            <a:ext cx="6841533" cy="786986"/>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目标函数：目标函数为侦察所有目标的路径长度，适应度函数就取为目标函数。我们要求</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4535C715-1545-4CD9-8F60-A66B84A89035}"/>
              </a:ext>
            </a:extLst>
          </p:cNvPr>
          <p:cNvPicPr>
            <a:picLocks noChangeAspect="1"/>
          </p:cNvPicPr>
          <p:nvPr/>
        </p:nvPicPr>
        <p:blipFill rotWithShape="1">
          <a:blip r:embed="rId4"/>
          <a:srcRect t="1" b="15339"/>
          <a:stretch/>
        </p:blipFill>
        <p:spPr>
          <a:xfrm>
            <a:off x="2507206" y="5442602"/>
            <a:ext cx="3495675" cy="669306"/>
          </a:xfrm>
          <a:prstGeom prst="rect">
            <a:avLst/>
          </a:prstGeom>
        </p:spPr>
      </p:pic>
    </p:spTree>
    <p:extLst>
      <p:ext uri="{BB962C8B-B14F-4D97-AF65-F5344CB8AC3E}">
        <p14:creationId xmlns:p14="http://schemas.microsoft.com/office/powerpoint/2010/main" val="204476540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5588300"/>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交叉操作：交叉操作采用单点交叉。即对于选定的两个父代个体</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f</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102</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Sup>
                      <m:sSub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bSup>
                    <m:sSubSup>
                      <m:sSub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b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Sup>
                      <m:sSub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102</m:t>
                        </m: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bSup>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随机地选取第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个基因处为交叉点，则经过交叉运算后得到的子代编码为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s1,s2,s1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的基因由</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的前</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个基因和</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102-t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个基因构成，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同理。示例：假设交叉点</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交叉后得到：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交叉操作的方式有很多种选择，我们应该尽可能选取好的交叉方式，保证子代能继承父代的优良特性。同时这里的交叉操作也蕴含了变异操作。</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6841533" cy="5588300"/>
              </a:xfrm>
              <a:prstGeom prst="rect">
                <a:avLst/>
              </a:prstGeom>
              <a:blipFill>
                <a:blip r:embed="rId3"/>
                <a:stretch>
                  <a:fillRect l="-891" t="-328" r="-3922" b="-98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5092C9C-963F-41B8-91EF-8CC0E3E0D9E0}"/>
              </a:ext>
            </a:extLst>
          </p:cNvPr>
          <p:cNvPicPr>
            <a:picLocks noChangeAspect="1"/>
          </p:cNvPicPr>
          <p:nvPr/>
        </p:nvPicPr>
        <p:blipFill>
          <a:blip r:embed="rId4"/>
          <a:stretch>
            <a:fillRect/>
          </a:stretch>
        </p:blipFill>
        <p:spPr>
          <a:xfrm>
            <a:off x="2252911" y="3196767"/>
            <a:ext cx="5915025" cy="742950"/>
          </a:xfrm>
          <a:prstGeom prst="rect">
            <a:avLst/>
          </a:prstGeom>
        </p:spPr>
      </p:pic>
      <p:pic>
        <p:nvPicPr>
          <p:cNvPr id="4" name="图片 3">
            <a:extLst>
              <a:ext uri="{FF2B5EF4-FFF2-40B4-BE49-F238E27FC236}">
                <a16:creationId xmlns:a16="http://schemas.microsoft.com/office/drawing/2014/main" id="{7252B6D9-D4FE-4C53-BD1B-FB2F13B2D2BF}"/>
              </a:ext>
            </a:extLst>
          </p:cNvPr>
          <p:cNvPicPr>
            <a:picLocks noChangeAspect="1"/>
          </p:cNvPicPr>
          <p:nvPr/>
        </p:nvPicPr>
        <p:blipFill>
          <a:blip r:embed="rId5"/>
          <a:stretch>
            <a:fillRect/>
          </a:stretch>
        </p:blipFill>
        <p:spPr>
          <a:xfrm>
            <a:off x="2221108" y="4720887"/>
            <a:ext cx="6057900" cy="733425"/>
          </a:xfrm>
          <a:prstGeom prst="rect">
            <a:avLst/>
          </a:prstGeom>
        </p:spPr>
      </p:pic>
    </p:spTree>
    <p:extLst>
      <p:ext uri="{BB962C8B-B14F-4D97-AF65-F5344CB8AC3E}">
        <p14:creationId xmlns:p14="http://schemas.microsoft.com/office/powerpoint/2010/main" val="134365164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1536935"/>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变异操作：变异也是实现群体多样性的一种手段，同时也是全局寻优的保证。具体设计如下，按照给定的变异率，对选定变异的个体，随机地取三个整数，满足</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1&lt;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𝑤</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&lt;102</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把</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uv</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之间的基因段插入到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w</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后面。</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6841533" cy="1536935"/>
              </a:xfrm>
              <a:prstGeom prst="rect">
                <a:avLst/>
              </a:prstGeom>
              <a:blipFill>
                <a:blip r:embed="rId3"/>
                <a:stretch>
                  <a:fillRect l="-891" t="-1190" r="-178" b="-5159"/>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36D082F4-8415-4BBA-BE38-C23C1B112641}"/>
              </a:ext>
            </a:extLst>
          </p:cNvPr>
          <p:cNvSpPr/>
          <p:nvPr/>
        </p:nvSpPr>
        <p:spPr>
          <a:xfrm>
            <a:off x="1555440" y="304916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FB9313FA-F334-4A6E-AAD3-FA9316210C0F}"/>
              </a:ext>
            </a:extLst>
          </p:cNvPr>
          <p:cNvSpPr/>
          <p:nvPr/>
        </p:nvSpPr>
        <p:spPr>
          <a:xfrm>
            <a:off x="2180130" y="3015494"/>
            <a:ext cx="6841533" cy="1156318"/>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选择：采用确定性的选择策略，也就是说选择目标函数值最小的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个个体进化到下一代，这样可以保证父代的优良特性被保存下来。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198662797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41765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实现：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GA</a:t>
            </a:r>
          </a:p>
        </p:txBody>
      </p:sp>
      <p:pic>
        <p:nvPicPr>
          <p:cNvPr id="2" name="图片 1">
            <a:extLst>
              <a:ext uri="{FF2B5EF4-FFF2-40B4-BE49-F238E27FC236}">
                <a16:creationId xmlns:a16="http://schemas.microsoft.com/office/drawing/2014/main" id="{ED8E9FC4-2D22-4357-ABDA-6C75C271FA8D}"/>
              </a:ext>
            </a:extLst>
          </p:cNvPr>
          <p:cNvPicPr>
            <a:picLocks noChangeAspect="1"/>
          </p:cNvPicPr>
          <p:nvPr/>
        </p:nvPicPr>
        <p:blipFill>
          <a:blip r:embed="rId3"/>
          <a:stretch>
            <a:fillRect/>
          </a:stretch>
        </p:blipFill>
        <p:spPr>
          <a:xfrm>
            <a:off x="2186734" y="1718090"/>
            <a:ext cx="6655308" cy="5206593"/>
          </a:xfrm>
          <a:prstGeom prst="rect">
            <a:avLst/>
          </a:prstGeom>
        </p:spPr>
      </p:pic>
    </p:spTree>
    <p:extLst>
      <p:ext uri="{BB962C8B-B14F-4D97-AF65-F5344CB8AC3E}">
        <p14:creationId xmlns:p14="http://schemas.microsoft.com/office/powerpoint/2010/main" val="28857636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模拟退火算法</a:t>
            </a:r>
          </a:p>
        </p:txBody>
      </p:sp>
    </p:spTree>
    <p:custDataLst>
      <p:tags r:id="rId1"/>
    </p:custDataLst>
    <p:extLst>
      <p:ext uri="{BB962C8B-B14F-4D97-AF65-F5344CB8AC3E}">
        <p14:creationId xmlns:p14="http://schemas.microsoft.com/office/powerpoint/2010/main" val="198943018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632696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定义：模拟退火算法得益于材料的统计力学的研究成果。统计力学表明材料中粒子的不同结构对应于粒子的不同能量水平。在高温条件下，粒子的能量较高，可以自由运动和重新排列。在低温条件下，粒子能量较低。如果从高温开始，非常缓慢地降温（这个过程被称为退火），粒子就可以在每个温度下达到热平衡。当系统完全被冷却时，最终形成处于低能状态的晶体。</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如果用粒子的能量定义材料的状态，</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Metropolis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算法用一个简单的数学模型描述了退火过程。假设材料在状态</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之下的能量为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，那么材料在温度</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时从状态</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进入状态</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j</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就遵循如下规律：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如果</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E(j)&lt;=E(</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，接受该状态被转变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如果</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E(j)&gt;E(</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，则状态转换以概率被接受：</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式中，</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是玻尔兹曼常数，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是材料温度。</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7BFB2B9C-4312-4F84-8666-6E5F330CAC51}"/>
              </a:ext>
            </a:extLst>
          </p:cNvPr>
          <p:cNvPicPr>
            <a:picLocks noChangeAspect="1"/>
          </p:cNvPicPr>
          <p:nvPr/>
        </p:nvPicPr>
        <p:blipFill>
          <a:blip r:embed="rId3"/>
          <a:stretch>
            <a:fillRect/>
          </a:stretch>
        </p:blipFill>
        <p:spPr>
          <a:xfrm>
            <a:off x="7365479" y="5704557"/>
            <a:ext cx="1114425" cy="552450"/>
          </a:xfrm>
          <a:prstGeom prst="rect">
            <a:avLst/>
          </a:prstGeom>
        </p:spPr>
      </p:pic>
    </p:spTree>
    <p:extLst>
      <p:ext uri="{BB962C8B-B14F-4D97-AF65-F5344CB8AC3E}">
        <p14:creationId xmlns:p14="http://schemas.microsoft.com/office/powerpoint/2010/main" val="21319630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78698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在某一个特定温度下，进行了充分的转换之后，材料将达到热平衡。这时材料处于状态</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的概率满足波尔兹曼分布：</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89CA543A-7C64-4F92-BD2A-2E2C22D46620}"/>
              </a:ext>
            </a:extLst>
          </p:cNvPr>
          <p:cNvPicPr>
            <a:picLocks noChangeAspect="1"/>
          </p:cNvPicPr>
          <p:nvPr/>
        </p:nvPicPr>
        <p:blipFill>
          <a:blip r:embed="rId3"/>
          <a:stretch>
            <a:fillRect/>
          </a:stretch>
        </p:blipFill>
        <p:spPr>
          <a:xfrm>
            <a:off x="2396927" y="2274653"/>
            <a:ext cx="2324100" cy="1314450"/>
          </a:xfrm>
          <a:prstGeom prst="rect">
            <a:avLst/>
          </a:prstGeom>
        </p:spPr>
      </p:pic>
      <p:sp>
        <p:nvSpPr>
          <p:cNvPr id="12" name="Pentagon 33">
            <a:extLst>
              <a:ext uri="{FF2B5EF4-FFF2-40B4-BE49-F238E27FC236}">
                <a16:creationId xmlns:a16="http://schemas.microsoft.com/office/drawing/2014/main" id="{F99D2674-C782-428B-A161-9C89D908E47C}"/>
              </a:ext>
            </a:extLst>
          </p:cNvPr>
          <p:cNvSpPr/>
          <p:nvPr/>
        </p:nvSpPr>
        <p:spPr>
          <a:xfrm>
            <a:off x="1532831" y="372710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4" name="Rectangle 26">
                <a:extLst>
                  <a:ext uri="{FF2B5EF4-FFF2-40B4-BE49-F238E27FC236}">
                    <a16:creationId xmlns:a16="http://schemas.microsoft.com/office/drawing/2014/main" id="{93B03E7F-B12C-4F61-8552-0A11D529CB07}"/>
                  </a:ext>
                </a:extLst>
              </p:cNvPr>
              <p:cNvSpPr/>
              <p:nvPr/>
            </p:nvSpPr>
            <p:spPr>
              <a:xfrm>
                <a:off x="2157521" y="3693435"/>
                <a:ext cx="6841533" cy="341988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模拟退火算法：对于优化问题，假设优化函数为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，首先给定一个初始温度</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和该优化问题的一个初始解</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，并由初始解生成下一个解</a:t>
                </a:r>
                <a14:m>
                  <m:oMath xmlns:m="http://schemas.openxmlformats.org/officeDocument/2006/math">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𝑁</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e>
                        </m:d>
                      </m:e>
                    </m:d>
                  </m:oMath>
                </a14:m>
                <a:r>
                  <a:rPr lang="zh-CN" altLang="en-US" sz="2000" b="0" dirty="0">
                    <a:solidFill>
                      <a:schemeClr val="accent1">
                        <a:lumMod val="75000"/>
                      </a:schemeClr>
                    </a:solidFill>
                    <a:latin typeface="黑体" panose="02010609060101010101" pitchFamily="49" charset="-122"/>
                    <a:ea typeface="黑体" panose="02010609060101010101" pitchFamily="49" charset="-122"/>
                    <a:cs typeface="+mn-ea"/>
                  </a:rPr>
                  <a:t>，是否接受新解</a:t>
                </a:r>
                <a:r>
                  <a:rPr lang="en-US" altLang="zh-CN" sz="2000" b="0" dirty="0">
                    <a:solidFill>
                      <a:schemeClr val="accent1">
                        <a:lumMod val="75000"/>
                      </a:schemeClr>
                    </a:solidFill>
                    <a:latin typeface="黑体" panose="02010609060101010101" pitchFamily="49" charset="-122"/>
                    <a:ea typeface="黑体" panose="02010609060101010101" pitchFamily="49" charset="-122"/>
                    <a:cs typeface="+mn-ea"/>
                  </a:rPr>
                  <a:t>x(1)</a:t>
                </a:r>
                <a:r>
                  <a:rPr lang="zh-CN" altLang="en-US" sz="2000" b="0" dirty="0">
                    <a:solidFill>
                      <a:schemeClr val="accent1">
                        <a:lumMod val="75000"/>
                      </a:schemeClr>
                    </a:solidFill>
                    <a:latin typeface="黑体" panose="02010609060101010101" pitchFamily="49" charset="-122"/>
                    <a:ea typeface="黑体" panose="02010609060101010101" pitchFamily="49" charset="-122"/>
                    <a:cs typeface="+mn-ea"/>
                  </a:rPr>
                  <a:t>依赖于下面的概率：</a:t>
                </a:r>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换句话说，如果生成的解</a:t>
                </a:r>
                <a14:m>
                  <m:oMath xmlns:m="http://schemas.openxmlformats.org/officeDocument/2006/math">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的函数值比前一个解的函数值更小，则接受其作为新解，否则按概率接受。</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4" name="Rectangle 26">
                <a:extLst>
                  <a:ext uri="{FF2B5EF4-FFF2-40B4-BE49-F238E27FC236}">
                    <a16:creationId xmlns:a16="http://schemas.microsoft.com/office/drawing/2014/main" id="{93B03E7F-B12C-4F61-8552-0A11D529CB07}"/>
                  </a:ext>
                </a:extLst>
              </p:cNvPr>
              <p:cNvSpPr>
                <a:spLocks noRot="1" noChangeAspect="1" noMove="1" noResize="1" noEditPoints="1" noAdjustHandles="1" noChangeArrowheads="1" noChangeShapeType="1" noTextEdit="1"/>
              </p:cNvSpPr>
              <p:nvPr/>
            </p:nvSpPr>
            <p:spPr>
              <a:xfrm>
                <a:off x="2157521" y="3693435"/>
                <a:ext cx="6841533" cy="3419886"/>
              </a:xfrm>
              <a:prstGeom prst="rect">
                <a:avLst/>
              </a:prstGeom>
              <a:blipFill>
                <a:blip r:embed="rId4"/>
                <a:stretch>
                  <a:fillRect l="-891" t="-535" b="-213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4CAFA68-69C0-42C8-8C6B-C34F60823E6E}"/>
              </a:ext>
            </a:extLst>
          </p:cNvPr>
          <p:cNvPicPr>
            <a:picLocks noChangeAspect="1"/>
          </p:cNvPicPr>
          <p:nvPr/>
        </p:nvPicPr>
        <p:blipFill rotWithShape="1">
          <a:blip r:embed="rId5"/>
          <a:srcRect b="9048"/>
          <a:stretch/>
        </p:blipFill>
        <p:spPr>
          <a:xfrm>
            <a:off x="2157521" y="5304376"/>
            <a:ext cx="5495925" cy="1048253"/>
          </a:xfrm>
          <a:prstGeom prst="rect">
            <a:avLst/>
          </a:prstGeom>
        </p:spPr>
      </p:pic>
    </p:spTree>
    <p:extLst>
      <p:ext uri="{BB962C8B-B14F-4D97-AF65-F5344CB8AC3E}">
        <p14:creationId xmlns:p14="http://schemas.microsoft.com/office/powerpoint/2010/main" val="361616957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152565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在温度</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下，经过很多次的转移之后，降低温度</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得到</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下重复上述过程。因此整个优化过程就是不断寻找新解和缓慢降温的交替过程。最终的解是对该问</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题寻优的结果。</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1525650"/>
              </a:xfrm>
              <a:prstGeom prst="rect">
                <a:avLst/>
              </a:prstGeom>
              <a:blipFill>
                <a:blip r:embed="rId3"/>
                <a:stretch>
                  <a:fillRect l="-891" t="-1200" r="-802" b="-6000"/>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F99D2674-C782-428B-A161-9C89D908E47C}"/>
              </a:ext>
            </a:extLst>
          </p:cNvPr>
          <p:cNvSpPr/>
          <p:nvPr/>
        </p:nvSpPr>
        <p:spPr>
          <a:xfrm>
            <a:off x="1532831" y="372710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93B03E7F-B12C-4F61-8552-0A11D529CB07}"/>
              </a:ext>
            </a:extLst>
          </p:cNvPr>
          <p:cNvSpPr/>
          <p:nvPr/>
        </p:nvSpPr>
        <p:spPr>
          <a:xfrm>
            <a:off x="2157521" y="3693435"/>
            <a:ext cx="6841533" cy="152565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可以证明，如果温度下降十分缓慢，而在每个温度都有足够多次的状态转移，使之在每一个温度下达到热平衡，则全局最优解将以概率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被找到。因此可以说模拟退火算法可以找</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到全局最优解。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6603788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5218969"/>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注意事项：</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理论上，降温过程要足够缓慢，要使得在每一温度下达到热平衡。但在计算机实现中，如果降温速度过缓，所得到的解的性能会较为令人满意，但是算法会太慢，相对于简单的搜索算法不具有明显优势。如果降温速度过快，很可能最终得不到全局最优解。因此使用时要综合考虑解的性能和算法速度，在两者之间采取一种折衷。</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）要确定在每一温度下状态转换的结束准则。实际操作可以考虑当连续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次的转换过程没有使状态发生变化时结束该温度下的状态转换。最终温度的确定可以提前定为一个较小的值</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T</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𝑒</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值，或连续几个温度下转换过程没有使状态发生变化算法就结束。</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）选择初始温度和确定某个可行解的邻域的方法也要恰当。</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5218969"/>
              </a:xfrm>
              <a:prstGeom prst="rect">
                <a:avLst/>
              </a:prstGeom>
              <a:blipFill>
                <a:blip r:embed="rId3"/>
                <a:stretch>
                  <a:fillRect l="-891" t="-350" r="-178" b="-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21274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3"/>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0161073" cy="148252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https://github.com/yooongchun/MatlabCourse/tree/master/Lecture09</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0649585" y="410177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41765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使用模拟退火算法求解</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的问题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4449FD1B-B9C3-428C-A4F7-3D30C71C4775}"/>
              </a:ext>
            </a:extLst>
          </p:cNvPr>
          <p:cNvSpPr/>
          <p:nvPr/>
        </p:nvSpPr>
        <p:spPr>
          <a:xfrm>
            <a:off x="1556535" y="240170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4" name="Rectangle 26">
                <a:extLst>
                  <a:ext uri="{FF2B5EF4-FFF2-40B4-BE49-F238E27FC236}">
                    <a16:creationId xmlns:a16="http://schemas.microsoft.com/office/drawing/2014/main" id="{1F008CD2-CB79-4728-88E7-AB51B0FB9C78}"/>
                  </a:ext>
                </a:extLst>
              </p:cNvPr>
              <p:cNvSpPr/>
              <p:nvPr/>
            </p:nvSpPr>
            <p:spPr>
              <a:xfrm>
                <a:off x="2181225" y="2368027"/>
                <a:ext cx="6984454" cy="226431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解空间：解空间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可表为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{1,2,…,102}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的所有固定起点和终点的循环排列集合，即</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d>
                      <m:dPr>
                        <m:begChr m:val="{"/>
                        <m:endChr m:val="}"/>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102</m:t>
                                </m:r>
                              </m:sub>
                            </m:sSub>
                          </m:e>
                        </m:d>
                      </m:e>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101</m:t>
                                </m:r>
                              </m:sub>
                            </m:sSub>
                          </m:e>
                        </m:d>
                        <m:r>
                          <m:rPr>
                            <m:nor/>
                          </m:rP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m:t>为</m:t>
                        </m:r>
                        <m:r>
                          <m:rPr>
                            <m:nor/>
                          </m:rP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m:t>{2,3,…,101}</m:t>
                        </m:r>
                        <m:r>
                          <m:rPr>
                            <m:nor/>
                          </m:rP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m:t>的循环排列</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102</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=102</m:t>
                        </m:r>
                      </m:e>
                    </m:d>
                  </m:oMath>
                </a14:m>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其中每一个循环排列表示侦察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个目标的一个回路</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m:rPr>
                            <m:sty m:val="p"/>
                          </m:r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i</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𝑗</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表示在第</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次侦查</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j</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点。初始解可选为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(1,2,…,102)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，这里使用蒙特卡洛法求得一个较好的初始解。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4" name="Rectangle 26">
                <a:extLst>
                  <a:ext uri="{FF2B5EF4-FFF2-40B4-BE49-F238E27FC236}">
                    <a16:creationId xmlns:a16="http://schemas.microsoft.com/office/drawing/2014/main" id="{1F008CD2-CB79-4728-88E7-AB51B0FB9C78}"/>
                  </a:ext>
                </a:extLst>
              </p:cNvPr>
              <p:cNvSpPr>
                <a:spLocks noRot="1" noChangeAspect="1" noMove="1" noResize="1" noEditPoints="1" noAdjustHandles="1" noChangeArrowheads="1" noChangeShapeType="1" noTextEdit="1"/>
              </p:cNvSpPr>
              <p:nvPr/>
            </p:nvSpPr>
            <p:spPr>
              <a:xfrm>
                <a:off x="2181225" y="2368027"/>
                <a:ext cx="6984454" cy="2264314"/>
              </a:xfrm>
              <a:prstGeom prst="rect">
                <a:avLst/>
              </a:prstGeom>
              <a:blipFill>
                <a:blip r:embed="rId3"/>
                <a:stretch>
                  <a:fillRect l="-873" t="-806" r="-19197" b="-3763"/>
                </a:stretch>
              </a:blipFill>
            </p:spPr>
            <p:txBody>
              <a:bodyPr/>
              <a:lstStyle/>
              <a:p>
                <a:r>
                  <a:rPr lang="zh-CN" altLang="en-US">
                    <a:noFill/>
                  </a:rPr>
                  <a:t> </a:t>
                </a:r>
              </a:p>
            </p:txBody>
          </p:sp>
        </mc:Fallback>
      </mc:AlternateContent>
      <p:sp>
        <p:nvSpPr>
          <p:cNvPr id="15" name="Pentagon 33">
            <a:extLst>
              <a:ext uri="{FF2B5EF4-FFF2-40B4-BE49-F238E27FC236}">
                <a16:creationId xmlns:a16="http://schemas.microsoft.com/office/drawing/2014/main" id="{DF496E07-B562-468F-9B94-4AACF46F0BD5}"/>
              </a:ext>
            </a:extLst>
          </p:cNvPr>
          <p:cNvSpPr/>
          <p:nvPr/>
        </p:nvSpPr>
        <p:spPr>
          <a:xfrm>
            <a:off x="1460823" y="498608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Rectangle 26">
            <a:extLst>
              <a:ext uri="{FF2B5EF4-FFF2-40B4-BE49-F238E27FC236}">
                <a16:creationId xmlns:a16="http://schemas.microsoft.com/office/drawing/2014/main" id="{EAA8B4EA-144D-4F8D-BCF3-FEA4A9CCFC68}"/>
              </a:ext>
            </a:extLst>
          </p:cNvPr>
          <p:cNvSpPr/>
          <p:nvPr/>
        </p:nvSpPr>
        <p:spPr>
          <a:xfrm>
            <a:off x="2085513" y="4952411"/>
            <a:ext cx="6984454" cy="786986"/>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目标函数：此时的目标函数为侦察所有目标的路径长度或称代价函数。我们要求：</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C7C56FB6-1175-4B41-9702-0F751425F0DE}"/>
              </a:ext>
            </a:extLst>
          </p:cNvPr>
          <p:cNvPicPr>
            <a:picLocks noChangeAspect="1"/>
          </p:cNvPicPr>
          <p:nvPr/>
        </p:nvPicPr>
        <p:blipFill>
          <a:blip r:embed="rId4"/>
          <a:stretch>
            <a:fillRect/>
          </a:stretch>
        </p:blipFill>
        <p:spPr>
          <a:xfrm>
            <a:off x="2204679" y="5869213"/>
            <a:ext cx="3638550" cy="752475"/>
          </a:xfrm>
          <a:prstGeom prst="rect">
            <a:avLst/>
          </a:prstGeom>
        </p:spPr>
      </p:pic>
    </p:spTree>
    <p:extLst>
      <p:ext uri="{BB962C8B-B14F-4D97-AF65-F5344CB8AC3E}">
        <p14:creationId xmlns:p14="http://schemas.microsoft.com/office/powerpoint/2010/main" val="30411534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3043501"/>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新解的产生：</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变换法：任选序号</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u,v</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(u&lt;v)</a:t>
                </a:r>
                <a:endPar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C</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102</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 ,2≤</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≤101,2≤</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≤101</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交换</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u</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v</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之间的顺序，此时新路径为：</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v</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102</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 </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b)3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变换法：任选序号</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u,v,w</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(u&lt;v&lt;w)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，将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u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和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v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之间的路径插到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w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之后，对应的新路径为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v</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𝑤</m:t>
                          </m:r>
                        </m:sub>
                      </m:sSub>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𝑣</m:t>
                          </m:r>
                        </m:sub>
                      </m:sSub>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𝑤</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dirty="0" smtClean="0">
                              <a:solidFill>
                                <a:schemeClr val="accent1">
                                  <a:lumMod val="75000"/>
                                </a:schemeClr>
                              </a:solidFill>
                              <a:latin typeface="Cambria Math" panose="02040503050406030204" pitchFamily="18" charset="0"/>
                              <a:ea typeface="黑体" panose="02010609060101010101" pitchFamily="49" charset="-122"/>
                              <a:cs typeface="+mn-ea"/>
                            </a:rPr>
                            <m:t>102</m:t>
                          </m:r>
                        </m:sub>
                      </m:sSub>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3043501"/>
              </a:xfrm>
              <a:prstGeom prst="rect">
                <a:avLst/>
              </a:prstGeom>
              <a:blipFill>
                <a:blip r:embed="rId3"/>
                <a:stretch>
                  <a:fillRect l="-891" t="-601" r="-178"/>
                </a:stretch>
              </a:blipFill>
            </p:spPr>
            <p:txBody>
              <a:bodyPr/>
              <a:lstStyle/>
              <a:p>
                <a:r>
                  <a:rPr lang="zh-CN" altLang="en-US">
                    <a:noFill/>
                  </a:rPr>
                  <a:t> </a:t>
                </a:r>
              </a:p>
            </p:txBody>
          </p:sp>
        </mc:Fallback>
      </mc:AlternateContent>
      <p:sp>
        <p:nvSpPr>
          <p:cNvPr id="17" name="Pentagon 33">
            <a:extLst>
              <a:ext uri="{FF2B5EF4-FFF2-40B4-BE49-F238E27FC236}">
                <a16:creationId xmlns:a16="http://schemas.microsoft.com/office/drawing/2014/main" id="{7D6FBE26-EACA-4C20-9272-D3FB91ED092E}"/>
              </a:ext>
            </a:extLst>
          </p:cNvPr>
          <p:cNvSpPr/>
          <p:nvPr/>
        </p:nvSpPr>
        <p:spPr>
          <a:xfrm>
            <a:off x="1532831" y="463894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8" name="Rectangle 26">
                <a:extLst>
                  <a:ext uri="{FF2B5EF4-FFF2-40B4-BE49-F238E27FC236}">
                    <a16:creationId xmlns:a16="http://schemas.microsoft.com/office/drawing/2014/main" id="{A24CDC26-FA21-4750-855D-17ED60C02331}"/>
                  </a:ext>
                </a:extLst>
              </p:cNvPr>
              <p:cNvSpPr/>
              <p:nvPr/>
            </p:nvSpPr>
            <p:spPr>
              <a:xfrm>
                <a:off x="2157521" y="4605272"/>
                <a:ext cx="6841533" cy="896119"/>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代价函数差：对于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变换法，代价表示为：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𝑣</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sub>
                          </m:sSub>
                        </m:e>
                      </m:d>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𝑑</m:t>
                              </m:r>
                            </m:e>
                            <m: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𝑣</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sub>
                          </m:sSub>
                        </m:e>
                      </m:d>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8" name="Rectangle 26">
                <a:extLst>
                  <a:ext uri="{FF2B5EF4-FFF2-40B4-BE49-F238E27FC236}">
                    <a16:creationId xmlns:a16="http://schemas.microsoft.com/office/drawing/2014/main" id="{A24CDC26-FA21-4750-855D-17ED60C02331}"/>
                  </a:ext>
                </a:extLst>
              </p:cNvPr>
              <p:cNvSpPr>
                <a:spLocks noRot="1" noChangeAspect="1" noMove="1" noResize="1" noEditPoints="1" noAdjustHandles="1" noChangeArrowheads="1" noChangeShapeType="1" noTextEdit="1"/>
              </p:cNvSpPr>
              <p:nvPr/>
            </p:nvSpPr>
            <p:spPr>
              <a:xfrm>
                <a:off x="2157521" y="4605272"/>
                <a:ext cx="6841533" cy="896119"/>
              </a:xfrm>
              <a:prstGeom prst="rect">
                <a:avLst/>
              </a:prstGeom>
              <a:blipFill>
                <a:blip r:embed="rId4"/>
                <a:stretch>
                  <a:fillRect l="-891" t="-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943850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1689669"/>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接收准则：</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也就是说：如果</a:t>
                </a:r>
                <a14:m>
                  <m:oMath xmlns:m="http://schemas.openxmlformats.org/officeDocument/2006/math">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&lt;0</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则接受新路径，否则，以概率</a:t>
                </a:r>
                <a14:m>
                  <m:oMath xmlns:m="http://schemas.openxmlformats.org/officeDocument/2006/math">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e</m:t>
                        </m:r>
                      </m:e>
                      <m:sup>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𝑇</m:t>
                                </m:r>
                              </m:den>
                            </m:f>
                          </m:e>
                        </m:d>
                      </m:sup>
                    </m:sSup>
                  </m:oMath>
                </a14:m>
                <a:r>
                  <a:rPr lang="zh-CN" altLang="en-US" sz="2000" b="0" dirty="0">
                    <a:solidFill>
                      <a:schemeClr val="accent1">
                        <a:lumMod val="75000"/>
                      </a:schemeClr>
                    </a:solidFill>
                    <a:latin typeface="黑体" panose="02010609060101010101" pitchFamily="49" charset="-122"/>
                    <a:ea typeface="黑体" panose="02010609060101010101" pitchFamily="49" charset="-122"/>
                    <a:cs typeface="+mn-ea"/>
                  </a:rPr>
                  <a:t>接受新路径。</a:t>
                </a:r>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1689669"/>
              </a:xfrm>
              <a:prstGeom prst="rect">
                <a:avLst/>
              </a:prstGeom>
              <a:blipFill>
                <a:blip r:embed="rId3"/>
                <a:stretch>
                  <a:fillRect l="-891" t="-1083" b="-541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692FE6B7-E28F-4290-B792-601452CD41D4}"/>
              </a:ext>
            </a:extLst>
          </p:cNvPr>
          <p:cNvPicPr>
            <a:picLocks noChangeAspect="1"/>
          </p:cNvPicPr>
          <p:nvPr/>
        </p:nvPicPr>
        <p:blipFill>
          <a:blip r:embed="rId4"/>
          <a:stretch>
            <a:fillRect/>
          </a:stretch>
        </p:blipFill>
        <p:spPr>
          <a:xfrm>
            <a:off x="3909095" y="1291223"/>
            <a:ext cx="3257550" cy="781050"/>
          </a:xfrm>
          <a:prstGeom prst="rect">
            <a:avLst/>
          </a:prstGeom>
        </p:spPr>
      </p:pic>
      <p:sp>
        <p:nvSpPr>
          <p:cNvPr id="14" name="Pentagon 33">
            <a:extLst>
              <a:ext uri="{FF2B5EF4-FFF2-40B4-BE49-F238E27FC236}">
                <a16:creationId xmlns:a16="http://schemas.microsoft.com/office/drawing/2014/main" id="{070A6AF9-D361-47CC-8C74-F734ED4628C9}"/>
              </a:ext>
            </a:extLst>
          </p:cNvPr>
          <p:cNvSpPr/>
          <p:nvPr/>
        </p:nvSpPr>
        <p:spPr>
          <a:xfrm>
            <a:off x="1473285" y="343397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5" name="Rectangle 26">
                <a:extLst>
                  <a:ext uri="{FF2B5EF4-FFF2-40B4-BE49-F238E27FC236}">
                    <a16:creationId xmlns:a16="http://schemas.microsoft.com/office/drawing/2014/main" id="{223EBB76-1E4B-4BF1-BE79-ABB97356A325}"/>
                  </a:ext>
                </a:extLst>
              </p:cNvPr>
              <p:cNvSpPr/>
              <p:nvPr/>
            </p:nvSpPr>
            <p:spPr>
              <a:xfrm>
                <a:off x="2097975" y="3400301"/>
                <a:ext cx="6841533" cy="786986"/>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降温：利用选定的降温系数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进行降温即：</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𝛼</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𝑇</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 得到新的温度，这里我们取</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α=0.999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p>
            </p:txBody>
          </p:sp>
        </mc:Choice>
        <mc:Fallback xmlns="">
          <p:sp>
            <p:nvSpPr>
              <p:cNvPr id="15" name="Rectangle 26">
                <a:extLst>
                  <a:ext uri="{FF2B5EF4-FFF2-40B4-BE49-F238E27FC236}">
                    <a16:creationId xmlns:a16="http://schemas.microsoft.com/office/drawing/2014/main" id="{223EBB76-1E4B-4BF1-BE79-ABB97356A325}"/>
                  </a:ext>
                </a:extLst>
              </p:cNvPr>
              <p:cNvSpPr>
                <a:spLocks noRot="1" noChangeAspect="1" noMove="1" noResize="1" noEditPoints="1" noAdjustHandles="1" noChangeArrowheads="1" noChangeShapeType="1" noTextEdit="1"/>
              </p:cNvSpPr>
              <p:nvPr/>
            </p:nvSpPr>
            <p:spPr>
              <a:xfrm>
                <a:off x="2097975" y="3400301"/>
                <a:ext cx="6841533" cy="786986"/>
              </a:xfrm>
              <a:prstGeom prst="rect">
                <a:avLst/>
              </a:prstGeom>
              <a:blipFill>
                <a:blip r:embed="rId5"/>
                <a:stretch>
                  <a:fillRect l="-891" t="-2326" b="-12403"/>
                </a:stretch>
              </a:blipFill>
            </p:spPr>
            <p:txBody>
              <a:bodyPr/>
              <a:lstStyle/>
              <a:p>
                <a:r>
                  <a:rPr lang="zh-CN" altLang="en-US">
                    <a:noFill/>
                  </a:rPr>
                  <a:t> </a:t>
                </a:r>
              </a:p>
            </p:txBody>
          </p:sp>
        </mc:Fallback>
      </mc:AlternateContent>
      <p:sp>
        <p:nvSpPr>
          <p:cNvPr id="16" name="Pentagon 33">
            <a:extLst>
              <a:ext uri="{FF2B5EF4-FFF2-40B4-BE49-F238E27FC236}">
                <a16:creationId xmlns:a16="http://schemas.microsoft.com/office/drawing/2014/main" id="{9EAC8DF2-91DF-4C13-A4F6-BF18F36F856B}"/>
              </a:ext>
            </a:extLst>
          </p:cNvPr>
          <p:cNvSpPr/>
          <p:nvPr/>
        </p:nvSpPr>
        <p:spPr>
          <a:xfrm>
            <a:off x="1532831" y="459120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9" name="Rectangle 26">
                <a:extLst>
                  <a:ext uri="{FF2B5EF4-FFF2-40B4-BE49-F238E27FC236}">
                    <a16:creationId xmlns:a16="http://schemas.microsoft.com/office/drawing/2014/main" id="{A100878D-A771-4E66-B3F4-298E39046ABC}"/>
                  </a:ext>
                </a:extLst>
              </p:cNvPr>
              <p:cNvSpPr/>
              <p:nvPr/>
            </p:nvSpPr>
            <p:spPr>
              <a:xfrm>
                <a:off x="2157521" y="4557531"/>
                <a:ext cx="6841533" cy="786986"/>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7.</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结束：用选定的终止温度</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e</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−30</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，判断退火过程是否结束。若</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T&lt;e</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，算法结束，输出当前状态。</a:t>
                </a:r>
              </a:p>
            </p:txBody>
          </p:sp>
        </mc:Choice>
        <mc:Fallback xmlns="">
          <p:sp>
            <p:nvSpPr>
              <p:cNvPr id="19" name="Rectangle 26">
                <a:extLst>
                  <a:ext uri="{FF2B5EF4-FFF2-40B4-BE49-F238E27FC236}">
                    <a16:creationId xmlns:a16="http://schemas.microsoft.com/office/drawing/2014/main" id="{A100878D-A771-4E66-B3F4-298E39046ABC}"/>
                  </a:ext>
                </a:extLst>
              </p:cNvPr>
              <p:cNvSpPr>
                <a:spLocks noRot="1" noChangeAspect="1" noMove="1" noResize="1" noEditPoints="1" noAdjustHandles="1" noChangeArrowheads="1" noChangeShapeType="1" noTextEdit="1"/>
              </p:cNvSpPr>
              <p:nvPr/>
            </p:nvSpPr>
            <p:spPr>
              <a:xfrm>
                <a:off x="2157521" y="4557531"/>
                <a:ext cx="6841533" cy="786986"/>
              </a:xfrm>
              <a:prstGeom prst="rect">
                <a:avLst/>
              </a:prstGeom>
              <a:blipFill>
                <a:blip r:embed="rId6"/>
                <a:stretch>
                  <a:fillRect l="-891" t="-2326" b="-12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92180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模拟退火算法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86847" y="1400082"/>
            <a:ext cx="6841533" cy="41765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实现：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Metropolis</a:t>
            </a:r>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7B00D337-EDDD-4B07-8D5C-2773E1DDAE5D}"/>
              </a:ext>
            </a:extLst>
          </p:cNvPr>
          <p:cNvPicPr>
            <a:picLocks noChangeAspect="1"/>
          </p:cNvPicPr>
          <p:nvPr/>
        </p:nvPicPr>
        <p:blipFill>
          <a:blip r:embed="rId3"/>
          <a:stretch>
            <a:fillRect/>
          </a:stretch>
        </p:blipFill>
        <p:spPr>
          <a:xfrm>
            <a:off x="2170382" y="1973299"/>
            <a:ext cx="5746973" cy="4594464"/>
          </a:xfrm>
          <a:prstGeom prst="rect">
            <a:avLst/>
          </a:prstGeom>
        </p:spPr>
      </p:pic>
    </p:spTree>
    <p:extLst>
      <p:ext uri="{BB962C8B-B14F-4D97-AF65-F5344CB8AC3E}">
        <p14:creationId xmlns:p14="http://schemas.microsoft.com/office/powerpoint/2010/main" val="3081875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神经网络算法</a:t>
            </a:r>
          </a:p>
        </p:txBody>
      </p:sp>
    </p:spTree>
    <p:custDataLst>
      <p:tags r:id="rId1"/>
    </p:custDataLst>
    <p:extLst>
      <p:ext uri="{BB962C8B-B14F-4D97-AF65-F5344CB8AC3E}">
        <p14:creationId xmlns:p14="http://schemas.microsoft.com/office/powerpoint/2010/main" val="408842162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4849637"/>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介绍：人工神经网络（</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artificial neural network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ANN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）的基本单元的神经元模型如下：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有三个基本要素：</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一组连接（对应于生物神经元的突触），连接强度由各连接上的权值表示，权值为正表示激活，为负表示抑制。</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AA412818-68C0-4C18-A8F8-DC18577F90E2}"/>
              </a:ext>
            </a:extLst>
          </p:cNvPr>
          <p:cNvPicPr>
            <a:picLocks noChangeAspect="1"/>
          </p:cNvPicPr>
          <p:nvPr/>
        </p:nvPicPr>
        <p:blipFill>
          <a:blip r:embed="rId3"/>
          <a:stretch>
            <a:fillRect/>
          </a:stretch>
        </p:blipFill>
        <p:spPr>
          <a:xfrm>
            <a:off x="2108895" y="2368028"/>
            <a:ext cx="5572125" cy="2743200"/>
          </a:xfrm>
          <a:prstGeom prst="rect">
            <a:avLst/>
          </a:prstGeom>
        </p:spPr>
      </p:pic>
    </p:spTree>
    <p:extLst>
      <p:ext uri="{BB962C8B-B14F-4D97-AF65-F5344CB8AC3E}">
        <p14:creationId xmlns:p14="http://schemas.microsoft.com/office/powerpoint/2010/main" val="382286991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226431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一个求和单元，用于求取各输入信号的加权和（线性组合）。</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一个非线性激活函数，起非线性映射作用并将神经元输出幅度限制在一定范围内</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一般限制在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或者</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之间</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其计算公式如下：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A0DA5246-6B6A-4578-AF23-1E25641C7885}"/>
              </a:ext>
            </a:extLst>
          </p:cNvPr>
          <p:cNvPicPr>
            <a:picLocks noChangeAspect="1"/>
          </p:cNvPicPr>
          <p:nvPr/>
        </p:nvPicPr>
        <p:blipFill>
          <a:blip r:embed="rId3"/>
          <a:stretch>
            <a:fillRect/>
          </a:stretch>
        </p:blipFill>
        <p:spPr>
          <a:xfrm>
            <a:off x="2396927" y="3739366"/>
            <a:ext cx="4667250" cy="819150"/>
          </a:xfrm>
          <a:prstGeom prst="rect">
            <a:avLst/>
          </a:prstGeom>
        </p:spPr>
      </p:pic>
    </p:spTree>
    <p:extLst>
      <p:ext uri="{BB962C8B-B14F-4D97-AF65-F5344CB8AC3E}">
        <p14:creationId xmlns:p14="http://schemas.microsoft.com/office/powerpoint/2010/main" val="77591794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41765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也可以把阈值放到和输入一起：</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06EA1FD0-8EDF-483A-B6CC-51A0C7F61308}"/>
              </a:ext>
            </a:extLst>
          </p:cNvPr>
          <p:cNvPicPr>
            <a:picLocks noChangeAspect="1"/>
          </p:cNvPicPr>
          <p:nvPr/>
        </p:nvPicPr>
        <p:blipFill>
          <a:blip r:embed="rId3"/>
          <a:stretch>
            <a:fillRect/>
          </a:stretch>
        </p:blipFill>
        <p:spPr>
          <a:xfrm>
            <a:off x="668735" y="2356389"/>
            <a:ext cx="8524875" cy="3524250"/>
          </a:xfrm>
          <a:prstGeom prst="rect">
            <a:avLst/>
          </a:prstGeom>
        </p:spPr>
      </p:pic>
    </p:spTree>
    <p:extLst>
      <p:ext uri="{BB962C8B-B14F-4D97-AF65-F5344CB8AC3E}">
        <p14:creationId xmlns:p14="http://schemas.microsoft.com/office/powerpoint/2010/main" val="79113194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448030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激活函数可以选择以下类型：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阈值函数（也称为阶梯函数）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此时对应的输出为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分段线性函数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3.sigmoid</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函数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D8C8DB98-F71E-4FF0-BAB8-FA746CE6C56A}"/>
              </a:ext>
            </a:extLst>
          </p:cNvPr>
          <p:cNvPicPr>
            <a:picLocks noChangeAspect="1"/>
          </p:cNvPicPr>
          <p:nvPr/>
        </p:nvPicPr>
        <p:blipFill>
          <a:blip r:embed="rId3"/>
          <a:stretch>
            <a:fillRect/>
          </a:stretch>
        </p:blipFill>
        <p:spPr>
          <a:xfrm>
            <a:off x="2550265" y="2211549"/>
            <a:ext cx="2105025" cy="1028700"/>
          </a:xfrm>
          <a:prstGeom prst="rect">
            <a:avLst/>
          </a:prstGeom>
        </p:spPr>
      </p:pic>
      <p:pic>
        <p:nvPicPr>
          <p:cNvPr id="4" name="图片 3">
            <a:extLst>
              <a:ext uri="{FF2B5EF4-FFF2-40B4-BE49-F238E27FC236}">
                <a16:creationId xmlns:a16="http://schemas.microsoft.com/office/drawing/2014/main" id="{AFF13C00-FB4E-4279-89A8-3015780D63C5}"/>
              </a:ext>
            </a:extLst>
          </p:cNvPr>
          <p:cNvPicPr>
            <a:picLocks noChangeAspect="1"/>
          </p:cNvPicPr>
          <p:nvPr/>
        </p:nvPicPr>
        <p:blipFill>
          <a:blip r:embed="rId4"/>
          <a:stretch>
            <a:fillRect/>
          </a:stretch>
        </p:blipFill>
        <p:spPr>
          <a:xfrm>
            <a:off x="6455698" y="2284101"/>
            <a:ext cx="2190750" cy="1028700"/>
          </a:xfrm>
          <a:prstGeom prst="rect">
            <a:avLst/>
          </a:prstGeom>
        </p:spPr>
      </p:pic>
      <p:pic>
        <p:nvPicPr>
          <p:cNvPr id="5" name="图片 4">
            <a:extLst>
              <a:ext uri="{FF2B5EF4-FFF2-40B4-BE49-F238E27FC236}">
                <a16:creationId xmlns:a16="http://schemas.microsoft.com/office/drawing/2014/main" id="{E8763143-D33D-4B07-84FF-9CE7AC99BA4C}"/>
              </a:ext>
            </a:extLst>
          </p:cNvPr>
          <p:cNvPicPr>
            <a:picLocks noChangeAspect="1"/>
          </p:cNvPicPr>
          <p:nvPr/>
        </p:nvPicPr>
        <p:blipFill>
          <a:blip r:embed="rId5"/>
          <a:stretch>
            <a:fillRect/>
          </a:stretch>
        </p:blipFill>
        <p:spPr>
          <a:xfrm>
            <a:off x="2468935" y="3753670"/>
            <a:ext cx="3467100" cy="1581150"/>
          </a:xfrm>
          <a:prstGeom prst="rect">
            <a:avLst/>
          </a:prstGeom>
        </p:spPr>
      </p:pic>
      <p:pic>
        <p:nvPicPr>
          <p:cNvPr id="6" name="图片 5">
            <a:extLst>
              <a:ext uri="{FF2B5EF4-FFF2-40B4-BE49-F238E27FC236}">
                <a16:creationId xmlns:a16="http://schemas.microsoft.com/office/drawing/2014/main" id="{51D4257C-993A-40C7-BC53-6C69450E33A2}"/>
              </a:ext>
            </a:extLst>
          </p:cNvPr>
          <p:cNvPicPr>
            <a:picLocks noChangeAspect="1"/>
          </p:cNvPicPr>
          <p:nvPr/>
        </p:nvPicPr>
        <p:blipFill>
          <a:blip r:embed="rId6"/>
          <a:stretch>
            <a:fillRect/>
          </a:stretch>
        </p:blipFill>
        <p:spPr>
          <a:xfrm>
            <a:off x="2484103" y="5848241"/>
            <a:ext cx="2200275" cy="771525"/>
          </a:xfrm>
          <a:prstGeom prst="rect">
            <a:avLst/>
          </a:prstGeom>
        </p:spPr>
      </p:pic>
    </p:spTree>
    <p:extLst>
      <p:ext uri="{BB962C8B-B14F-4D97-AF65-F5344CB8AC3E}">
        <p14:creationId xmlns:p14="http://schemas.microsoft.com/office/powerpoint/2010/main" val="28703645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41765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中的激活函数如下表示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graphicFrame>
        <p:nvGraphicFramePr>
          <p:cNvPr id="8" name="表格 7">
            <a:extLst>
              <a:ext uri="{FF2B5EF4-FFF2-40B4-BE49-F238E27FC236}">
                <a16:creationId xmlns:a16="http://schemas.microsoft.com/office/drawing/2014/main" id="{BC06B730-1E0A-4BD8-820F-18E4EBF4C7FB}"/>
              </a:ext>
            </a:extLst>
          </p:cNvPr>
          <p:cNvGraphicFramePr>
            <a:graphicFrameLocks noGrp="1"/>
          </p:cNvGraphicFramePr>
          <p:nvPr>
            <p:extLst>
              <p:ext uri="{D42A27DB-BD31-4B8C-83A1-F6EECF244321}">
                <p14:modId xmlns:p14="http://schemas.microsoft.com/office/powerpoint/2010/main" val="1094512182"/>
              </p:ext>
            </p:extLst>
          </p:nvPr>
        </p:nvGraphicFramePr>
        <p:xfrm>
          <a:off x="2181225" y="2032149"/>
          <a:ext cx="6769100" cy="4105130"/>
        </p:xfrm>
        <a:graphic>
          <a:graphicData uri="http://schemas.openxmlformats.org/drawingml/2006/table">
            <a:tbl>
              <a:tblPr>
                <a:tableStyleId>{5C22544A-7EE6-4342-B048-85BDC9FD1C3A}</a:tableStyleId>
              </a:tblPr>
              <a:tblGrid>
                <a:gridCol w="2315744">
                  <a:extLst>
                    <a:ext uri="{9D8B030D-6E8A-4147-A177-3AD203B41FA5}">
                      <a16:colId xmlns:a16="http://schemas.microsoft.com/office/drawing/2014/main" val="4106468016"/>
                    </a:ext>
                  </a:extLst>
                </a:gridCol>
                <a:gridCol w="4453356">
                  <a:extLst>
                    <a:ext uri="{9D8B030D-6E8A-4147-A177-3AD203B41FA5}">
                      <a16:colId xmlns:a16="http://schemas.microsoft.com/office/drawing/2014/main" val="3854235243"/>
                    </a:ext>
                  </a:extLst>
                </a:gridCol>
              </a:tblGrid>
              <a:tr h="410513">
                <a:tc>
                  <a:txBody>
                    <a:bodyPr/>
                    <a:lstStyle/>
                    <a:p>
                      <a:pPr algn="l" fontAlgn="ctr"/>
                      <a:r>
                        <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rPr>
                        <a:t>函数名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 功 能</a:t>
                      </a:r>
                    </a:p>
                  </a:txBody>
                  <a:tcPr marL="6350" marR="6350" marT="6350" marB="0" anchor="ctr"/>
                </a:tc>
                <a:extLst>
                  <a:ext uri="{0D108BD9-81ED-4DB2-BD59-A6C34878D82A}">
                    <a16:rowId xmlns:a16="http://schemas.microsoft.com/office/drawing/2014/main" val="3981810173"/>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purelin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 线性传递函数</a:t>
                      </a:r>
                    </a:p>
                  </a:txBody>
                  <a:tcPr marL="6350" marR="6350" marT="6350" marB="0" anchor="ctr"/>
                </a:tc>
                <a:extLst>
                  <a:ext uri="{0D108BD9-81ED-4DB2-BD59-A6C34878D82A}">
                    <a16:rowId xmlns:a16="http://schemas.microsoft.com/office/drawing/2014/main" val="4012468590"/>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hardlim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硬限幅传递函数</a:t>
                      </a:r>
                    </a:p>
                  </a:txBody>
                  <a:tcPr marL="6350" marR="6350" marT="6350" marB="0" anchor="ctr"/>
                </a:tc>
                <a:extLst>
                  <a:ext uri="{0D108BD9-81ED-4DB2-BD59-A6C34878D82A}">
                    <a16:rowId xmlns:a16="http://schemas.microsoft.com/office/drawing/2014/main" val="2658052814"/>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hardlims </a:t>
                      </a:r>
                    </a:p>
                  </a:txBody>
                  <a:tcPr marL="6350" marR="6350" marT="6350" marB="0" anchor="ctr"/>
                </a:tc>
                <a:tc>
                  <a:txBody>
                    <a:bodyPr/>
                    <a:lstStyle/>
                    <a:p>
                      <a:pPr algn="l" fontAlgn="ctr"/>
                      <a:r>
                        <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rPr>
                        <a:t> 对称硬限幅传递函数</a:t>
                      </a:r>
                    </a:p>
                  </a:txBody>
                  <a:tcPr marL="6350" marR="6350" marT="6350" marB="0" anchor="ctr"/>
                </a:tc>
                <a:extLst>
                  <a:ext uri="{0D108BD9-81ED-4DB2-BD59-A6C34878D82A}">
                    <a16:rowId xmlns:a16="http://schemas.microsoft.com/office/drawing/2014/main" val="3708237158"/>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satlin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饱和线性传递函数</a:t>
                      </a:r>
                    </a:p>
                  </a:txBody>
                  <a:tcPr marL="6350" marR="6350" marT="6350" marB="0" anchor="ctr"/>
                </a:tc>
                <a:extLst>
                  <a:ext uri="{0D108BD9-81ED-4DB2-BD59-A6C34878D82A}">
                    <a16:rowId xmlns:a16="http://schemas.microsoft.com/office/drawing/2014/main" val="71279458"/>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satlins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 对称饱和线性传递函数</a:t>
                      </a:r>
                    </a:p>
                  </a:txBody>
                  <a:tcPr marL="6350" marR="6350" marT="6350" marB="0" anchor="ctr"/>
                </a:tc>
                <a:extLst>
                  <a:ext uri="{0D108BD9-81ED-4DB2-BD59-A6C34878D82A}">
                    <a16:rowId xmlns:a16="http://schemas.microsoft.com/office/drawing/2014/main" val="657743478"/>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logsig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 对数 </a:t>
                      </a: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S </a:t>
                      </a: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形传递函数</a:t>
                      </a:r>
                    </a:p>
                  </a:txBody>
                  <a:tcPr marL="6350" marR="6350" marT="6350" marB="0" anchor="ctr"/>
                </a:tc>
                <a:extLst>
                  <a:ext uri="{0D108BD9-81ED-4DB2-BD59-A6C34878D82A}">
                    <a16:rowId xmlns:a16="http://schemas.microsoft.com/office/drawing/2014/main" val="915632555"/>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tansig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 正切 </a:t>
                      </a: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S </a:t>
                      </a: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形传递函数</a:t>
                      </a:r>
                    </a:p>
                  </a:txBody>
                  <a:tcPr marL="6350" marR="6350" marT="6350" marB="0" anchor="ctr"/>
                </a:tc>
                <a:extLst>
                  <a:ext uri="{0D108BD9-81ED-4DB2-BD59-A6C34878D82A}">
                    <a16:rowId xmlns:a16="http://schemas.microsoft.com/office/drawing/2014/main" val="2628692265"/>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radbas </a:t>
                      </a:r>
                    </a:p>
                  </a:txBody>
                  <a:tcPr marL="6350" marR="6350" marT="6350" marB="0" anchor="ctr"/>
                </a:tc>
                <a:tc>
                  <a:txBody>
                    <a:bodyPr/>
                    <a:lstStyle/>
                    <a:p>
                      <a:pPr algn="l" fontAlgn="ctr"/>
                      <a:r>
                        <a:rPr lang="zh-CN" altLang="en-US" sz="2000" kern="1200">
                          <a:solidFill>
                            <a:schemeClr val="accent1">
                              <a:lumMod val="75000"/>
                            </a:schemeClr>
                          </a:solidFill>
                          <a:latin typeface="黑体" panose="02010609060101010101" pitchFamily="49" charset="-122"/>
                          <a:ea typeface="黑体" panose="02010609060101010101" pitchFamily="49" charset="-122"/>
                          <a:cs typeface="+mn-ea"/>
                        </a:rPr>
                        <a:t> 径向基传递函数</a:t>
                      </a:r>
                    </a:p>
                  </a:txBody>
                  <a:tcPr marL="6350" marR="6350" marT="6350" marB="0" anchor="ctr"/>
                </a:tc>
                <a:extLst>
                  <a:ext uri="{0D108BD9-81ED-4DB2-BD59-A6C34878D82A}">
                    <a16:rowId xmlns:a16="http://schemas.microsoft.com/office/drawing/2014/main" val="1133387682"/>
                  </a:ext>
                </a:extLst>
              </a:tr>
              <a:tr h="410513">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compet </a:t>
                      </a:r>
                    </a:p>
                  </a:txBody>
                  <a:tcPr marL="6350" marR="6350" marT="6350" marB="0" anchor="ctr"/>
                </a:tc>
                <a:tc>
                  <a:txBody>
                    <a:bodyPr/>
                    <a:lstStyle/>
                    <a:p>
                      <a:pPr algn="l" fontAlgn="ctr"/>
                      <a:r>
                        <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rPr>
                        <a:t> 竞争层传递函数</a:t>
                      </a:r>
                    </a:p>
                  </a:txBody>
                  <a:tcPr marL="6350" marR="6350" marT="6350" marB="0" anchor="ctr"/>
                </a:tc>
                <a:extLst>
                  <a:ext uri="{0D108BD9-81ED-4DB2-BD59-A6C34878D82A}">
                    <a16:rowId xmlns:a16="http://schemas.microsoft.com/office/drawing/2014/main" val="1377076001"/>
                  </a:ext>
                </a:extLst>
              </a:tr>
            </a:tbl>
          </a:graphicData>
        </a:graphic>
      </p:graphicFrame>
    </p:spTree>
    <p:extLst>
      <p:ext uri="{BB962C8B-B14F-4D97-AF65-F5344CB8AC3E}">
        <p14:creationId xmlns:p14="http://schemas.microsoft.com/office/powerpoint/2010/main" val="10606528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模拟退火算法</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30" name="组合 29"/>
          <p:cNvGrpSpPr/>
          <p:nvPr/>
        </p:nvGrpSpPr>
        <p:grpSpPr>
          <a:xfrm>
            <a:off x="1995272" y="4562087"/>
            <a:ext cx="1257328" cy="708853"/>
            <a:chOff x="2215144" y="1952311"/>
            <a:chExt cx="1244730" cy="924318"/>
          </a:xfrm>
        </p:grpSpPr>
        <p:sp>
          <p:nvSpPr>
            <p:cNvPr id="31" name="平行四边形 30"/>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5" name="组合 34"/>
          <p:cNvGrpSpPr/>
          <p:nvPr/>
        </p:nvGrpSpPr>
        <p:grpSpPr>
          <a:xfrm>
            <a:off x="1995272" y="5548884"/>
            <a:ext cx="1257328" cy="698118"/>
            <a:chOff x="2215144" y="3018135"/>
            <a:chExt cx="1244730" cy="910318"/>
          </a:xfrm>
        </p:grpSpPr>
        <p:sp>
          <p:nvSpPr>
            <p:cNvPr id="36" name="平行四边形 3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05</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p:cNvGrpSpPr/>
          <p:nvPr/>
        </p:nvGrpSpPr>
        <p:grpSpPr>
          <a:xfrm>
            <a:off x="2950301" y="4601242"/>
            <a:ext cx="5423290" cy="646324"/>
            <a:chOff x="4315150" y="1647579"/>
            <a:chExt cx="3857250" cy="540057"/>
          </a:xfrm>
        </p:grpSpPr>
        <p:sp>
          <p:nvSpPr>
            <p:cNvPr id="39" name="矩形 38"/>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禁忌搜索算法</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41" name="组合 40"/>
          <p:cNvGrpSpPr/>
          <p:nvPr/>
        </p:nvGrpSpPr>
        <p:grpSpPr>
          <a:xfrm>
            <a:off x="2950301" y="5577220"/>
            <a:ext cx="5423290" cy="646324"/>
            <a:chOff x="4315150" y="2341731"/>
            <a:chExt cx="3857250" cy="540057"/>
          </a:xfrm>
        </p:grpSpPr>
        <p:sp>
          <p:nvSpPr>
            <p:cNvPr id="42" name="矩形 41"/>
            <p:cNvSpPr/>
            <p:nvPr/>
          </p:nvSpPr>
          <p:spPr>
            <a:xfrm>
              <a:off x="4841197" y="2390509"/>
              <a:ext cx="2827146" cy="374266"/>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蚁群算法</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43" name="平行四边形 42"/>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44" name="组合 43">
            <a:extLst>
              <a:ext uri="{FF2B5EF4-FFF2-40B4-BE49-F238E27FC236}">
                <a16:creationId xmlns:a16="http://schemas.microsoft.com/office/drawing/2014/main" id="{3A3650AC-8483-497A-B0BD-581E58985170}"/>
              </a:ext>
            </a:extLst>
          </p:cNvPr>
          <p:cNvGrpSpPr/>
          <p:nvPr/>
        </p:nvGrpSpPr>
        <p:grpSpPr>
          <a:xfrm>
            <a:off x="1964879" y="6435864"/>
            <a:ext cx="1257328" cy="708853"/>
            <a:chOff x="2215144" y="1952311"/>
            <a:chExt cx="1244730" cy="924318"/>
          </a:xfrm>
        </p:grpSpPr>
        <p:sp>
          <p:nvSpPr>
            <p:cNvPr id="45" name="平行四边形 44">
              <a:extLst>
                <a:ext uri="{FF2B5EF4-FFF2-40B4-BE49-F238E27FC236}">
                  <a16:creationId xmlns:a16="http://schemas.microsoft.com/office/drawing/2014/main" id="{49840A73-5BCF-4D4F-8AFF-B52A99772A54}"/>
                </a:ext>
              </a:extLst>
            </p:cNvPr>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46" name="文本框 10">
              <a:extLst>
                <a:ext uri="{FF2B5EF4-FFF2-40B4-BE49-F238E27FC236}">
                  <a16:creationId xmlns:a16="http://schemas.microsoft.com/office/drawing/2014/main" id="{D9C283FB-0272-4CAC-8028-4EB8C5804731}"/>
                </a:ext>
              </a:extLst>
            </p:cNvPr>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06</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47" name="组合 46">
            <a:extLst>
              <a:ext uri="{FF2B5EF4-FFF2-40B4-BE49-F238E27FC236}">
                <a16:creationId xmlns:a16="http://schemas.microsoft.com/office/drawing/2014/main" id="{8708A146-4C86-4AC6-9BCF-7DC624A89F4E}"/>
              </a:ext>
            </a:extLst>
          </p:cNvPr>
          <p:cNvGrpSpPr/>
          <p:nvPr/>
        </p:nvGrpSpPr>
        <p:grpSpPr>
          <a:xfrm>
            <a:off x="2919908" y="6475019"/>
            <a:ext cx="5423290" cy="646324"/>
            <a:chOff x="4315150" y="1647579"/>
            <a:chExt cx="3857250" cy="540057"/>
          </a:xfrm>
        </p:grpSpPr>
        <p:sp>
          <p:nvSpPr>
            <p:cNvPr id="48" name="矩形 47">
              <a:extLst>
                <a:ext uri="{FF2B5EF4-FFF2-40B4-BE49-F238E27FC236}">
                  <a16:creationId xmlns:a16="http://schemas.microsoft.com/office/drawing/2014/main" id="{F5F78D65-8816-4655-BE13-D4F346072716}"/>
                </a:ext>
              </a:extLst>
            </p:cNvPr>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9" name="平行四边形 48">
              <a:extLst>
                <a:ext uri="{FF2B5EF4-FFF2-40B4-BE49-F238E27FC236}">
                  <a16:creationId xmlns:a16="http://schemas.microsoft.com/office/drawing/2014/main" id="{D57D5B3C-92CA-42B3-BD13-C35B2F9325D3}"/>
                </a:ext>
              </a:extLst>
            </p:cNvPr>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448030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网络结构：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前馈型网络：各神经元接受前一层的输入，并输出给下一层，没有反馈。结点分为两类，即输入单元和计算单元，每一计算单元可有任意个输入，但只有一个输出（它可耦合到任意多个其它结点作为其输入）。通常前馈网络可分为不同的层，第</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层的输入只与第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层输出相连，输入和输出结点与外界相连，而其它中间层则称为隐层。</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反馈型网络：所有结点都是计算单元，同时也可接受输入，并向外界输出。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NN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的工作过程主要分为两个阶段：第一个阶段是学习期，此时各计算单元状态不变，各连线上的权值可通过学习来修改；第二阶段是工作期，此时各连接权固定，计算单元状态变化，以达到某种稳定状态。</a:t>
            </a:r>
          </a:p>
        </p:txBody>
      </p:sp>
    </p:spTree>
    <p:extLst>
      <p:ext uri="{BB962C8B-B14F-4D97-AF65-F5344CB8AC3E}">
        <p14:creationId xmlns:p14="http://schemas.microsoft.com/office/powerpoint/2010/main" val="103010482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从作用效果看，前馈网络主要是函数映射，可用于模式识别和函数逼近。反馈网络按对能量函数的极小点的利用来分类有两种：第一类是能量函数的所有极小点都起作用，这一类主要用作各种联想存储器；第二类只利用全局极小点，它主要用于求解最优化问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13634521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4849637"/>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：蠓虫分类问题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生物学家试图对两种蠓虫（</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与</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Apf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）进行鉴别，依据的资料是触角和翅膀的长度，已经测得了</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9</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只</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和</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只</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Apf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的数据如下：</a:t>
            </a: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现在的问题是：</a:t>
            </a: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根据如上资料，如何制定一种方法，正确地区分两类蠓虫。</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对触角和翼长分别为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(1.24,1.80)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(1.28,1.84)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(1.40,2.04)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个标本，用所得到的方法加以识别</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graphicFrame>
        <p:nvGraphicFramePr>
          <p:cNvPr id="2" name="表格 1">
            <a:extLst>
              <a:ext uri="{FF2B5EF4-FFF2-40B4-BE49-F238E27FC236}">
                <a16:creationId xmlns:a16="http://schemas.microsoft.com/office/drawing/2014/main" id="{F804E97E-E6AC-4BEF-A53E-626460F6AE54}"/>
              </a:ext>
            </a:extLst>
          </p:cNvPr>
          <p:cNvGraphicFramePr>
            <a:graphicFrameLocks noGrp="1"/>
          </p:cNvGraphicFramePr>
          <p:nvPr>
            <p:extLst>
              <p:ext uri="{D42A27DB-BD31-4B8C-83A1-F6EECF244321}">
                <p14:modId xmlns:p14="http://schemas.microsoft.com/office/powerpoint/2010/main" val="3779348400"/>
              </p:ext>
            </p:extLst>
          </p:nvPr>
        </p:nvGraphicFramePr>
        <p:xfrm>
          <a:off x="2255649" y="2994025"/>
          <a:ext cx="6694680" cy="2134468"/>
        </p:xfrm>
        <a:graphic>
          <a:graphicData uri="http://schemas.openxmlformats.org/drawingml/2006/table">
            <a:tbl>
              <a:tblPr>
                <a:tableStyleId>{5C22544A-7EE6-4342-B048-85BDC9FD1C3A}</a:tableStyleId>
              </a:tblPr>
              <a:tblGrid>
                <a:gridCol w="789350">
                  <a:extLst>
                    <a:ext uri="{9D8B030D-6E8A-4147-A177-3AD203B41FA5}">
                      <a16:colId xmlns:a16="http://schemas.microsoft.com/office/drawing/2014/main" val="3908272923"/>
                    </a:ext>
                  </a:extLst>
                </a:gridCol>
                <a:gridCol w="549586">
                  <a:extLst>
                    <a:ext uri="{9D8B030D-6E8A-4147-A177-3AD203B41FA5}">
                      <a16:colId xmlns:a16="http://schemas.microsoft.com/office/drawing/2014/main" val="3710643749"/>
                    </a:ext>
                  </a:extLst>
                </a:gridCol>
                <a:gridCol w="669468">
                  <a:extLst>
                    <a:ext uri="{9D8B030D-6E8A-4147-A177-3AD203B41FA5}">
                      <a16:colId xmlns:a16="http://schemas.microsoft.com/office/drawing/2014/main" val="2669459365"/>
                    </a:ext>
                  </a:extLst>
                </a:gridCol>
                <a:gridCol w="669468">
                  <a:extLst>
                    <a:ext uri="{9D8B030D-6E8A-4147-A177-3AD203B41FA5}">
                      <a16:colId xmlns:a16="http://schemas.microsoft.com/office/drawing/2014/main" val="2331853220"/>
                    </a:ext>
                  </a:extLst>
                </a:gridCol>
                <a:gridCol w="669468">
                  <a:extLst>
                    <a:ext uri="{9D8B030D-6E8A-4147-A177-3AD203B41FA5}">
                      <a16:colId xmlns:a16="http://schemas.microsoft.com/office/drawing/2014/main" val="1085795182"/>
                    </a:ext>
                  </a:extLst>
                </a:gridCol>
                <a:gridCol w="669468">
                  <a:extLst>
                    <a:ext uri="{9D8B030D-6E8A-4147-A177-3AD203B41FA5}">
                      <a16:colId xmlns:a16="http://schemas.microsoft.com/office/drawing/2014/main" val="67498441"/>
                    </a:ext>
                  </a:extLst>
                </a:gridCol>
                <a:gridCol w="669468">
                  <a:extLst>
                    <a:ext uri="{9D8B030D-6E8A-4147-A177-3AD203B41FA5}">
                      <a16:colId xmlns:a16="http://schemas.microsoft.com/office/drawing/2014/main" val="3734005668"/>
                    </a:ext>
                  </a:extLst>
                </a:gridCol>
                <a:gridCol w="669468">
                  <a:extLst>
                    <a:ext uri="{9D8B030D-6E8A-4147-A177-3AD203B41FA5}">
                      <a16:colId xmlns:a16="http://schemas.microsoft.com/office/drawing/2014/main" val="1987621834"/>
                    </a:ext>
                  </a:extLst>
                </a:gridCol>
                <a:gridCol w="669468">
                  <a:extLst>
                    <a:ext uri="{9D8B030D-6E8A-4147-A177-3AD203B41FA5}">
                      <a16:colId xmlns:a16="http://schemas.microsoft.com/office/drawing/2014/main" val="4167226074"/>
                    </a:ext>
                  </a:extLst>
                </a:gridCol>
                <a:gridCol w="669468">
                  <a:extLst>
                    <a:ext uri="{9D8B030D-6E8A-4147-A177-3AD203B41FA5}">
                      <a16:colId xmlns:a16="http://schemas.microsoft.com/office/drawing/2014/main" val="3985547891"/>
                    </a:ext>
                  </a:extLst>
                </a:gridCol>
              </a:tblGrid>
              <a:tr h="349890">
                <a:tc>
                  <a:txBody>
                    <a:bodyPr/>
                    <a:lstStyle/>
                    <a:p>
                      <a:pPr algn="l" fontAlgn="ctr"/>
                      <a:r>
                        <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rPr>
                        <a:t>翅长</a:t>
                      </a: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extLst>
                  <a:ext uri="{0D108BD9-81ED-4DB2-BD59-A6C34878D82A}">
                    <a16:rowId xmlns:a16="http://schemas.microsoft.com/office/drawing/2014/main" val="1858479256"/>
                  </a:ext>
                </a:extLst>
              </a:tr>
              <a:tr h="349890">
                <a:tc>
                  <a:txBody>
                    <a:bodyPr/>
                    <a:lstStyle/>
                    <a:p>
                      <a:pPr algn="l" fontAlgn="ctr"/>
                      <a:r>
                        <a:rPr lang="en-US" sz="2000" kern="1200" dirty="0" err="1">
                          <a:solidFill>
                            <a:schemeClr val="accent1">
                              <a:lumMod val="75000"/>
                            </a:schemeClr>
                          </a:solidFill>
                          <a:latin typeface="黑体" panose="02010609060101010101" pitchFamily="49" charset="-122"/>
                          <a:ea typeface="黑体" panose="02010609060101010101" pitchFamily="49" charset="-122"/>
                          <a:cs typeface="+mn-ea"/>
                        </a:rPr>
                        <a:t>Af</a:t>
                      </a:r>
                      <a:endParaRPr 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1.24</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1.36</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1.38</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1.38</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1.38</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1.4</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1.48</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1.54</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1.56</a:t>
                      </a:r>
                    </a:p>
                  </a:txBody>
                  <a:tcPr marL="6350" marR="6350" marT="6350" marB="0" anchor="ctr"/>
                </a:tc>
                <a:extLst>
                  <a:ext uri="{0D108BD9-81ED-4DB2-BD59-A6C34878D82A}">
                    <a16:rowId xmlns:a16="http://schemas.microsoft.com/office/drawing/2014/main" val="3235122347"/>
                  </a:ext>
                </a:extLst>
              </a:tr>
              <a:tr h="349890">
                <a:tc>
                  <a:txBody>
                    <a:bodyPr/>
                    <a:lstStyle/>
                    <a:p>
                      <a:pPr algn="l" fontAlgn="ctr"/>
                      <a:r>
                        <a:rPr lang="en-US" sz="2000" kern="1200" dirty="0" err="1">
                          <a:solidFill>
                            <a:schemeClr val="accent1">
                              <a:lumMod val="75000"/>
                            </a:schemeClr>
                          </a:solidFill>
                          <a:latin typeface="黑体" panose="02010609060101010101" pitchFamily="49" charset="-122"/>
                          <a:ea typeface="黑体" panose="02010609060101010101" pitchFamily="49" charset="-122"/>
                          <a:cs typeface="+mn-ea"/>
                        </a:rPr>
                        <a:t>Apf</a:t>
                      </a:r>
                      <a:endParaRPr 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1.14</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1.18</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1.2</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1.26</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1.28</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1.3</a:t>
                      </a: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extLst>
                  <a:ext uri="{0D108BD9-81ED-4DB2-BD59-A6C34878D82A}">
                    <a16:rowId xmlns:a16="http://schemas.microsoft.com/office/drawing/2014/main" val="3448463538"/>
                  </a:ext>
                </a:extLst>
              </a:tr>
              <a:tr h="349890">
                <a:tc>
                  <a:txBody>
                    <a:bodyPr/>
                    <a:lstStyle/>
                    <a:p>
                      <a:pPr algn="l" fontAlgn="ctr"/>
                      <a:r>
                        <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rPr>
                        <a:t>触角长</a:t>
                      </a: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extLst>
                  <a:ext uri="{0D108BD9-81ED-4DB2-BD59-A6C34878D82A}">
                    <a16:rowId xmlns:a16="http://schemas.microsoft.com/office/drawing/2014/main" val="1913602254"/>
                  </a:ext>
                </a:extLst>
              </a:tr>
              <a:tr h="385018">
                <a:tc>
                  <a:txBody>
                    <a:bodyPr/>
                    <a:lstStyle/>
                    <a:p>
                      <a:pPr algn="l" fontAlgn="ctr"/>
                      <a:r>
                        <a:rPr lang="en-US" sz="2000" kern="1200">
                          <a:solidFill>
                            <a:schemeClr val="accent1">
                              <a:lumMod val="75000"/>
                            </a:schemeClr>
                          </a:solidFill>
                          <a:latin typeface="黑体" panose="02010609060101010101" pitchFamily="49" charset="-122"/>
                          <a:ea typeface="黑体" panose="02010609060101010101" pitchFamily="49" charset="-122"/>
                          <a:cs typeface="+mn-ea"/>
                        </a:rPr>
                        <a:t>Af</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1.27</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1.74</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1.64</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1.82</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1.9</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1.7</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1.82</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1.9</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1.7</a:t>
                      </a:r>
                    </a:p>
                  </a:txBody>
                  <a:tcPr marL="6350" marR="6350" marT="6350" marB="0" anchor="ctr"/>
                </a:tc>
                <a:extLst>
                  <a:ext uri="{0D108BD9-81ED-4DB2-BD59-A6C34878D82A}">
                    <a16:rowId xmlns:a16="http://schemas.microsoft.com/office/drawing/2014/main" val="1506252510"/>
                  </a:ext>
                </a:extLst>
              </a:tr>
              <a:tr h="349890">
                <a:tc>
                  <a:txBody>
                    <a:bodyPr/>
                    <a:lstStyle/>
                    <a:p>
                      <a:pPr algn="l" fontAlgn="ctr"/>
                      <a:r>
                        <a:rPr lang="en-US" sz="2000" kern="1200" dirty="0" err="1">
                          <a:solidFill>
                            <a:schemeClr val="accent1">
                              <a:lumMod val="75000"/>
                            </a:schemeClr>
                          </a:solidFill>
                          <a:latin typeface="黑体" panose="02010609060101010101" pitchFamily="49" charset="-122"/>
                          <a:ea typeface="黑体" panose="02010609060101010101" pitchFamily="49" charset="-122"/>
                          <a:cs typeface="+mn-ea"/>
                        </a:rPr>
                        <a:t>Apf</a:t>
                      </a:r>
                      <a:endParaRPr 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1.82</a:t>
                      </a:r>
                    </a:p>
                  </a:txBody>
                  <a:tcPr marL="6350" marR="6350" marT="6350" marB="0" anchor="ctr"/>
                </a:tc>
                <a:tc>
                  <a:txBody>
                    <a:bodyPr/>
                    <a:lstStyle/>
                    <a:p>
                      <a:pPr algn="r" fontAlgn="ctr"/>
                      <a:r>
                        <a:rPr lang="en-US" altLang="zh-CN" sz="2000" kern="1200">
                          <a:solidFill>
                            <a:schemeClr val="accent1">
                              <a:lumMod val="75000"/>
                            </a:schemeClr>
                          </a:solidFill>
                          <a:latin typeface="黑体" panose="02010609060101010101" pitchFamily="49" charset="-122"/>
                          <a:ea typeface="黑体" panose="02010609060101010101" pitchFamily="49" charset="-122"/>
                          <a:cs typeface="+mn-ea"/>
                        </a:rPr>
                        <a:t>1.9</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1.7</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1.82</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1.82</a:t>
                      </a:r>
                    </a:p>
                  </a:txBody>
                  <a:tcPr marL="6350" marR="6350" marT="6350" marB="0" anchor="ctr"/>
                </a:tc>
                <a:tc>
                  <a:txBody>
                    <a:bodyPr/>
                    <a:lstStyle/>
                    <a:p>
                      <a:pPr algn="r" fontAlgn="ctr"/>
                      <a:r>
                        <a:rPr lang="en-US" altLang="zh-CN" sz="2000" kern="1200" dirty="0">
                          <a:solidFill>
                            <a:schemeClr val="accent1">
                              <a:lumMod val="75000"/>
                            </a:schemeClr>
                          </a:solidFill>
                          <a:latin typeface="黑体" panose="02010609060101010101" pitchFamily="49" charset="-122"/>
                          <a:ea typeface="黑体" panose="02010609060101010101" pitchFamily="49" charset="-122"/>
                          <a:cs typeface="+mn-ea"/>
                        </a:rPr>
                        <a:t>2.08</a:t>
                      </a: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tc>
                  <a:txBody>
                    <a:bodyPr/>
                    <a:lstStyle/>
                    <a:p>
                      <a:pPr algn="l" fontAlgn="ctr"/>
                      <a:endParaRPr lang="zh-CN" altLang="en-US" sz="2000" kern="1200" dirty="0">
                        <a:solidFill>
                          <a:schemeClr val="accent1">
                            <a:lumMod val="75000"/>
                          </a:schemeClr>
                        </a:solidFill>
                        <a:latin typeface="黑体" panose="02010609060101010101" pitchFamily="49" charset="-122"/>
                        <a:ea typeface="黑体" panose="02010609060101010101" pitchFamily="49" charset="-122"/>
                        <a:cs typeface="+mn-ea"/>
                      </a:endParaRPr>
                    </a:p>
                  </a:txBody>
                  <a:tcPr marL="6350" marR="6350" marT="6350" marB="0" anchor="ctr"/>
                </a:tc>
                <a:extLst>
                  <a:ext uri="{0D108BD9-81ED-4DB2-BD59-A6C34878D82A}">
                    <a16:rowId xmlns:a16="http://schemas.microsoft.com/office/drawing/2014/main" val="3963393133"/>
                  </a:ext>
                </a:extLst>
              </a:tr>
            </a:tbl>
          </a:graphicData>
        </a:graphic>
      </p:graphicFrame>
    </p:spTree>
    <p:extLst>
      <p:ext uri="{BB962C8B-B14F-4D97-AF65-F5344CB8AC3E}">
        <p14:creationId xmlns:p14="http://schemas.microsoft.com/office/powerpoint/2010/main" val="55743694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841533" cy="1525650"/>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 </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Af</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是宝贵的传粉益虫，</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Apf</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是某疾病的载体，是否应该修改分类方法。</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如上的问题是有代表性的，它的特点是要求依据已知资料制定一种分类方法，类别是已经给定的（</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Af</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或 </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Apf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6690094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984776" cy="4110973"/>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多层前馈神经网络</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 解 决 上 述 问 题 ， 考 虑 一 个 其 结 构 如 下 图 所 示 的 人 工 神 经 网 络</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该网络的输出为：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61C43117-67BD-4C5C-8CEA-24E4BAE6C430}"/>
              </a:ext>
            </a:extLst>
          </p:cNvPr>
          <p:cNvPicPr>
            <a:picLocks noChangeAspect="1"/>
          </p:cNvPicPr>
          <p:nvPr/>
        </p:nvPicPr>
        <p:blipFill>
          <a:blip r:embed="rId3"/>
          <a:stretch>
            <a:fillRect/>
          </a:stretch>
        </p:blipFill>
        <p:spPr>
          <a:xfrm>
            <a:off x="2295525" y="2403614"/>
            <a:ext cx="4133850" cy="2590800"/>
          </a:xfrm>
          <a:prstGeom prst="rect">
            <a:avLst/>
          </a:prstGeom>
        </p:spPr>
      </p:pic>
      <p:pic>
        <p:nvPicPr>
          <p:cNvPr id="3" name="图片 2">
            <a:extLst>
              <a:ext uri="{FF2B5EF4-FFF2-40B4-BE49-F238E27FC236}">
                <a16:creationId xmlns:a16="http://schemas.microsoft.com/office/drawing/2014/main" id="{9D941E56-F8FD-4186-91A9-413325F5BA7A}"/>
              </a:ext>
            </a:extLst>
          </p:cNvPr>
          <p:cNvPicPr>
            <a:picLocks noChangeAspect="1"/>
          </p:cNvPicPr>
          <p:nvPr/>
        </p:nvPicPr>
        <p:blipFill>
          <a:blip r:embed="rId4"/>
          <a:stretch>
            <a:fillRect/>
          </a:stretch>
        </p:blipFill>
        <p:spPr>
          <a:xfrm>
            <a:off x="4337705" y="4994182"/>
            <a:ext cx="5314950" cy="733425"/>
          </a:xfrm>
          <a:prstGeom prst="rect">
            <a:avLst/>
          </a:prstGeom>
        </p:spPr>
      </p:pic>
    </p:spTree>
    <p:extLst>
      <p:ext uri="{BB962C8B-B14F-4D97-AF65-F5344CB8AC3E}">
        <p14:creationId xmlns:p14="http://schemas.microsoft.com/office/powerpoint/2010/main" val="250488430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984776" cy="41765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后向传播算法：最速下降法</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4" name="图片 3">
            <a:extLst>
              <a:ext uri="{FF2B5EF4-FFF2-40B4-BE49-F238E27FC236}">
                <a16:creationId xmlns:a16="http://schemas.microsoft.com/office/drawing/2014/main" id="{7BB8310E-5B80-4FAC-A683-25042793C5F4}"/>
              </a:ext>
            </a:extLst>
          </p:cNvPr>
          <p:cNvPicPr>
            <a:picLocks noChangeAspect="1"/>
          </p:cNvPicPr>
          <p:nvPr/>
        </p:nvPicPr>
        <p:blipFill>
          <a:blip r:embed="rId3"/>
          <a:stretch>
            <a:fillRect/>
          </a:stretch>
        </p:blipFill>
        <p:spPr>
          <a:xfrm>
            <a:off x="2324919" y="2032149"/>
            <a:ext cx="4324350" cy="819150"/>
          </a:xfrm>
          <a:prstGeom prst="rect">
            <a:avLst/>
          </a:prstGeom>
        </p:spPr>
      </p:pic>
      <p:pic>
        <p:nvPicPr>
          <p:cNvPr id="5" name="图片 4">
            <a:extLst>
              <a:ext uri="{FF2B5EF4-FFF2-40B4-BE49-F238E27FC236}">
                <a16:creationId xmlns:a16="http://schemas.microsoft.com/office/drawing/2014/main" id="{1CCD0577-FB7A-4779-A6A7-A8C6D07536C3}"/>
              </a:ext>
            </a:extLst>
          </p:cNvPr>
          <p:cNvPicPr>
            <a:picLocks noChangeAspect="1"/>
          </p:cNvPicPr>
          <p:nvPr/>
        </p:nvPicPr>
        <p:blipFill>
          <a:blip r:embed="rId4"/>
          <a:stretch>
            <a:fillRect/>
          </a:stretch>
        </p:blipFill>
        <p:spPr>
          <a:xfrm>
            <a:off x="2193709" y="2968253"/>
            <a:ext cx="5695950" cy="895350"/>
          </a:xfrm>
          <a:prstGeom prst="rect">
            <a:avLst/>
          </a:prstGeom>
        </p:spPr>
      </p:pic>
    </p:spTree>
    <p:extLst>
      <p:ext uri="{BB962C8B-B14F-4D97-AF65-F5344CB8AC3E}">
        <p14:creationId xmlns:p14="http://schemas.microsoft.com/office/powerpoint/2010/main" val="74320096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神经网络算法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52911" y="1424563"/>
            <a:ext cx="6984776" cy="41765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实现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8F34280C-C867-49D7-B8D9-BFCAE7021EFC}"/>
              </a:ext>
            </a:extLst>
          </p:cNvPr>
          <p:cNvPicPr>
            <a:picLocks noChangeAspect="1"/>
          </p:cNvPicPr>
          <p:nvPr/>
        </p:nvPicPr>
        <p:blipFill>
          <a:blip r:embed="rId3"/>
          <a:stretch>
            <a:fillRect/>
          </a:stretch>
        </p:blipFill>
        <p:spPr>
          <a:xfrm>
            <a:off x="4662743" y="663997"/>
            <a:ext cx="3837904" cy="5547454"/>
          </a:xfrm>
          <a:prstGeom prst="rect">
            <a:avLst/>
          </a:prstGeom>
        </p:spPr>
      </p:pic>
    </p:spTree>
    <p:extLst>
      <p:ext uri="{BB962C8B-B14F-4D97-AF65-F5344CB8AC3E}">
        <p14:creationId xmlns:p14="http://schemas.microsoft.com/office/powerpoint/2010/main" val="29339954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禁忌搜索算法</a:t>
            </a:r>
          </a:p>
        </p:txBody>
      </p:sp>
    </p:spTree>
    <p:custDataLst>
      <p:tags r:id="rId1"/>
    </p:custDataLst>
    <p:extLst>
      <p:ext uri="{BB962C8B-B14F-4D97-AF65-F5344CB8AC3E}">
        <p14:creationId xmlns:p14="http://schemas.microsoft.com/office/powerpoint/2010/main" val="184756233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3002977"/>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介绍：禁忌搜索算法是组合优化算法的一种，是局部搜索算法的扩展。禁忌搜索算法是人工智能在组合优化算法中的一个成功应用。禁忌搜索算法的特点是采用了禁忌技术。所</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谓禁忌就是禁止重复前面的工作。禁忌搜索算法用一个禁忌表记录下已经到达过的局部最优点，在下一次搜索中，利用禁忌表中的信息不再或有选择地搜索这些点。禁忌搜索算法实现的技术问题是算法的关键。禁忌搜索算法涉及侯选集合、禁忌对象、评价函数、特赦规则、记忆频率信息等概念。</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790542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2275599"/>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领域：一个组合优化问题可用三参数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D,F,f</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表示，其中</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D</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表示决策变量的定义域，</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表示可行解区域，</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中的任何一个元素称为该问题的可行解，</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表示目标函数。满足</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min</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𝐹</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的可行解称为该问题的最优解。对于组合优化问题</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D,F,f</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D</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上的一个映射</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N</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S</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𝐷</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𝑁</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𝑆</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𝐷</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称为一个领域映射，</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称为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的领域。</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2275599"/>
              </a:xfrm>
              <a:prstGeom prst="rect">
                <a:avLst/>
              </a:prstGeom>
              <a:blipFill>
                <a:blip r:embed="rId3"/>
                <a:stretch>
                  <a:fillRect l="-891" t="-804" r="-178" b="-3217"/>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3C60DC5D-1B51-4D98-A8AE-913C8751AC87}"/>
              </a:ext>
            </a:extLst>
          </p:cNvPr>
          <p:cNvSpPr/>
          <p:nvPr/>
        </p:nvSpPr>
        <p:spPr>
          <a:xfrm>
            <a:off x="1532831" y="411070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549C077A-F6C1-4B95-8E87-8F04F9415650}"/>
              </a:ext>
            </a:extLst>
          </p:cNvPr>
          <p:cNvSpPr/>
          <p:nvPr/>
        </p:nvSpPr>
        <p:spPr>
          <a:xfrm>
            <a:off x="2157521" y="4077030"/>
            <a:ext cx="6841533" cy="786986"/>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候选集合：侯选集合由邻域中的邻居组成。常规的方法是从邻域中选择若干个目标值或评价值最佳的邻居入选。</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03313790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遗传算法</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4138608"/>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禁忌对象和禁忌长度：禁忌表中的两个主要指标是禁忌对象和禁忌长度。禁忌算法中，由于我们要避免一些操作的重复进行，就要将一些元素放到禁忌表中以禁止对这些元素进行操作，这些元素就是我们指的禁忌对象。禁忌长度是被禁对象不允许选取的迭代次数。一般是给被禁对象</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一个数（禁忌长度）</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，要求对象</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步迭代内被禁，在禁忌表中采用</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tabu</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记忆，每迭代一步，该项指标做运算</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tabu</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直到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时解禁。于是，我们可将所有元素分成两类，被禁元素和自由元素。禁忌长度</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的选取可以有多种方法，例如</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常数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，其中</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为邻域中邻居的个数；这种规则容易在算法中实现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4138608"/>
              </a:xfrm>
              <a:prstGeom prst="rect">
                <a:avLst/>
              </a:prstGeom>
              <a:blipFill>
                <a:blip r:embed="rId3"/>
                <a:stretch>
                  <a:fillRect l="-891" t="-442" r="-178" b="-14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501172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1525650"/>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评价函数：是侯选集合元素选取的一个评价公式，侯选集合的元素通过评价函数值来选取。以目标函数作为评价函数是比较容易理解的。目标值是一个非常直观的指标，但有时为了方便或易于计算，会采用其他函数来取代目标函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9B7A1C96-80C4-4E9E-8545-23B1E43C67B5}"/>
              </a:ext>
            </a:extLst>
          </p:cNvPr>
          <p:cNvSpPr/>
          <p:nvPr/>
        </p:nvSpPr>
        <p:spPr>
          <a:xfrm>
            <a:off x="1529830" y="361740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3531ACE0-5D7D-4C88-B4D0-1097477DCEAE}"/>
              </a:ext>
            </a:extLst>
          </p:cNvPr>
          <p:cNvSpPr/>
          <p:nvPr/>
        </p:nvSpPr>
        <p:spPr>
          <a:xfrm>
            <a:off x="2154520" y="3583730"/>
            <a:ext cx="6841533" cy="1636257"/>
          </a:xfrm>
          <a:prstGeom prst="rect">
            <a:avLst/>
          </a:prstGeom>
        </p:spPr>
        <p:txBody>
          <a:bodyPr wrap="square" lIns="96430" tIns="48216" rIns="96430" bIns="48216">
            <a:spAutoFit/>
          </a:bodyPr>
          <a:lstStyle/>
          <a:p>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特赦规则：在禁忌搜索算法的迭代过程中，会出现侯选集中的全部对象都被禁忌，或有一对象被禁，但若解禁则其目标值将有非常大的下降情况。在这样的情况下，为了达到全局最优，我们会让一些禁忌对象重新可选。这种方法称为特赦，相应的规则称为特赦规则。</a:t>
            </a:r>
          </a:p>
        </p:txBody>
      </p:sp>
    </p:spTree>
    <p:extLst>
      <p:ext uri="{BB962C8B-B14F-4D97-AF65-F5344CB8AC3E}">
        <p14:creationId xmlns:p14="http://schemas.microsoft.com/office/powerpoint/2010/main" val="37155893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3002977"/>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记忆频率信息：在计算的过程中，记忆一些信息对解决问题是有利的。如一个最好的目标值出现的频率很高，这使我们有理由推测：现有参数的算法可能无法再得到更好的解。根据解决问题的需要，我们可以记忆解集合、被禁对象组、目标值集合等的出现频率。频率信息有助于进一步加强禁忌搜索的效率。我们可以根据频率信息动态控制禁忌的长度。一个最佳的目标值出现的频率很高，有理由终止计算而将此值认为是最优值。</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6816302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41765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：使用禁忌搜索算法求解</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中的问题。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B6280462-9E23-4130-B9AC-ABC588C9620D}"/>
              </a:ext>
            </a:extLst>
          </p:cNvPr>
          <p:cNvSpPr/>
          <p:nvPr/>
        </p:nvSpPr>
        <p:spPr>
          <a:xfrm>
            <a:off x="1532831" y="405927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CCB543D5-0C0A-4618-A4A3-81BF8E4B1DA0}"/>
              </a:ext>
            </a:extLst>
          </p:cNvPr>
          <p:cNvSpPr/>
          <p:nvPr/>
        </p:nvSpPr>
        <p:spPr>
          <a:xfrm>
            <a:off x="2157521" y="4025599"/>
            <a:ext cx="6841533" cy="786986"/>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解空间：解空间</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可表为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{1,2,3,…,102}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的所有固定起点和终点的循环排列集合。</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84784491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41765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目标函数：目标函数为侦察所有目标的路径长度。</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F2E15423-DFE6-4288-B456-029EFD3AD31F}"/>
              </a:ext>
            </a:extLst>
          </p:cNvPr>
          <p:cNvPicPr>
            <a:picLocks noChangeAspect="1"/>
          </p:cNvPicPr>
          <p:nvPr/>
        </p:nvPicPr>
        <p:blipFill>
          <a:blip r:embed="rId3"/>
          <a:stretch>
            <a:fillRect/>
          </a:stretch>
        </p:blipFill>
        <p:spPr>
          <a:xfrm>
            <a:off x="2695575" y="2032149"/>
            <a:ext cx="3733800" cy="733425"/>
          </a:xfrm>
          <a:prstGeom prst="rect">
            <a:avLst/>
          </a:prstGeom>
        </p:spPr>
      </p:pic>
      <p:sp>
        <p:nvSpPr>
          <p:cNvPr id="15" name="Pentagon 33">
            <a:extLst>
              <a:ext uri="{FF2B5EF4-FFF2-40B4-BE49-F238E27FC236}">
                <a16:creationId xmlns:a16="http://schemas.microsoft.com/office/drawing/2014/main" id="{0DF71C96-6DEA-4EC4-B48D-554F7EF4785B}"/>
              </a:ext>
            </a:extLst>
          </p:cNvPr>
          <p:cNvSpPr/>
          <p:nvPr/>
        </p:nvSpPr>
        <p:spPr>
          <a:xfrm>
            <a:off x="1559566" y="292398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6" name="Rectangle 26">
                <a:extLst>
                  <a:ext uri="{FF2B5EF4-FFF2-40B4-BE49-F238E27FC236}">
                    <a16:creationId xmlns:a16="http://schemas.microsoft.com/office/drawing/2014/main" id="{5D43E593-BDD2-40A3-AA1C-E174CC5EFEEC}"/>
                  </a:ext>
                </a:extLst>
              </p:cNvPr>
              <p:cNvSpPr/>
              <p:nvPr/>
            </p:nvSpPr>
            <p:spPr>
              <a:xfrm>
                <a:off x="2157184" y="2923984"/>
                <a:ext cx="8084674" cy="2633645"/>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候选集合：对于路径</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102</m:t>
                        </m:r>
                      </m:sub>
                    </m:sSub>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交换</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u</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v</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之间的顺序，得到新的路径为：</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m:rPr>
                            <m:sty m:val="p"/>
                          </m:rPr>
                          <a:rPr lang="en-US" altLang="zh-CN" sz="2000" i="1" smtClean="0">
                            <a:solidFill>
                              <a:schemeClr val="accent1">
                                <a:lumMod val="75000"/>
                              </a:schemeClr>
                            </a:solidFill>
                            <a:latin typeface="Cambria Math" panose="02040503050406030204" pitchFamily="18" charset="0"/>
                            <a:ea typeface="黑体" panose="02010609060101010101" pitchFamily="49" charset="-122"/>
                            <a:cs typeface="+mn-ea"/>
                          </a:rPr>
                          <m:t>v</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sub>
                    </m:sSub>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𝑣</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𝜋</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102</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称为原路径二邻域的一个邻居。同理可定义原路径三领域的一个邻居。</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如果要考虑当前解的全部二邻域（或三邻域）的邻居，将面临着太大的工作量。因此我们用随机选取的方法每次选取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个邻居组成的集合作为侯选集合。而将省下的时间作更多次搜索，这样做同样可以保证较高的精确度，同时可以大大提高算法的效率。</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6" name="Rectangle 26">
                <a:extLst>
                  <a:ext uri="{FF2B5EF4-FFF2-40B4-BE49-F238E27FC236}">
                    <a16:creationId xmlns:a16="http://schemas.microsoft.com/office/drawing/2014/main" id="{5D43E593-BDD2-40A3-AA1C-E174CC5EFEEC}"/>
                  </a:ext>
                </a:extLst>
              </p:cNvPr>
              <p:cNvSpPr>
                <a:spLocks noRot="1" noChangeAspect="1" noMove="1" noResize="1" noEditPoints="1" noAdjustHandles="1" noChangeArrowheads="1" noChangeShapeType="1" noTextEdit="1"/>
              </p:cNvSpPr>
              <p:nvPr/>
            </p:nvSpPr>
            <p:spPr>
              <a:xfrm>
                <a:off x="2157184" y="2923984"/>
                <a:ext cx="8084674" cy="2633645"/>
              </a:xfrm>
              <a:prstGeom prst="rect">
                <a:avLst/>
              </a:prstGeom>
              <a:blipFill>
                <a:blip r:embed="rId4"/>
                <a:stretch>
                  <a:fillRect l="-754" t="-694" r="-679" b="-30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85587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2294450"/>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禁忌长度及禁忌对象：对 于 上 述 定 义 的 二 邻 域 中 的 邻 居 总 数 为</a:t>
                </a:r>
                <a14:m>
                  <m:oMath xmlns:m="http://schemas.openxmlformats.org/officeDocument/2006/math">
                    <m:sSubSup>
                      <m:sSub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𝐶</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100</m:t>
                        </m:r>
                      </m:sub>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bSup>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禁忌长度取为</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=70≈√</m:t>
                    </m:r>
                    <m:sSubSup>
                      <m:sSub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𝐶</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100</m:t>
                        </m:r>
                      </m:sub>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bSup>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我们把禁忌表设计成一个循环队列，初始化禁忌表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H=Φ</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。从候选集合</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C</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中选出一个向量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，如果</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x∉H</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，并且</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不满，则把向量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添加到禁忌表中；如果</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已满，则最早进入禁忌表的向量出列，向量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进入到出列的位置。</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2294450"/>
              </a:xfrm>
              <a:prstGeom prst="rect">
                <a:avLst/>
              </a:prstGeom>
              <a:blipFill>
                <a:blip r:embed="rId3"/>
                <a:stretch>
                  <a:fillRect l="-891" t="-798" r="-891" b="-37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553727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1894982"/>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评价函数：可以用目标函数作为评价函数，但是这样每选取一个新的路径都得去计算总时间，计算量比较大。对于上述二邻域中的邻居作为侯选集合，每一个新路径中只有两条边发生了变化，因此将目标函数的差值作为评价函数可以极大地提高算法的效率。评价函数取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F918A93C-B7DC-4031-B964-C77170E4DD77}"/>
              </a:ext>
            </a:extLst>
          </p:cNvPr>
          <p:cNvPicPr>
            <a:picLocks noChangeAspect="1"/>
          </p:cNvPicPr>
          <p:nvPr/>
        </p:nvPicPr>
        <p:blipFill>
          <a:blip r:embed="rId3"/>
          <a:stretch>
            <a:fillRect/>
          </a:stretch>
        </p:blipFill>
        <p:spPr>
          <a:xfrm>
            <a:off x="2324919" y="3443434"/>
            <a:ext cx="4324350" cy="438150"/>
          </a:xfrm>
          <a:prstGeom prst="rect">
            <a:avLst/>
          </a:prstGeom>
        </p:spPr>
      </p:pic>
    </p:spTree>
    <p:extLst>
      <p:ext uri="{BB962C8B-B14F-4D97-AF65-F5344CB8AC3E}">
        <p14:creationId xmlns:p14="http://schemas.microsoft.com/office/powerpoint/2010/main" val="26189216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禁忌搜索算法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226431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禁忌搜索的流程如下：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STEP1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选定一个初始解</a:t>
                </a:r>
                <a14:m>
                  <m:oMath xmlns:m="http://schemas.openxmlformats.org/officeDocument/2006/math">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𝑛𝑜𝑤</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及给以禁忌表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H=</a:t>
                </a:r>
                <a:r>
                  <a:rPr lang="el-GR" altLang="zh-CN" sz="2000" dirty="0">
                    <a:solidFill>
                      <a:schemeClr val="accent1">
                        <a:lumMod val="75000"/>
                      </a:schemeClr>
                    </a:solidFill>
                    <a:latin typeface="黑体" panose="02010609060101010101" pitchFamily="49" charset="-122"/>
                    <a:ea typeface="黑体" panose="02010609060101010101" pitchFamily="49" charset="-122"/>
                    <a:cs typeface="+mn-ea"/>
                  </a:rPr>
                  <a:t>Φ</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STEP2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若满足停止条件，停止计算；否则，在</a:t>
                </a:r>
                <a14:m>
                  <m:oMath xmlns:m="http://schemas.openxmlformats.org/officeDocument/2006/math">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𝑛𝑜𝑤</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的邻域</a:t>
                </a:r>
                <a14:m>
                  <m:oMath xmlns:m="http://schemas.openxmlformats.org/officeDocument/2006/math">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𝑁</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𝐻</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𝑛𝑜𝑤</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中选出满足禁忌要求的侯选集</a:t>
                </a:r>
                <a14:m>
                  <m:oMath xmlns:m="http://schemas.openxmlformats.org/officeDocument/2006/math">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𝐶𝑎𝑛</m:t>
                        </m:r>
                        <m:r>
                          <m:rPr>
                            <m:lit/>
                          </m:r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_</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𝑁</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𝑛𝑜𝑤</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，在其中选一个评价值最佳的解</a:t>
                </a:r>
                <a14:m>
                  <m:oMath xmlns:m="http://schemas.openxmlformats.org/officeDocument/2006/math">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p>
                        <m:r>
                          <m:rPr>
                            <m:sty m:val="p"/>
                          </m:rPr>
                          <a:rPr lang="en-US" altLang="zh-CN" sz="2000" i="1" smtClean="0">
                            <a:solidFill>
                              <a:schemeClr val="accent1">
                                <a:lumMod val="75000"/>
                              </a:schemeClr>
                            </a:solidFill>
                            <a:latin typeface="Cambria Math" panose="02040503050406030204" pitchFamily="18" charset="0"/>
                            <a:ea typeface="黑体" panose="02010609060101010101" pitchFamily="49" charset="-122"/>
                            <a:cs typeface="+mn-ea"/>
                          </a:rPr>
                          <m:t>next</m:t>
                        </m:r>
                      </m:sup>
                    </m:sSup>
                    <m:r>
                      <a:rPr lang="zh-CN" altLang="en-US" sz="200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𝑛𝑜𝑤</m:t>
                            </m:r>
                          </m:sup>
                        </m:sSup>
                        <m:r>
                          <a:rPr lang="zh-CN" altLang="en-US" sz="200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p>
                        <m:r>
                          <m:rPr>
                            <m:sty m:val="p"/>
                          </m:rPr>
                          <a:rPr lang="en-US" altLang="zh-CN" sz="2000" i="1" smtClean="0">
                            <a:solidFill>
                              <a:schemeClr val="accent1">
                                <a:lumMod val="75000"/>
                              </a:schemeClr>
                            </a:solidFill>
                            <a:latin typeface="Cambria Math" panose="02040503050406030204" pitchFamily="18" charset="0"/>
                            <a:ea typeface="黑体" panose="02010609060101010101" pitchFamily="49" charset="-122"/>
                            <a:cs typeface="+mn-ea"/>
                          </a:rPr>
                          <m:t>next</m:t>
                        </m:r>
                      </m:sup>
                    </m:sSup>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更新禁忌表，重复</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STEP2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2264314"/>
              </a:xfrm>
              <a:prstGeom prst="rect">
                <a:avLst/>
              </a:prstGeom>
              <a:blipFill>
                <a:blip r:embed="rId3"/>
                <a:stretch>
                  <a:fillRect l="-891" t="-809" b="-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98571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05</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蚁群算法</a:t>
            </a:r>
          </a:p>
        </p:txBody>
      </p:sp>
    </p:spTree>
    <p:custDataLst>
      <p:tags r:id="rId1"/>
    </p:custDataLst>
    <p:extLst>
      <p:ext uri="{BB962C8B-B14F-4D97-AF65-F5344CB8AC3E}">
        <p14:creationId xmlns:p14="http://schemas.microsoft.com/office/powerpoint/2010/main" val="4841580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蚁群算法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448030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蚁群是自然界中常见的一种生物，人们对蚂蚁的关注大都是因为“蚁群搬家，天要下雨”之类的民谚。蚁群算法的特点是模拟自然界中蚂蚁的群体行为。科学家发现，蚁群总是能够发现从蚁巢到食物源的最短路径。经研究发现，蚂蚁在行走过的路上留下一种挥发性的激素，蚂蚁就是通过这种激素进行信息交流。蚂蚁趋向于走激素积累较多的路径。找到最短路径的蚂蚁总是最早返回巢穴，从而在路上留下了较多的激素。由于最短路径上积累了较多的激素，选择这条路径的蚂蚁就会越来越多，到最后所有的蚂蚁都会趋向于选择这条最短路径。基于蚂蚁这种行为而提出的蚁群算法具有群体合作，正反馈选择，并行计算等三大特点，并且可以根据需要为人工蚁加入前瞻、回溯等自然蚁所没有的特点。</a:t>
            </a:r>
          </a:p>
        </p:txBody>
      </p:sp>
    </p:spTree>
    <p:extLst>
      <p:ext uri="{BB962C8B-B14F-4D97-AF65-F5344CB8AC3E}">
        <p14:creationId xmlns:p14="http://schemas.microsoft.com/office/powerpoint/2010/main" val="368840459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9168398" cy="4824808"/>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定义：遗传算法（</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Genetic Algorithms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，简称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GA</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）是一种基于自然选择原理和自然遗传机制的搜索（寻优）算法，它是模拟自然界中的生命进化机制，在人工系统中实现特定目</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标的优化。遗传算法的实质是通过群体搜索技术，根据适者生存的原则逐代进化，最终得到最优解或准最优解。它必须做以下操作：初始群体的产生、求每一个体的适应度、根据适者生存的原则选择优良个体、被选出的优良个体两两配对，通过随机交叉其染色体的基因并随机变异某些染色体的基因后生成下一代群体，按此方法使群体逐代进化，直到满足进化终止条件。其实现方法如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根据具体问题确定可行解域，确定一种编码方法，能用数值串或字符串表示可行解域的每一解。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对每一解应有一个度量好坏的依据，它用一函数表示，叫做适应度函数，适应度函数应为非负函数。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确定进化参数群体规模</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、交叉概率</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𝑝</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𝑐</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、变异概率</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𝑝</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、进化终止条件。</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9168398" cy="4824808"/>
              </a:xfrm>
              <a:prstGeom prst="rect">
                <a:avLst/>
              </a:prstGeom>
              <a:blipFill>
                <a:blip r:embed="rId3"/>
                <a:stretch>
                  <a:fillRect l="-665" t="-379" r="-2460" b="-1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94986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蚁群算法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263364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在使用蚁群算法求解现实问题时，先生成具有一定数量蚂蚁的蚁群，让每一只蚂蚁建立一个解或解的一部分，每只人工蚁从问题的初始状态出发，根据“激素”浓度来选择下一个要转移到的状态，直到建立起一个解，每只蚂蚁根据所找到的解的好坏程度在所经过的状态上释放与解的质量成正比例的“激素”。之后，每只蚂蚁又开始新的求解过程，直到寻找到满意解。为避免停滞现象，引入了激素更新机制。</a:t>
            </a:r>
          </a:p>
        </p:txBody>
      </p:sp>
    </p:spTree>
    <p:extLst>
      <p:ext uri="{BB962C8B-B14F-4D97-AF65-F5344CB8AC3E}">
        <p14:creationId xmlns:p14="http://schemas.microsoft.com/office/powerpoint/2010/main" val="64101376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蚁群算法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263364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在使用蚁群算法求解现实问题时，先生成具有一定数量蚂蚁的蚁群，让每一只蚂蚁建立一个解或解的一部分，每只人工蚁从问题的初始状态出发，根据“激素”浓度来选择下一个要转移到的状态，直到建立起一个解，每只蚂蚁根据所找到的解的好坏程度在所经过的状态上释放与解的质量成正比例的“激素”。之后，每只蚂蚁又开始新的求解过程，直到寻找到满意解。为避免停滞现象，引入了激素更新机制。</a:t>
            </a:r>
          </a:p>
        </p:txBody>
      </p:sp>
    </p:spTree>
    <p:extLst>
      <p:ext uri="{BB962C8B-B14F-4D97-AF65-F5344CB8AC3E}">
        <p14:creationId xmlns:p14="http://schemas.microsoft.com/office/powerpoint/2010/main" val="10519173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蚁群算法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41765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：使用蚁群算法解决</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TSP</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问题</a:t>
            </a:r>
          </a:p>
        </p:txBody>
      </p:sp>
    </p:spTree>
    <p:extLst>
      <p:ext uri="{BB962C8B-B14F-4D97-AF65-F5344CB8AC3E}">
        <p14:creationId xmlns:p14="http://schemas.microsoft.com/office/powerpoint/2010/main" val="14803546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蚁群算法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Pentagon 33">
            <a:extLst>
              <a:ext uri="{FF2B5EF4-FFF2-40B4-BE49-F238E27FC236}">
                <a16:creationId xmlns:a16="http://schemas.microsoft.com/office/drawing/2014/main" id="{0D2A016C-EB70-40CD-83D8-31506928FA1D}"/>
              </a:ext>
            </a:extLst>
          </p:cNvPr>
          <p:cNvSpPr/>
          <p:nvPr/>
        </p:nvSpPr>
        <p:spPr>
          <a:xfrm>
            <a:off x="1460823" y="117922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0B17D713-C198-4DD6-97C8-6F9E2D4F6E0A}"/>
              </a:ext>
            </a:extLst>
          </p:cNvPr>
          <p:cNvSpPr/>
          <p:nvPr/>
        </p:nvSpPr>
        <p:spPr>
          <a:xfrm>
            <a:off x="2085513" y="1145557"/>
            <a:ext cx="6841533" cy="1525650"/>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设人工蚁群在并行地搜索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TSP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的解，并通过一种信息素做媒介相互通信，在每个结点上且和该结点相连的边上以信息素量做搜索下一结点的试探依据，直到找到一个</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TSP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问题的可行解。</a:t>
            </a:r>
          </a:p>
        </p:txBody>
      </p:sp>
      <p:sp>
        <p:nvSpPr>
          <p:cNvPr id="17" name="Pentagon 33">
            <a:extLst>
              <a:ext uri="{FF2B5EF4-FFF2-40B4-BE49-F238E27FC236}">
                <a16:creationId xmlns:a16="http://schemas.microsoft.com/office/drawing/2014/main" id="{3FFD2944-DCED-4A25-9C4B-CF69C8F92E14}"/>
              </a:ext>
            </a:extLst>
          </p:cNvPr>
          <p:cNvSpPr/>
          <p:nvPr/>
        </p:nvSpPr>
        <p:spPr>
          <a:xfrm>
            <a:off x="1532831" y="296503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Rectangle 26">
            <a:extLst>
              <a:ext uri="{FF2B5EF4-FFF2-40B4-BE49-F238E27FC236}">
                <a16:creationId xmlns:a16="http://schemas.microsoft.com/office/drawing/2014/main" id="{6536FAF6-CCAC-4435-946A-186ED70748E7}"/>
              </a:ext>
            </a:extLst>
          </p:cNvPr>
          <p:cNvSpPr/>
          <p:nvPr/>
        </p:nvSpPr>
        <p:spPr>
          <a:xfrm>
            <a:off x="2157521" y="2931363"/>
            <a:ext cx="6841533" cy="1894982"/>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在时刻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人工蚁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由位置 </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转移至位置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j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的转移概率为。其中参数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为轨迹的相对重要性，</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β</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为能见度的相对重要性；</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为可行点集，即蚂蚁</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下一步允许选择的城市。</a:t>
            </a:r>
            <a:r>
              <a:rPr lang="el-GR" altLang="zh-CN" sz="2000" dirty="0">
                <a:solidFill>
                  <a:schemeClr val="accent1">
                    <a:lumMod val="75000"/>
                  </a:schemeClr>
                </a:solidFill>
                <a:latin typeface="黑体" panose="02010609060101010101" pitchFamily="49" charset="-122"/>
                <a:ea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β</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分别反映了蚂蚁在运动过程中所积累的信息及启发式因子在蚂蚁选择路径中所起的不同作用。</a:t>
            </a:r>
          </a:p>
        </p:txBody>
      </p:sp>
      <p:pic>
        <p:nvPicPr>
          <p:cNvPr id="2" name="图片 1">
            <a:extLst>
              <a:ext uri="{FF2B5EF4-FFF2-40B4-BE49-F238E27FC236}">
                <a16:creationId xmlns:a16="http://schemas.microsoft.com/office/drawing/2014/main" id="{9B90ACDD-DBBA-4957-B259-C3D53D20AFDE}"/>
              </a:ext>
            </a:extLst>
          </p:cNvPr>
          <p:cNvPicPr>
            <a:picLocks noChangeAspect="1"/>
          </p:cNvPicPr>
          <p:nvPr/>
        </p:nvPicPr>
        <p:blipFill rotWithShape="1">
          <a:blip r:embed="rId3"/>
          <a:srcRect b="5030"/>
          <a:stretch/>
        </p:blipFill>
        <p:spPr>
          <a:xfrm>
            <a:off x="2324919" y="4831926"/>
            <a:ext cx="3924300" cy="1438286"/>
          </a:xfrm>
          <a:prstGeom prst="rect">
            <a:avLst/>
          </a:prstGeom>
        </p:spPr>
      </p:pic>
    </p:spTree>
    <p:extLst>
      <p:ext uri="{BB962C8B-B14F-4D97-AF65-F5344CB8AC3E}">
        <p14:creationId xmlns:p14="http://schemas.microsoft.com/office/powerpoint/2010/main" val="156141912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蚁群算法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489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456085"/>
                <a:ext cx="6841533" cy="3473426"/>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当</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个人工蚁按</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中式找到了可行解，则将各边的信息量用下式修改。即调整信息量的轨迹强度更新方程为：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其中</a:t>
                </a:r>
                <a14:m>
                  <m:oMath xmlns:m="http://schemas.openxmlformats.org/officeDocument/2006/math">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Δ</m:t>
                    </m:r>
                    <m:sSubSup>
                      <m:sSub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𝜏</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𝑖𝑗</m:t>
                        </m:r>
                      </m:sub>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sup>
                    </m:sSub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只蚂蚁在本次循环中留在路径（</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j</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）上的信息量；</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Δ</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𝜏</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𝑖𝑗</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为本次循环中路径</a:t>
                </a:r>
                <a14:m>
                  <m:oMath xmlns:m="http://schemas.openxmlformats.org/officeDocument/2006/math">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𝑗</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上的信息量的增量；参数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ρ</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为轨迹的持久性；</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1-ρ</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为轨迹衰减度，表示信息消逝程度。</a:t>
                </a: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456085"/>
                <a:ext cx="6841533" cy="3473426"/>
              </a:xfrm>
              <a:prstGeom prst="rect">
                <a:avLst/>
              </a:prstGeom>
              <a:blipFill>
                <a:blip r:embed="rId3"/>
                <a:stretch>
                  <a:fillRect l="-891" t="-526" r="-178" b="-193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3D5E2F4-ABE4-473F-B8C3-C79A634511D5}"/>
              </a:ext>
            </a:extLst>
          </p:cNvPr>
          <p:cNvPicPr>
            <a:picLocks noChangeAspect="1"/>
          </p:cNvPicPr>
          <p:nvPr/>
        </p:nvPicPr>
        <p:blipFill>
          <a:blip r:embed="rId4"/>
          <a:stretch>
            <a:fillRect/>
          </a:stretch>
        </p:blipFill>
        <p:spPr>
          <a:xfrm>
            <a:off x="2114206" y="2295282"/>
            <a:ext cx="4105275" cy="1123950"/>
          </a:xfrm>
          <a:prstGeom prst="rect">
            <a:avLst/>
          </a:prstGeom>
        </p:spPr>
      </p:pic>
    </p:spTree>
    <p:extLst>
      <p:ext uri="{BB962C8B-B14F-4D97-AF65-F5344CB8AC3E}">
        <p14:creationId xmlns:p14="http://schemas.microsoft.com/office/powerpoint/2010/main" val="24630643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06</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6019676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324919" y="812190"/>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324919" y="1867504"/>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615060" y="995468"/>
            <a:ext cx="275041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遗传算法、巡航问题</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4917207" y="2104002"/>
            <a:ext cx="1733167"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模拟退火算法</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TextBox 57">
            <a:extLst>
              <a:ext uri="{FF2B5EF4-FFF2-40B4-BE49-F238E27FC236}">
                <a16:creationId xmlns:a16="http://schemas.microsoft.com/office/drawing/2014/main" id="{464D3D1E-4791-440E-9936-05DC7270C860}"/>
              </a:ext>
            </a:extLst>
          </p:cNvPr>
          <p:cNvSpPr txBox="1"/>
          <p:nvPr/>
        </p:nvSpPr>
        <p:spPr>
          <a:xfrm>
            <a:off x="5016200" y="3061347"/>
            <a:ext cx="1733167"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神经网络算法</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468528" y="955799"/>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468528" y="2011113"/>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Donut 44">
            <a:extLst>
              <a:ext uri="{FF2B5EF4-FFF2-40B4-BE49-F238E27FC236}">
                <a16:creationId xmlns:a16="http://schemas.microsoft.com/office/drawing/2014/main" id="{FFAEADBD-77DF-471D-BDDE-D68AB8809788}"/>
              </a:ext>
            </a:extLst>
          </p:cNvPr>
          <p:cNvSpPr/>
          <p:nvPr/>
        </p:nvSpPr>
        <p:spPr>
          <a:xfrm>
            <a:off x="2324919" y="2880859"/>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Freeform 45"/>
          <p:cNvSpPr>
            <a:spLocks noEditPoints="1"/>
          </p:cNvSpPr>
          <p:nvPr/>
        </p:nvSpPr>
        <p:spPr bwMode="auto">
          <a:xfrm>
            <a:off x="2468528" y="3024468"/>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336255" y="1867503"/>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336256" y="808013"/>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6" name="圆角矩形 25">
            <a:extLst>
              <a:ext uri="{FF2B5EF4-FFF2-40B4-BE49-F238E27FC236}">
                <a16:creationId xmlns:a16="http://schemas.microsoft.com/office/drawing/2014/main" id="{006AD0DA-C77C-F84A-BE93-B0B4B6618DC3}"/>
              </a:ext>
            </a:extLst>
          </p:cNvPr>
          <p:cNvSpPr/>
          <p:nvPr/>
        </p:nvSpPr>
        <p:spPr>
          <a:xfrm>
            <a:off x="3336255" y="2876682"/>
            <a:ext cx="5351145" cy="781945"/>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31" name="Donut 51">
            <a:extLst>
              <a:ext uri="{FF2B5EF4-FFF2-40B4-BE49-F238E27FC236}">
                <a16:creationId xmlns:a16="http://schemas.microsoft.com/office/drawing/2014/main" id="{234C3BE3-7F06-4155-9F1C-BD19B3842668}"/>
              </a:ext>
            </a:extLst>
          </p:cNvPr>
          <p:cNvSpPr/>
          <p:nvPr/>
        </p:nvSpPr>
        <p:spPr>
          <a:xfrm>
            <a:off x="2333051" y="3955736"/>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2" name="TextBox 55">
            <a:extLst>
              <a:ext uri="{FF2B5EF4-FFF2-40B4-BE49-F238E27FC236}">
                <a16:creationId xmlns:a16="http://schemas.microsoft.com/office/drawing/2014/main" id="{34F926CF-6BD8-44B3-9567-B988C3D0F2D4}"/>
              </a:ext>
            </a:extLst>
          </p:cNvPr>
          <p:cNvSpPr txBox="1"/>
          <p:nvPr/>
        </p:nvSpPr>
        <p:spPr>
          <a:xfrm>
            <a:off x="5016201" y="4146539"/>
            <a:ext cx="1733167"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禁忌搜索算法</a:t>
            </a:r>
            <a:endParaRPr lang="en-GB" altLang="zh-CN"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3" name="Freeform 45">
            <a:extLst>
              <a:ext uri="{FF2B5EF4-FFF2-40B4-BE49-F238E27FC236}">
                <a16:creationId xmlns:a16="http://schemas.microsoft.com/office/drawing/2014/main" id="{9AFB3719-85E3-4EFA-8B82-4F593A816ACF}"/>
              </a:ext>
            </a:extLst>
          </p:cNvPr>
          <p:cNvSpPr>
            <a:spLocks noEditPoints="1"/>
          </p:cNvSpPr>
          <p:nvPr/>
        </p:nvSpPr>
        <p:spPr bwMode="auto">
          <a:xfrm>
            <a:off x="2476660" y="4099345"/>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4" name="圆角矩形 23">
            <a:extLst>
              <a:ext uri="{FF2B5EF4-FFF2-40B4-BE49-F238E27FC236}">
                <a16:creationId xmlns:a16="http://schemas.microsoft.com/office/drawing/2014/main" id="{9697786F-B87B-4392-982C-0F60CA902E99}"/>
              </a:ext>
            </a:extLst>
          </p:cNvPr>
          <p:cNvSpPr/>
          <p:nvPr/>
        </p:nvSpPr>
        <p:spPr>
          <a:xfrm>
            <a:off x="3344388" y="3955736"/>
            <a:ext cx="5343012" cy="850834"/>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7" name="Donut 51">
            <a:extLst>
              <a:ext uri="{FF2B5EF4-FFF2-40B4-BE49-F238E27FC236}">
                <a16:creationId xmlns:a16="http://schemas.microsoft.com/office/drawing/2014/main" id="{E88B6E9E-FCC8-4F7B-9977-1C7D8963B881}"/>
              </a:ext>
            </a:extLst>
          </p:cNvPr>
          <p:cNvSpPr/>
          <p:nvPr/>
        </p:nvSpPr>
        <p:spPr>
          <a:xfrm>
            <a:off x="2361646" y="5141755"/>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8" name="TextBox 55">
            <a:extLst>
              <a:ext uri="{FF2B5EF4-FFF2-40B4-BE49-F238E27FC236}">
                <a16:creationId xmlns:a16="http://schemas.microsoft.com/office/drawing/2014/main" id="{EA2EF4F1-E69A-42A3-9EFE-CE598E1C2B38}"/>
              </a:ext>
            </a:extLst>
          </p:cNvPr>
          <p:cNvSpPr txBox="1"/>
          <p:nvPr/>
        </p:nvSpPr>
        <p:spPr>
          <a:xfrm>
            <a:off x="5302879" y="5332558"/>
            <a:ext cx="1217000"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蚁群算法</a:t>
            </a:r>
            <a:endParaRPr lang="en-GB" altLang="zh-CN"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9" name="Freeform 45">
            <a:extLst>
              <a:ext uri="{FF2B5EF4-FFF2-40B4-BE49-F238E27FC236}">
                <a16:creationId xmlns:a16="http://schemas.microsoft.com/office/drawing/2014/main" id="{D4C9386E-1E4E-4E0E-8524-032FDD195519}"/>
              </a:ext>
            </a:extLst>
          </p:cNvPr>
          <p:cNvSpPr>
            <a:spLocks noEditPoints="1"/>
          </p:cNvSpPr>
          <p:nvPr/>
        </p:nvSpPr>
        <p:spPr bwMode="auto">
          <a:xfrm>
            <a:off x="2505255" y="528536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0" name="圆角矩形 23">
            <a:extLst>
              <a:ext uri="{FF2B5EF4-FFF2-40B4-BE49-F238E27FC236}">
                <a16:creationId xmlns:a16="http://schemas.microsoft.com/office/drawing/2014/main" id="{D4242E84-FEC0-4F54-82E9-72A1FA3F8965}"/>
              </a:ext>
            </a:extLst>
          </p:cNvPr>
          <p:cNvSpPr/>
          <p:nvPr/>
        </p:nvSpPr>
        <p:spPr>
          <a:xfrm>
            <a:off x="3336255" y="5116408"/>
            <a:ext cx="5351144"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263364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便于计算，一般来说，每一代群体的个体数目都取相等。群体规模越大、越容易找到最优解，但由于受到计算机的运算能力的限制，群体规模越大，计算所需要的时间也相应的增加。进化终止条件指的是当进化到什么时候结束，它可以设定到某一代进化结束，也可能根据找出近似最优是否满足精度要求来确定。下表列出了生物遗传概念在遗传算法中的对应关系</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B01551AA-F81C-4E97-91B8-2A6C3ECAA882}"/>
              </a:ext>
            </a:extLst>
          </p:cNvPr>
          <p:cNvPicPr>
            <a:picLocks noChangeAspect="1"/>
          </p:cNvPicPr>
          <p:nvPr/>
        </p:nvPicPr>
        <p:blipFill>
          <a:blip r:embed="rId3"/>
          <a:stretch>
            <a:fillRect/>
          </a:stretch>
        </p:blipFill>
        <p:spPr>
          <a:xfrm>
            <a:off x="2108895" y="3729654"/>
            <a:ext cx="7046349" cy="3502996"/>
          </a:xfrm>
          <a:prstGeom prst="rect">
            <a:avLst/>
          </a:prstGeom>
        </p:spPr>
      </p:pic>
    </p:spTree>
    <p:extLst>
      <p:ext uri="{BB962C8B-B14F-4D97-AF65-F5344CB8AC3E}">
        <p14:creationId xmlns:p14="http://schemas.microsoft.com/office/powerpoint/2010/main" val="341754038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41765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：已知敌方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个目标的经度、纬度如下表所示。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graphicFrame>
        <p:nvGraphicFramePr>
          <p:cNvPr id="3" name="表格 2">
            <a:extLst>
              <a:ext uri="{FF2B5EF4-FFF2-40B4-BE49-F238E27FC236}">
                <a16:creationId xmlns:a16="http://schemas.microsoft.com/office/drawing/2014/main" id="{65EF5479-5784-464E-86EE-EBF26654FDE4}"/>
              </a:ext>
            </a:extLst>
          </p:cNvPr>
          <p:cNvGraphicFramePr>
            <a:graphicFrameLocks noGrp="1"/>
          </p:cNvGraphicFramePr>
          <p:nvPr>
            <p:extLst>
              <p:ext uri="{D42A27DB-BD31-4B8C-83A1-F6EECF244321}">
                <p14:modId xmlns:p14="http://schemas.microsoft.com/office/powerpoint/2010/main" val="2192437948"/>
              </p:ext>
            </p:extLst>
          </p:nvPr>
        </p:nvGraphicFramePr>
        <p:xfrm>
          <a:off x="2252911" y="1735993"/>
          <a:ext cx="6697414" cy="5408728"/>
        </p:xfrm>
        <a:graphic>
          <a:graphicData uri="http://schemas.openxmlformats.org/drawingml/2006/table">
            <a:tbl>
              <a:tblPr>
                <a:tableStyleId>{5C22544A-7EE6-4342-B048-85BDC9FD1C3A}</a:tableStyleId>
              </a:tblPr>
              <a:tblGrid>
                <a:gridCol w="800423">
                  <a:extLst>
                    <a:ext uri="{9D8B030D-6E8A-4147-A177-3AD203B41FA5}">
                      <a16:colId xmlns:a16="http://schemas.microsoft.com/office/drawing/2014/main" val="79434914"/>
                    </a:ext>
                  </a:extLst>
                </a:gridCol>
                <a:gridCol w="800423">
                  <a:extLst>
                    <a:ext uri="{9D8B030D-6E8A-4147-A177-3AD203B41FA5}">
                      <a16:colId xmlns:a16="http://schemas.microsoft.com/office/drawing/2014/main" val="1829453777"/>
                    </a:ext>
                  </a:extLst>
                </a:gridCol>
                <a:gridCol w="849428">
                  <a:extLst>
                    <a:ext uri="{9D8B030D-6E8A-4147-A177-3AD203B41FA5}">
                      <a16:colId xmlns:a16="http://schemas.microsoft.com/office/drawing/2014/main" val="599926501"/>
                    </a:ext>
                  </a:extLst>
                </a:gridCol>
                <a:gridCol w="849428">
                  <a:extLst>
                    <a:ext uri="{9D8B030D-6E8A-4147-A177-3AD203B41FA5}">
                      <a16:colId xmlns:a16="http://schemas.microsoft.com/office/drawing/2014/main" val="1542093954"/>
                    </a:ext>
                  </a:extLst>
                </a:gridCol>
                <a:gridCol w="849428">
                  <a:extLst>
                    <a:ext uri="{9D8B030D-6E8A-4147-A177-3AD203B41FA5}">
                      <a16:colId xmlns:a16="http://schemas.microsoft.com/office/drawing/2014/main" val="648474896"/>
                    </a:ext>
                  </a:extLst>
                </a:gridCol>
                <a:gridCol w="849428">
                  <a:extLst>
                    <a:ext uri="{9D8B030D-6E8A-4147-A177-3AD203B41FA5}">
                      <a16:colId xmlns:a16="http://schemas.microsoft.com/office/drawing/2014/main" val="2391711545"/>
                    </a:ext>
                  </a:extLst>
                </a:gridCol>
                <a:gridCol w="849428">
                  <a:extLst>
                    <a:ext uri="{9D8B030D-6E8A-4147-A177-3AD203B41FA5}">
                      <a16:colId xmlns:a16="http://schemas.microsoft.com/office/drawing/2014/main" val="1309268697"/>
                    </a:ext>
                  </a:extLst>
                </a:gridCol>
                <a:gridCol w="849428">
                  <a:extLst>
                    <a:ext uri="{9D8B030D-6E8A-4147-A177-3AD203B41FA5}">
                      <a16:colId xmlns:a16="http://schemas.microsoft.com/office/drawing/2014/main" val="4030086264"/>
                    </a:ext>
                  </a:extLst>
                </a:gridCol>
              </a:tblGrid>
              <a:tr h="208028">
                <a:tc>
                  <a:txBody>
                    <a:bodyPr/>
                    <a:lstStyle/>
                    <a:p>
                      <a:pPr algn="l" fontAlgn="ctr"/>
                      <a:r>
                        <a:rPr lang="zh-CN" altLang="en-US" sz="1100" u="none" strike="noStrike">
                          <a:effectLst/>
                        </a:rPr>
                        <a:t>经度</a:t>
                      </a:r>
                      <a:endParaRPr lang="zh-CN" altLang="en-US"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l" fontAlgn="ctr"/>
                      <a:r>
                        <a:rPr lang="zh-CN" altLang="en-US" sz="1100" u="none" strike="noStrike">
                          <a:effectLst/>
                        </a:rPr>
                        <a:t>纬度</a:t>
                      </a:r>
                      <a:endParaRPr lang="zh-CN" altLang="en-US"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l" fontAlgn="ctr"/>
                      <a:r>
                        <a:rPr lang="zh-CN" altLang="en-US" sz="1100" u="none" strike="noStrike">
                          <a:effectLst/>
                        </a:rPr>
                        <a:t>经度</a:t>
                      </a:r>
                      <a:r>
                        <a:rPr lang="en-US" altLang="zh-CN" sz="1100" u="none" strike="noStrike">
                          <a:effectLst/>
                        </a:rPr>
                        <a:t>_1</a:t>
                      </a:r>
                      <a:endParaRPr lang="en-US" altLang="zh-CN"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l" fontAlgn="ctr"/>
                      <a:r>
                        <a:rPr lang="zh-CN" altLang="en-US" sz="1100" u="none" strike="noStrike">
                          <a:effectLst/>
                        </a:rPr>
                        <a:t>纬度</a:t>
                      </a:r>
                      <a:r>
                        <a:rPr lang="en-US" altLang="zh-CN" sz="1100" u="none" strike="noStrike">
                          <a:effectLst/>
                        </a:rPr>
                        <a:t>_2</a:t>
                      </a:r>
                      <a:endParaRPr lang="en-US" altLang="zh-CN"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l" fontAlgn="ctr"/>
                      <a:r>
                        <a:rPr lang="zh-CN" altLang="en-US" sz="1100" u="none" strike="noStrike">
                          <a:effectLst/>
                        </a:rPr>
                        <a:t>经度</a:t>
                      </a:r>
                      <a:r>
                        <a:rPr lang="en-US" altLang="zh-CN" sz="1100" u="none" strike="noStrike">
                          <a:effectLst/>
                        </a:rPr>
                        <a:t>_4</a:t>
                      </a:r>
                      <a:endParaRPr lang="en-US" altLang="zh-CN"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l" fontAlgn="ctr"/>
                      <a:r>
                        <a:rPr lang="zh-CN" altLang="en-US" sz="1100" u="none" strike="noStrike">
                          <a:effectLst/>
                        </a:rPr>
                        <a:t>纬度</a:t>
                      </a:r>
                      <a:r>
                        <a:rPr lang="en-US" altLang="zh-CN" sz="1100" u="none" strike="noStrike">
                          <a:effectLst/>
                        </a:rPr>
                        <a:t>_5</a:t>
                      </a:r>
                      <a:endParaRPr lang="en-US" altLang="zh-CN"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l" fontAlgn="ctr"/>
                      <a:r>
                        <a:rPr lang="zh-CN" altLang="en-US" sz="1100" u="none" strike="noStrike">
                          <a:effectLst/>
                        </a:rPr>
                        <a:t>经度</a:t>
                      </a:r>
                      <a:r>
                        <a:rPr lang="en-US" altLang="zh-CN" sz="1100" u="none" strike="noStrike">
                          <a:effectLst/>
                        </a:rPr>
                        <a:t>_7</a:t>
                      </a:r>
                      <a:endParaRPr lang="en-US" altLang="zh-CN"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l" fontAlgn="ctr"/>
                      <a:r>
                        <a:rPr lang="zh-CN" altLang="en-US" sz="1100" u="none" strike="noStrike">
                          <a:effectLst/>
                        </a:rPr>
                        <a:t>纬度</a:t>
                      </a:r>
                      <a:r>
                        <a:rPr lang="en-US" altLang="zh-CN" sz="1100" u="none" strike="noStrike">
                          <a:effectLst/>
                        </a:rPr>
                        <a:t>_8</a:t>
                      </a:r>
                      <a:endParaRPr lang="en-US" altLang="zh-CN" sz="1100" b="1" i="0" u="none" strike="noStrike">
                        <a:solidFill>
                          <a:srgbClr val="FFFFFF"/>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1334268762"/>
                  </a:ext>
                </a:extLst>
              </a:tr>
              <a:tr h="208028">
                <a:tc>
                  <a:txBody>
                    <a:bodyPr/>
                    <a:lstStyle/>
                    <a:p>
                      <a:pPr algn="r" fontAlgn="ctr"/>
                      <a:r>
                        <a:rPr lang="en-US" altLang="zh-CN" sz="1100" u="none" strike="noStrike">
                          <a:effectLst/>
                        </a:rPr>
                        <a:t>53.7121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15.3046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51.1758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0.0322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46.3253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28.2753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30.3313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6.9348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520904812"/>
                  </a:ext>
                </a:extLst>
              </a:tr>
              <a:tr h="208028">
                <a:tc>
                  <a:txBody>
                    <a:bodyPr/>
                    <a:lstStyle/>
                    <a:p>
                      <a:pPr algn="r" fontAlgn="ctr"/>
                      <a:r>
                        <a:rPr lang="en-US" altLang="zh-CN" sz="1100" u="none" strike="noStrike">
                          <a:effectLst/>
                        </a:rPr>
                        <a:t>56.5432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21.4188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10.8198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16.2529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22.7891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23.1045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10.1584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12.4819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456198818"/>
                  </a:ext>
                </a:extLst>
              </a:tr>
              <a:tr h="208028">
                <a:tc>
                  <a:txBody>
                    <a:bodyPr/>
                    <a:lstStyle/>
                    <a:p>
                      <a:pPr algn="r" fontAlgn="ctr"/>
                      <a:r>
                        <a:rPr lang="en-US" altLang="zh-CN" sz="1100" u="none" strike="noStrike">
                          <a:effectLst/>
                        </a:rPr>
                        <a:t>20.105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15.4562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1.9451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0.2057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26.4951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22.1221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31.4847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8.964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320727505"/>
                  </a:ext>
                </a:extLst>
              </a:tr>
              <a:tr h="208028">
                <a:tc>
                  <a:txBody>
                    <a:bodyPr/>
                    <a:lstStyle/>
                    <a:p>
                      <a:pPr algn="r" fontAlgn="ctr"/>
                      <a:r>
                        <a:rPr lang="en-US" altLang="zh-CN" sz="1100" u="none" strike="noStrike">
                          <a:effectLst/>
                        </a:rPr>
                        <a:t>26.2418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18.176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44.0356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13.5401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28.9836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25.9879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38.4722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20.1731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49882174"/>
                  </a:ext>
                </a:extLst>
              </a:tr>
              <a:tr h="208028">
                <a:tc>
                  <a:txBody>
                    <a:bodyPr/>
                    <a:lstStyle/>
                    <a:p>
                      <a:pPr algn="r" fontAlgn="ctr"/>
                      <a:r>
                        <a:rPr lang="en-US" altLang="zh-CN" sz="1100" u="none" strike="noStrike">
                          <a:effectLst/>
                        </a:rPr>
                        <a:t>28.2694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29.0011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32.191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5.8699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36.4863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29.7284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0.9718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28.1477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4110526676"/>
                  </a:ext>
                </a:extLst>
              </a:tr>
              <a:tr h="208028">
                <a:tc>
                  <a:txBody>
                    <a:bodyPr/>
                    <a:lstStyle/>
                    <a:p>
                      <a:pPr algn="r" fontAlgn="ctr"/>
                      <a:r>
                        <a:rPr lang="en-US" altLang="zh-CN" sz="1100" u="none" strike="noStrike">
                          <a:effectLst/>
                        </a:rPr>
                        <a:t>8.9586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24.6635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16.5618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23.6143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10.5597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15.1178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50.2111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10.2944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142346847"/>
                  </a:ext>
                </a:extLst>
              </a:tr>
              <a:tr h="208028">
                <a:tc>
                  <a:txBody>
                    <a:bodyPr/>
                    <a:lstStyle/>
                    <a:p>
                      <a:pPr algn="r" fontAlgn="ctr"/>
                      <a:r>
                        <a:rPr lang="en-US" altLang="zh-CN" sz="1100" u="none" strike="noStrike">
                          <a:effectLst/>
                        </a:rPr>
                        <a:t>8.1519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9.5325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22.1075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18.5569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0.1215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18.8726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48.2077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16.8889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292342434"/>
                  </a:ext>
                </a:extLst>
              </a:tr>
              <a:tr h="208028">
                <a:tc>
                  <a:txBody>
                    <a:bodyPr/>
                    <a:lstStyle/>
                    <a:p>
                      <a:pPr algn="r" fontAlgn="ctr"/>
                      <a:r>
                        <a:rPr lang="en-US" altLang="zh-CN" sz="1100" u="none" strike="noStrike">
                          <a:effectLst/>
                        </a:rPr>
                        <a:t>31.9499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17.6309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0.7732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0.4656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47.4134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23.7783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41.8671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3.5667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884407005"/>
                  </a:ext>
                </a:extLst>
              </a:tr>
              <a:tr h="208028">
                <a:tc>
                  <a:txBody>
                    <a:bodyPr/>
                    <a:lstStyle/>
                    <a:p>
                      <a:pPr algn="r" fontAlgn="ctr"/>
                      <a:r>
                        <a:rPr lang="en-US" altLang="zh-CN" sz="1100" u="none" strike="noStrike">
                          <a:effectLst/>
                        </a:rPr>
                        <a:t>43.5474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3.9061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53.3524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26.7256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30.8165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13.4595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27.7133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5.0706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213400918"/>
                  </a:ext>
                </a:extLst>
              </a:tr>
              <a:tr h="208028">
                <a:tc>
                  <a:txBody>
                    <a:bodyPr/>
                    <a:lstStyle/>
                    <a:p>
                      <a:pPr algn="r" fontAlgn="ctr"/>
                      <a:r>
                        <a:rPr lang="en-US" altLang="zh-CN" sz="1100" u="none" strike="noStrike">
                          <a:effectLst/>
                        </a:rPr>
                        <a:t>23.9222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7.6306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51.9612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22.8511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12.7938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15.7307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4.9568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8.3669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1539454412"/>
                  </a:ext>
                </a:extLst>
              </a:tr>
              <a:tr h="208028">
                <a:tc>
                  <a:txBody>
                    <a:bodyPr/>
                    <a:lstStyle/>
                    <a:p>
                      <a:pPr algn="r" fontAlgn="ctr"/>
                      <a:r>
                        <a:rPr lang="en-US" altLang="zh-CN" sz="1100" u="none" strike="noStrike">
                          <a:effectLst/>
                        </a:rPr>
                        <a:t>21.5051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24.0909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15.2548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27.2111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6.207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5.1442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49.243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16.7044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914942488"/>
                  </a:ext>
                </a:extLst>
              </a:tr>
              <a:tr h="208028">
                <a:tc>
                  <a:txBody>
                    <a:bodyPr/>
                    <a:lstStyle/>
                    <a:p>
                      <a:pPr algn="r" fontAlgn="ctr"/>
                      <a:r>
                        <a:rPr lang="en-US" altLang="zh-CN" sz="1100" u="none" strike="noStrike">
                          <a:effectLst/>
                        </a:rPr>
                        <a:t>17.1168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20.0354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34.1688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22.7571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9.4402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11.5812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14.5677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915312776"/>
                  </a:ext>
                </a:extLst>
              </a:tr>
              <a:tr h="208028">
                <a:tc>
                  <a:txBody>
                    <a:bodyPr/>
                    <a:lstStyle/>
                    <a:p>
                      <a:pPr algn="r" fontAlgn="ctr"/>
                      <a:r>
                        <a:rPr lang="en-US" altLang="zh-CN" sz="1100" u="none" strike="noStrike">
                          <a:effectLst/>
                        </a:rPr>
                        <a:t>52.1181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0.4088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9.5559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11.4219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24.4509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6.5634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26.7213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28.5667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362330848"/>
                  </a:ext>
                </a:extLst>
              </a:tr>
              <a:tr h="208028">
                <a:tc>
                  <a:txBody>
                    <a:bodyPr/>
                    <a:lstStyle/>
                    <a:p>
                      <a:pPr algn="r" fontAlgn="ctr"/>
                      <a:r>
                        <a:rPr lang="en-US" altLang="zh-CN" sz="1100" u="none" strike="noStrike">
                          <a:effectLst/>
                        </a:rPr>
                        <a:t>37.5848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16.8474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35.6619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9.9333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24.4654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3.1644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0.7775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6.9576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74138049"/>
                  </a:ext>
                </a:extLst>
              </a:tr>
              <a:tr h="208028">
                <a:tc>
                  <a:txBody>
                    <a:bodyPr/>
                    <a:lstStyle/>
                    <a:p>
                      <a:pPr algn="r" fontAlgn="ctr"/>
                      <a:r>
                        <a:rPr lang="en-US" altLang="zh-CN" sz="1100" u="none" strike="noStrike">
                          <a:effectLst/>
                        </a:rPr>
                        <a:t>14.4703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13.6368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19.866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15.1224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3.1616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4.2428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18.5245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14.3598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85064216"/>
                  </a:ext>
                </a:extLst>
              </a:tr>
              <a:tr h="208028">
                <a:tc>
                  <a:txBody>
                    <a:bodyPr/>
                    <a:lstStyle/>
                    <a:p>
                      <a:pPr algn="r" fontAlgn="ctr"/>
                      <a:r>
                        <a:rPr lang="en-US" altLang="zh-CN" sz="1100" u="none" strike="noStrike">
                          <a:effectLst/>
                        </a:rPr>
                        <a:t>58.6849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27.1485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39.5168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16.9371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56.5089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13.709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52.5211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15.7957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800900971"/>
                  </a:ext>
                </a:extLst>
              </a:tr>
              <a:tr h="208028">
                <a:tc>
                  <a:txBody>
                    <a:bodyPr/>
                    <a:lstStyle/>
                    <a:p>
                      <a:pPr algn="r" fontAlgn="ctr"/>
                      <a:r>
                        <a:rPr lang="en-US" altLang="zh-CN" sz="1100" u="none" strike="noStrike">
                          <a:effectLst/>
                        </a:rPr>
                        <a:t>38.43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8.4648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51.8181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23.0159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8.9983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23.644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50.1156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23.7816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1031181966"/>
                  </a:ext>
                </a:extLst>
              </a:tr>
              <a:tr h="208028">
                <a:tc>
                  <a:txBody>
                    <a:bodyPr/>
                    <a:lstStyle/>
                    <a:p>
                      <a:pPr algn="r" fontAlgn="ctr"/>
                      <a:r>
                        <a:rPr lang="en-US" altLang="zh-CN" sz="1100" u="none" strike="noStrike">
                          <a:effectLst/>
                        </a:rPr>
                        <a:t>13.7909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34.0574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23.396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23.0624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8.4319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19.9857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5.7902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495116433"/>
                  </a:ext>
                </a:extLst>
              </a:tr>
              <a:tr h="208028">
                <a:tc>
                  <a:txBody>
                    <a:bodyPr/>
                    <a:lstStyle/>
                    <a:p>
                      <a:pPr algn="r" fontAlgn="ctr"/>
                      <a:r>
                        <a:rPr lang="en-US" altLang="zh-CN" sz="1100" u="none" strike="noStrike">
                          <a:effectLst/>
                        </a:rPr>
                        <a:t>40.8801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14.2978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58.8289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14.5229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18.6635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6.7436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52.8423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27.288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727489692"/>
                  </a:ext>
                </a:extLst>
              </a:tr>
              <a:tr h="208028">
                <a:tc>
                  <a:txBody>
                    <a:bodyPr/>
                    <a:lstStyle/>
                    <a:p>
                      <a:pPr algn="r" fontAlgn="ctr"/>
                      <a:r>
                        <a:rPr lang="en-US" altLang="zh-CN" sz="1100" u="none" strike="noStrike">
                          <a:effectLst/>
                        </a:rPr>
                        <a:t>39.9494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29.5114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47.5099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24.0664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10.1121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27.2662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28.7812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27.6659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729602459"/>
                  </a:ext>
                </a:extLst>
              </a:tr>
              <a:tr h="208028">
                <a:tc>
                  <a:txBody>
                    <a:bodyPr/>
                    <a:lstStyle/>
                    <a:p>
                      <a:pPr algn="r" fontAlgn="ctr"/>
                      <a:r>
                        <a:rPr lang="en-US" altLang="zh-CN" sz="1100" u="none" strike="noStrike">
                          <a:effectLst/>
                        </a:rPr>
                        <a:t>8.0831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27.6705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9.1556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14.1304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53.7989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0.2199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33.649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0.398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595156644"/>
                  </a:ext>
                </a:extLst>
              </a:tr>
              <a:tr h="208028">
                <a:tc>
                  <a:txBody>
                    <a:bodyPr/>
                    <a:lstStyle/>
                    <a:p>
                      <a:pPr algn="r" fontAlgn="ctr"/>
                      <a:r>
                        <a:rPr lang="en-US" altLang="zh-CN" sz="1100" u="none" strike="noStrike">
                          <a:effectLst/>
                        </a:rPr>
                        <a:t>1.3496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16.8359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49.9816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6.0828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19.3635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17.6622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36.9545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23.0265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916246443"/>
                  </a:ext>
                </a:extLst>
              </a:tr>
              <a:tr h="208028">
                <a:tc>
                  <a:txBody>
                    <a:bodyPr/>
                    <a:lstStyle/>
                    <a:p>
                      <a:pPr algn="r" fontAlgn="ctr"/>
                      <a:r>
                        <a:rPr lang="en-US" altLang="zh-CN" sz="1100" u="none" strike="noStrike">
                          <a:effectLst/>
                        </a:rPr>
                        <a:t>15.732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19.5697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11.5118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17.3884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44.0398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16.2635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39.7139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28.4203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3953347372"/>
                  </a:ext>
                </a:extLst>
              </a:tr>
              <a:tr h="208028">
                <a:tc>
                  <a:txBody>
                    <a:bodyPr/>
                    <a:lstStyle/>
                    <a:p>
                      <a:pPr algn="r" fontAlgn="ctr"/>
                      <a:r>
                        <a:rPr lang="en-US" altLang="zh-CN" sz="1100" u="none" strike="noStrike">
                          <a:effectLst/>
                        </a:rPr>
                        <a:t>6.9909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23.1804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38.3392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19.995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24.6543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19.6057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36.998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24.3992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2820797080"/>
                  </a:ext>
                </a:extLst>
              </a:tr>
              <a:tr h="208028">
                <a:tc>
                  <a:txBody>
                    <a:bodyPr/>
                    <a:lstStyle/>
                    <a:p>
                      <a:pPr algn="r" fontAlgn="ctr"/>
                      <a:r>
                        <a:rPr lang="en-US" altLang="zh-CN" sz="1100" u="none" strike="noStrike">
                          <a:effectLst/>
                        </a:rPr>
                        <a:t>4.1591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3.1853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40.14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20.303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23.9876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9.403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a:effectLst/>
                        </a:rPr>
                        <a:t>41.1084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04" marR="6304" marT="6304" marB="0" anchor="ctr"/>
                </a:tc>
                <a:tc>
                  <a:txBody>
                    <a:bodyPr/>
                    <a:lstStyle/>
                    <a:p>
                      <a:pPr algn="r" fontAlgn="ctr"/>
                      <a:r>
                        <a:rPr lang="en-US" altLang="zh-CN" sz="1100" u="none" strike="noStrike" dirty="0">
                          <a:effectLst/>
                        </a:rPr>
                        <a:t>27.7149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04" marR="6304" marT="6304" marB="0" anchor="ctr"/>
                </a:tc>
                <a:extLst>
                  <a:ext uri="{0D108BD9-81ED-4DB2-BD59-A6C34878D82A}">
                    <a16:rowId xmlns:a16="http://schemas.microsoft.com/office/drawing/2014/main" val="1957766370"/>
                  </a:ext>
                </a:extLst>
              </a:tr>
            </a:tbl>
          </a:graphicData>
        </a:graphic>
      </p:graphicFrame>
    </p:spTree>
    <p:extLst>
      <p:ext uri="{BB962C8B-B14F-4D97-AF65-F5344CB8AC3E}">
        <p14:creationId xmlns:p14="http://schemas.microsoft.com/office/powerpoint/2010/main" val="426433809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我方有一个基地，经度和纬度为（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70,40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）。假设我方飞机的速度为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1000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公里</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小时。我方派一架飞机从基地出发，侦察完敌方所有目标，再返回原来的基地。在敌方每一目</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标点的侦察时间不计，求该架飞机所花费的时间（假设我方飞机巡航时间可以充分长）。</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FE2F3894-DC45-4533-A84A-144961725CE2}"/>
              </a:ext>
            </a:extLst>
          </p:cNvPr>
          <p:cNvSpPr/>
          <p:nvPr/>
        </p:nvSpPr>
        <p:spPr>
          <a:xfrm>
            <a:off x="1532831" y="326718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4" name="Rectangle 26">
                <a:extLst>
                  <a:ext uri="{FF2B5EF4-FFF2-40B4-BE49-F238E27FC236}">
                    <a16:creationId xmlns:a16="http://schemas.microsoft.com/office/drawing/2014/main" id="{7071BB6D-F90F-4D44-8239-02D115D7E313}"/>
                  </a:ext>
                </a:extLst>
              </p:cNvPr>
              <p:cNvSpPr/>
              <p:nvPr/>
            </p:nvSpPr>
            <p:spPr>
              <a:xfrm>
                <a:off x="2157521" y="3233511"/>
                <a:ext cx="7152174" cy="2001549"/>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解：这是一个旅行商问题。我们依次给基地编号为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，敌方目标依次编号为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，最后我方基地再重复编号为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102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（这样便于程序中计算）。距离矩阵</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𝐷</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𝑗</m:t>
                                </m:r>
                              </m:sub>
                            </m:sSub>
                          </m:e>
                        </m:d>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102∗102</m:t>
                        </m:r>
                      </m:sub>
                    </m:sSub>
                  </m:oMath>
                </a14:m>
                <a:endParaRPr lang="zh-CN" altLang="en-US"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目标是求一个从点</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出发，走遍所有中间点，到达点</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的一个最短路径。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4" name="Rectangle 26">
                <a:extLst>
                  <a:ext uri="{FF2B5EF4-FFF2-40B4-BE49-F238E27FC236}">
                    <a16:creationId xmlns:a16="http://schemas.microsoft.com/office/drawing/2014/main" id="{7071BB6D-F90F-4D44-8239-02D115D7E313}"/>
                  </a:ext>
                </a:extLst>
              </p:cNvPr>
              <p:cNvSpPr>
                <a:spLocks noRot="1" noChangeAspect="1" noMove="1" noResize="1" noEditPoints="1" noAdjustHandles="1" noChangeArrowheads="1" noChangeShapeType="1" noTextEdit="1"/>
              </p:cNvSpPr>
              <p:nvPr/>
            </p:nvSpPr>
            <p:spPr>
              <a:xfrm>
                <a:off x="2157521" y="3233511"/>
                <a:ext cx="7152174" cy="2001549"/>
              </a:xfrm>
              <a:prstGeom prst="rect">
                <a:avLst/>
              </a:prstGeom>
              <a:blipFill>
                <a:blip r:embed="rId3"/>
                <a:stretch>
                  <a:fillRect l="-853" t="-912" b="-4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144745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物体, 红色, 桌子, 游戏机&#10;&#10;描述已自动生成">
            <a:extLst>
              <a:ext uri="{FF2B5EF4-FFF2-40B4-BE49-F238E27FC236}">
                <a16:creationId xmlns:a16="http://schemas.microsoft.com/office/drawing/2014/main" id="{891E3438-38FB-462A-BC89-92D70A084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200" y="3601931"/>
            <a:ext cx="3105499" cy="3126482"/>
          </a:xfrm>
          <a:prstGeom prst="rect">
            <a:avLst/>
          </a:prstGeom>
        </p:spPr>
      </p:pic>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遗传算法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6841533" cy="595763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上面问题中给定的是地理坐标（经度和纬度），我们必须求两点间的实际距离。设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两点的地理坐标分别为</a:t>
                </a:r>
                <a14:m>
                  <m:oMath xmlns:m="http://schemas.openxmlformats.org/officeDocument/2006/math">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oMath>
                </a14:m>
                <a:r>
                  <a:rPr lang="en-US" altLang="zh-CN" sz="2000" b="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b="0" dirty="0">
                    <a:solidFill>
                      <a:schemeClr val="accent1">
                        <a:lumMod val="75000"/>
                      </a:schemeClr>
                    </a:solidFill>
                    <a:latin typeface="黑体" panose="02010609060101010101" pitchFamily="49" charset="-122"/>
                    <a:ea typeface="黑体" panose="02010609060101010101" pitchFamily="49" charset="-122"/>
                    <a:cs typeface="+mn-ea"/>
                  </a:rPr>
                  <a:t>过</a:t>
                </a:r>
                <a:r>
                  <a:rPr lang="en-US" altLang="zh-CN" sz="2000" b="0" dirty="0">
                    <a:solidFill>
                      <a:schemeClr val="accent1">
                        <a:lumMod val="75000"/>
                      </a:schemeClr>
                    </a:solidFill>
                    <a:latin typeface="黑体" panose="02010609060101010101" pitchFamily="49" charset="-122"/>
                    <a:ea typeface="黑体" panose="02010609060101010101" pitchFamily="49" charset="-122"/>
                    <a:cs typeface="+mn-ea"/>
                  </a:rPr>
                  <a:t>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两点的大圆的劣弧长即为两点的实际距离。以地心为坐标原点</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，以赤道平面为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XOY</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平面，以</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度经线圈所在的平面为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XOZ</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平面建立三维直角坐标系。则</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两点的直角坐标分别为：其中</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R=6370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为地球半径。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两点的实际距离为：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进一步化简可得：</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6841533" cy="5957632"/>
              </a:xfrm>
              <a:prstGeom prst="rect">
                <a:avLst/>
              </a:prstGeom>
              <a:blipFill>
                <a:blip r:embed="rId4"/>
                <a:stretch>
                  <a:fillRect l="-891" t="-307" r="-713" b="-81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CD91D1E4-91A8-4A2D-B2A8-5E8197B5C020}"/>
              </a:ext>
            </a:extLst>
          </p:cNvPr>
          <p:cNvPicPr>
            <a:picLocks noChangeAspect="1"/>
          </p:cNvPicPr>
          <p:nvPr/>
        </p:nvPicPr>
        <p:blipFill>
          <a:blip r:embed="rId5"/>
          <a:stretch>
            <a:fillRect/>
          </a:stretch>
        </p:blipFill>
        <p:spPr>
          <a:xfrm>
            <a:off x="5422699" y="3645424"/>
            <a:ext cx="4562475" cy="762000"/>
          </a:xfrm>
          <a:prstGeom prst="rect">
            <a:avLst/>
          </a:prstGeom>
        </p:spPr>
      </p:pic>
      <p:pic>
        <p:nvPicPr>
          <p:cNvPr id="5" name="图片 4">
            <a:extLst>
              <a:ext uri="{FF2B5EF4-FFF2-40B4-BE49-F238E27FC236}">
                <a16:creationId xmlns:a16="http://schemas.microsoft.com/office/drawing/2014/main" id="{99D5F869-B15C-4910-AAE0-A026E85E549A}"/>
              </a:ext>
            </a:extLst>
          </p:cNvPr>
          <p:cNvPicPr>
            <a:picLocks noChangeAspect="1"/>
          </p:cNvPicPr>
          <p:nvPr/>
        </p:nvPicPr>
        <p:blipFill>
          <a:blip r:embed="rId6"/>
          <a:stretch>
            <a:fillRect/>
          </a:stretch>
        </p:blipFill>
        <p:spPr>
          <a:xfrm>
            <a:off x="5781303" y="4970312"/>
            <a:ext cx="2971800" cy="1266825"/>
          </a:xfrm>
          <a:prstGeom prst="rect">
            <a:avLst/>
          </a:prstGeom>
        </p:spPr>
      </p:pic>
      <p:pic>
        <p:nvPicPr>
          <p:cNvPr id="6" name="图片 5">
            <a:extLst>
              <a:ext uri="{FF2B5EF4-FFF2-40B4-BE49-F238E27FC236}">
                <a16:creationId xmlns:a16="http://schemas.microsoft.com/office/drawing/2014/main" id="{4DF7A2D3-759C-4813-B931-067B0FD2A314}"/>
              </a:ext>
            </a:extLst>
          </p:cNvPr>
          <p:cNvPicPr>
            <a:picLocks noChangeAspect="1"/>
          </p:cNvPicPr>
          <p:nvPr/>
        </p:nvPicPr>
        <p:blipFill>
          <a:blip r:embed="rId7"/>
          <a:stretch>
            <a:fillRect/>
          </a:stretch>
        </p:blipFill>
        <p:spPr>
          <a:xfrm>
            <a:off x="4197127" y="6712600"/>
            <a:ext cx="5534025" cy="409575"/>
          </a:xfrm>
          <a:prstGeom prst="rect">
            <a:avLst/>
          </a:prstGeom>
        </p:spPr>
      </p:pic>
    </p:spTree>
    <p:extLst>
      <p:ext uri="{BB962C8B-B14F-4D97-AF65-F5344CB8AC3E}">
        <p14:creationId xmlns:p14="http://schemas.microsoft.com/office/powerpoint/2010/main" val="35635458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5145</Words>
  <Application>Microsoft Office PowerPoint</Application>
  <PresentationFormat>自定义</PresentationFormat>
  <Paragraphs>574</Paragraphs>
  <Slides>57</Slides>
  <Notes>57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等线</vt:lpstr>
      <vt:lpstr>黑体</vt:lpstr>
      <vt:lpstr>Arial</vt:lpstr>
      <vt:lpstr>Calibri</vt:lpstr>
      <vt:lpstr>Calibri Light</vt:lpstr>
      <vt:lpstr>Cambria Math</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2019-10-22T13:14:23Z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