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4694"/>
  </p:normalViewPr>
  <p:slideViewPr>
    <p:cSldViewPr snapToGrid="0">
      <p:cViewPr>
        <p:scale>
          <a:sx n="117" d="100"/>
          <a:sy n="117" d="100"/>
        </p:scale>
        <p:origin x="5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89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B52EC-3E34-5841-8157-51BEDFF5303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30777-BC44-FA42-9AE0-FA9E9A7B459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947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30777-BC44-FA42-9AE0-FA9E9A7B459C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2043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30777-BC44-FA42-9AE0-FA9E9A7B459C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844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C4A0-109E-77DA-D870-9F675972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7E1E-A786-55F8-F960-77EC490F4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3D20-548E-1CC3-2B2B-1967A31F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4E4E-5790-072D-93BB-64DB3E1C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F8A56-E8C1-44FF-1824-EFB2C69C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550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01DD-40B9-7F41-5F6F-EF96BA9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E3491-5DF6-1EFB-B0FF-5453A4F0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23BD-8F87-9E9A-73B8-0791D4BC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86F4-BF6B-E0EB-DB4C-6A4E3A2D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BD3-EFF9-95AC-3C39-CFB8E3B1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05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0FEB3-EDE1-98C6-CAFF-1C8588649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AE4F5-5FF8-73AB-B77E-9F6BB6E5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2B1B-6235-E01B-4118-986338BE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8123-1A10-5250-D2CC-F4BD8CA9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AA3F-CCD8-95EC-A04E-1F05C904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57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FE8-3A5B-BFED-69EB-48EB1986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2595-F5DC-4A59-5230-25E76B4D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5C0CE-E93B-E4DA-944D-4D3A8067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D2D1-ECFC-561D-64F8-767AE68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2F44-4CE1-1DD4-9ABC-8D986FEE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9692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7567-61AE-31CF-C097-719E8669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BDDBB-64BC-B677-EEF8-B58C5EC7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20B1-626A-AFF3-F85E-55B91A3A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165E-34B2-C36A-1147-ADBD7F5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6D87-EEF3-1E73-F5AC-64C31D3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3455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0B30-3032-7CA6-D04F-895F6876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D499-52EC-699D-F6DD-00E8470A2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AA42-C93B-01B1-112D-4AA4A894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650BB-83E7-0BE9-6AB5-A8BD6E49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96C52-AE34-5526-5EC2-8E131489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2A63-670C-01F7-942B-6173278C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2860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472A-7A5C-6AC9-9B28-8C5A4E30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91F95-62AB-8F19-FB9E-71FDFE4B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DAA8-C1B2-24FF-55F6-0D4FBC71E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86B5A-B342-CBE7-8CB8-D2415E93E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DA246-AA70-53D2-F961-458B434F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31C55-574C-0D57-C506-1512B3FC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A3745-16F0-E692-B8E6-C41E2147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F40E5-AD64-738F-7F77-02FD81A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4358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EC0A-C2E4-7B03-1617-12742D9C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81804-1804-6D5F-7D84-FF94F3E1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68A0A-A1C9-F188-F438-664ADEF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64045-ED31-77DC-3A6F-CA22AED5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8786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AF01F-B8FA-A7EB-2E6C-40C87A98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BF5D-4DC1-4CB4-AE38-A33B4D72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F65B7-057B-F326-98F0-B6DCA49A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20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E7AF-C604-5008-37A6-6553C819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550F-501B-E2B7-95A9-C2166FCB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43F32-B4F3-1FE4-5174-B820B94E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FEFFC-245C-2625-8015-938F84F7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52C37-F326-BD57-539F-B9873C79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8D138-1841-16F7-062B-402103E5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2311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69BC-4715-6A37-268E-40EB66C3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0791E-0924-7442-3478-36C29CB1F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C3DA5-010D-8C29-7EE3-B32F2C0AC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E2FED-9002-414B-9280-2FD81C2B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D1290-7C03-125A-447E-A063BBD3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E087-50EF-8C8C-66B1-FF9EC33F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4878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421F9-AD2A-960F-D67C-8D08372E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8851B-069A-DC08-ED77-E97C2041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E7DF-9D3E-1F99-7FE0-695942036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6B123-FD75-934E-9006-9E554BC15996}" type="datetimeFigureOut">
              <a:rPr lang="en-ES" smtClean="0"/>
              <a:t>14/4/24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CE4D-C092-48DA-7027-19B759C76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BE4F-DB0F-71AD-F64D-220F55C0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0E959-FC5D-7D46-9D70-9665A65C5AE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292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38D81-BF75-609A-043A-C0027072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26" y="1312924"/>
            <a:ext cx="7772400" cy="440081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A96E82-B8D6-7353-73F4-40ECC196D328}"/>
              </a:ext>
            </a:extLst>
          </p:cNvPr>
          <p:cNvSpPr/>
          <p:nvPr/>
        </p:nvSpPr>
        <p:spPr>
          <a:xfrm>
            <a:off x="4057270" y="1943857"/>
            <a:ext cx="278559" cy="27250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C1F08-1566-848A-D7AD-DB4FE60EA9C5}"/>
              </a:ext>
            </a:extLst>
          </p:cNvPr>
          <p:cNvSpPr txBox="1"/>
          <p:nvPr/>
        </p:nvSpPr>
        <p:spPr>
          <a:xfrm>
            <a:off x="4017909" y="1978442"/>
            <a:ext cx="405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dirty="0"/>
              <a:t>8/31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8746B-C1E3-87BB-9A25-1AB2E8237F57}"/>
              </a:ext>
            </a:extLst>
          </p:cNvPr>
          <p:cNvSpPr/>
          <p:nvPr/>
        </p:nvSpPr>
        <p:spPr>
          <a:xfrm>
            <a:off x="4745916" y="2173166"/>
            <a:ext cx="5074617" cy="3167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92D254-E117-7BD3-FF02-2CC2164A53DC}"/>
              </a:ext>
            </a:extLst>
          </p:cNvPr>
          <p:cNvSpPr/>
          <p:nvPr/>
        </p:nvSpPr>
        <p:spPr>
          <a:xfrm>
            <a:off x="5361991" y="1924093"/>
            <a:ext cx="159675" cy="15548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E28194-FC91-0202-0F1A-0C82903746FC}"/>
              </a:ext>
            </a:extLst>
          </p:cNvPr>
          <p:cNvSpPr/>
          <p:nvPr/>
        </p:nvSpPr>
        <p:spPr>
          <a:xfrm>
            <a:off x="8781669" y="1386591"/>
            <a:ext cx="278559" cy="27250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F48324-99B2-C559-CD16-2DF7BFE64948}"/>
              </a:ext>
            </a:extLst>
          </p:cNvPr>
          <p:cNvSpPr txBox="1"/>
          <p:nvPr/>
        </p:nvSpPr>
        <p:spPr>
          <a:xfrm>
            <a:off x="8781669" y="1426542"/>
            <a:ext cx="405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dirty="0"/>
              <a:t>CP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03F7ED-A5B1-5F39-3CA7-345C70B7C72A}"/>
              </a:ext>
            </a:extLst>
          </p:cNvPr>
          <p:cNvSpPr txBox="1"/>
          <p:nvPr/>
        </p:nvSpPr>
        <p:spPr>
          <a:xfrm>
            <a:off x="9083943" y="1742667"/>
            <a:ext cx="27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dirty="0"/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A2CAA7-025C-3C2E-0294-305D428AACE6}"/>
              </a:ext>
            </a:extLst>
          </p:cNvPr>
          <p:cNvSpPr/>
          <p:nvPr/>
        </p:nvSpPr>
        <p:spPr>
          <a:xfrm>
            <a:off x="9249714" y="1386591"/>
            <a:ext cx="278559" cy="27250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2D3D37-2ABE-CB82-9655-0A3C044CDD25}"/>
              </a:ext>
            </a:extLst>
          </p:cNvPr>
          <p:cNvSpPr txBox="1"/>
          <p:nvPr/>
        </p:nvSpPr>
        <p:spPr>
          <a:xfrm>
            <a:off x="9190791" y="1415120"/>
            <a:ext cx="396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dirty="0"/>
              <a:t>User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A0114-BB76-C91D-04FD-7EEAE727A07F}"/>
              </a:ext>
            </a:extLst>
          </p:cNvPr>
          <p:cNvSpPr txBox="1"/>
          <p:nvPr/>
        </p:nvSpPr>
        <p:spPr>
          <a:xfrm>
            <a:off x="999179" y="339115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Screen 1 – Landing Screen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C45EA6-9B57-0635-3CC0-38A532B0D4AA}"/>
              </a:ext>
            </a:extLst>
          </p:cNvPr>
          <p:cNvSpPr/>
          <p:nvPr/>
        </p:nvSpPr>
        <p:spPr>
          <a:xfrm>
            <a:off x="2415184" y="2309929"/>
            <a:ext cx="2086700" cy="2534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Filtered by default to only Jurisdictions</a:t>
            </a:r>
          </a:p>
          <a:p>
            <a:pPr algn="ctr"/>
            <a:r>
              <a:rPr lang="en-ES" dirty="0">
                <a:solidFill>
                  <a:schemeClr val="tx1"/>
                </a:solidFill>
              </a:rPr>
              <a:t>with tasks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Button under active </a:t>
            </a:r>
            <a:r>
              <a:rPr lang="en-ES" dirty="0">
                <a:solidFill>
                  <a:schemeClr val="tx1"/>
                </a:solidFill>
              </a:rPr>
              <a:t>to see inactive jurisdictions</a:t>
            </a:r>
          </a:p>
        </p:txBody>
      </p:sp>
      <p:sp>
        <p:nvSpPr>
          <p:cNvPr id="65" name="Line Callout 2 64">
            <a:extLst>
              <a:ext uri="{FF2B5EF4-FFF2-40B4-BE49-F238E27FC236}">
                <a16:creationId xmlns:a16="http://schemas.microsoft.com/office/drawing/2014/main" id="{9EE7BECD-A20F-C44A-3A89-D2DF6E314F55}"/>
              </a:ext>
            </a:extLst>
          </p:cNvPr>
          <p:cNvSpPr/>
          <p:nvPr/>
        </p:nvSpPr>
        <p:spPr>
          <a:xfrm>
            <a:off x="5923267" y="410801"/>
            <a:ext cx="1545742" cy="1098647"/>
          </a:xfrm>
          <a:prstGeom prst="borderCallout2">
            <a:avLst>
              <a:gd name="adj1" fmla="val 98321"/>
              <a:gd name="adj2" fmla="val 2068"/>
              <a:gd name="adj3" fmla="val 104724"/>
              <a:gd name="adj4" fmla="val -8216"/>
              <a:gd name="adj5" fmla="val 143196"/>
              <a:gd name="adj6" fmla="val -3030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E23EAF-6D51-E704-A609-1C9667808E93}"/>
              </a:ext>
            </a:extLst>
          </p:cNvPr>
          <p:cNvSpPr txBox="1"/>
          <p:nvPr/>
        </p:nvSpPr>
        <p:spPr>
          <a:xfrm>
            <a:off x="5974511" y="464492"/>
            <a:ext cx="1494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Links to screen 2 Info Screen</a:t>
            </a:r>
          </a:p>
        </p:txBody>
      </p:sp>
      <p:sp>
        <p:nvSpPr>
          <p:cNvPr id="68" name="Line Callout 2 67">
            <a:extLst>
              <a:ext uri="{FF2B5EF4-FFF2-40B4-BE49-F238E27FC236}">
                <a16:creationId xmlns:a16="http://schemas.microsoft.com/office/drawing/2014/main" id="{87C7AD02-053E-0B30-2F35-ACC53897A091}"/>
              </a:ext>
            </a:extLst>
          </p:cNvPr>
          <p:cNvSpPr/>
          <p:nvPr/>
        </p:nvSpPr>
        <p:spPr>
          <a:xfrm>
            <a:off x="9465789" y="72578"/>
            <a:ext cx="2657621" cy="900259"/>
          </a:xfrm>
          <a:prstGeom prst="borderCallout2">
            <a:avLst>
              <a:gd name="adj1" fmla="val 24942"/>
              <a:gd name="adj2" fmla="val 363"/>
              <a:gd name="adj3" fmla="val 31135"/>
              <a:gd name="adj4" fmla="val -3434"/>
              <a:gd name="adj5" fmla="val 151472"/>
              <a:gd name="adj6" fmla="val -200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07CD76-8D6B-33D4-6B7A-36514CE8CF08}"/>
              </a:ext>
            </a:extLst>
          </p:cNvPr>
          <p:cNvSpPr txBox="1"/>
          <p:nvPr/>
        </p:nvSpPr>
        <p:spPr>
          <a:xfrm>
            <a:off x="10219940" y="1103376"/>
            <a:ext cx="197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Create new task in pop out card 1</a:t>
            </a:r>
          </a:p>
        </p:txBody>
      </p:sp>
      <p:sp>
        <p:nvSpPr>
          <p:cNvPr id="86" name="Line Callout 2 85">
            <a:extLst>
              <a:ext uri="{FF2B5EF4-FFF2-40B4-BE49-F238E27FC236}">
                <a16:creationId xmlns:a16="http://schemas.microsoft.com/office/drawing/2014/main" id="{E58B8BEA-232A-844D-173B-024041D5F6D9}"/>
              </a:ext>
            </a:extLst>
          </p:cNvPr>
          <p:cNvSpPr/>
          <p:nvPr/>
        </p:nvSpPr>
        <p:spPr>
          <a:xfrm>
            <a:off x="10268057" y="1046207"/>
            <a:ext cx="1855353" cy="7161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192"/>
              <a:gd name="adj6" fmla="val -547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19B5F4-E52E-0005-0E74-237FF67104B6}"/>
              </a:ext>
            </a:extLst>
          </p:cNvPr>
          <p:cNvSpPr txBox="1"/>
          <p:nvPr/>
        </p:nvSpPr>
        <p:spPr>
          <a:xfrm>
            <a:off x="9465788" y="154566"/>
            <a:ext cx="273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Button for existing copilot</a:t>
            </a:r>
          </a:p>
          <a:p>
            <a:r>
              <a:rPr lang="en-ES" dirty="0"/>
              <a:t>Card 3 overlays left panel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D4C57F-8D2E-A662-CF1F-64D51921CAE5}"/>
              </a:ext>
            </a:extLst>
          </p:cNvPr>
          <p:cNvSpPr txBox="1"/>
          <p:nvPr/>
        </p:nvSpPr>
        <p:spPr>
          <a:xfrm>
            <a:off x="5893488" y="3578592"/>
            <a:ext cx="3743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Main list of tasks should be hiarchical and each category should expand to show the tasks in the category 0 similar to this example</a:t>
            </a:r>
          </a:p>
          <a:p>
            <a:r>
              <a:rPr lang="en-ES" dirty="0"/>
              <a:t>Status field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down</a:t>
            </a:r>
            <a:r>
              <a:rPr lang="es-ES" dirty="0"/>
              <a:t> </a:t>
            </a:r>
            <a:r>
              <a:rPr lang="es-ES" dirty="0" err="1"/>
              <a:t>list</a:t>
            </a:r>
            <a:endParaRPr lang="en-ES" dirty="0"/>
          </a:p>
          <a:p>
            <a:r>
              <a:rPr lang="en-ES" dirty="0"/>
              <a:t>Owner field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down</a:t>
            </a:r>
            <a:r>
              <a:rPr lang="es-ES" dirty="0"/>
              <a:t> </a:t>
            </a:r>
            <a:r>
              <a:rPr lang="es-ES" dirty="0" err="1"/>
              <a:t>list</a:t>
            </a:r>
            <a:endParaRPr lang="en-ES" dirty="0"/>
          </a:p>
        </p:txBody>
      </p:sp>
      <p:sp>
        <p:nvSpPr>
          <p:cNvPr id="3" name="Line Callout 2 2">
            <a:extLst>
              <a:ext uri="{FF2B5EF4-FFF2-40B4-BE49-F238E27FC236}">
                <a16:creationId xmlns:a16="http://schemas.microsoft.com/office/drawing/2014/main" id="{B13A750F-3AA4-3F3C-2EA2-0507A12E9F7D}"/>
              </a:ext>
            </a:extLst>
          </p:cNvPr>
          <p:cNvSpPr/>
          <p:nvPr/>
        </p:nvSpPr>
        <p:spPr>
          <a:xfrm>
            <a:off x="10180272" y="2097453"/>
            <a:ext cx="1855353" cy="19140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313"/>
              <a:gd name="adj6" fmla="val -2282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D8DD8-4F5F-795A-3B29-7AC947B0BF5D}"/>
              </a:ext>
            </a:extLst>
          </p:cNvPr>
          <p:cNvSpPr txBox="1"/>
          <p:nvPr/>
        </p:nvSpPr>
        <p:spPr>
          <a:xfrm>
            <a:off x="10163737" y="2118734"/>
            <a:ext cx="1972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Delete selected task with popout confirmation</a:t>
            </a:r>
          </a:p>
          <a:p>
            <a:endParaRPr lang="en-ES" dirty="0"/>
          </a:p>
          <a:p>
            <a:r>
              <a:rPr lang="en-ES" dirty="0"/>
              <a:t>Are You Sure</a:t>
            </a:r>
          </a:p>
          <a:p>
            <a:r>
              <a:rPr lang="en-ES" dirty="0"/>
              <a:t>Yes </a:t>
            </a:r>
            <a:r>
              <a:rPr lang="en-ES" b="1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74CE4-A1F8-768C-2B83-553A54BF94F3}"/>
              </a:ext>
            </a:extLst>
          </p:cNvPr>
          <p:cNvSpPr txBox="1"/>
          <p:nvPr/>
        </p:nvSpPr>
        <p:spPr>
          <a:xfrm>
            <a:off x="719752" y="5604936"/>
            <a:ext cx="197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Card for Copilot overlays here when CP putton is pressed</a:t>
            </a:r>
          </a:p>
        </p:txBody>
      </p:sp>
      <p:sp>
        <p:nvSpPr>
          <p:cNvPr id="27" name="Line Callout 2 26">
            <a:extLst>
              <a:ext uri="{FF2B5EF4-FFF2-40B4-BE49-F238E27FC236}">
                <a16:creationId xmlns:a16="http://schemas.microsoft.com/office/drawing/2014/main" id="{D8588A48-D501-ECEF-7F93-6A8B3376609E}"/>
              </a:ext>
            </a:extLst>
          </p:cNvPr>
          <p:cNvSpPr/>
          <p:nvPr/>
        </p:nvSpPr>
        <p:spPr>
          <a:xfrm>
            <a:off x="693530" y="5604936"/>
            <a:ext cx="1855353" cy="1175859"/>
          </a:xfrm>
          <a:prstGeom prst="borderCallout2">
            <a:avLst>
              <a:gd name="adj1" fmla="val -1759"/>
              <a:gd name="adj2" fmla="val 30661"/>
              <a:gd name="adj3" fmla="val -56043"/>
              <a:gd name="adj4" fmla="val 62405"/>
              <a:gd name="adj5" fmla="val -103873"/>
              <a:gd name="adj6" fmla="val 9978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9D147D4F-D5C8-2F6E-1867-474F98D30A67}"/>
              </a:ext>
            </a:extLst>
          </p:cNvPr>
          <p:cNvSpPr/>
          <p:nvPr/>
        </p:nvSpPr>
        <p:spPr>
          <a:xfrm>
            <a:off x="4017909" y="179844"/>
            <a:ext cx="1545742" cy="1098647"/>
          </a:xfrm>
          <a:prstGeom prst="borderCallout2">
            <a:avLst>
              <a:gd name="adj1" fmla="val 103809"/>
              <a:gd name="adj2" fmla="val 50823"/>
              <a:gd name="adj3" fmla="val 117528"/>
              <a:gd name="adj4" fmla="val 39889"/>
              <a:gd name="adj5" fmla="val 265754"/>
              <a:gd name="adj6" fmla="val 14846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DDA447-4827-9B35-EF6E-BCDDACFA2D98}"/>
              </a:ext>
            </a:extLst>
          </p:cNvPr>
          <p:cNvSpPr txBox="1"/>
          <p:nvPr/>
        </p:nvSpPr>
        <p:spPr>
          <a:xfrm>
            <a:off x="4149969" y="301451"/>
            <a:ext cx="10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Task Info</a:t>
            </a:r>
          </a:p>
          <a:p>
            <a:r>
              <a:rPr lang="en-ES" dirty="0"/>
              <a:t>Card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9FD845-7AAE-3C64-AF3A-E2BDA48E5864}"/>
              </a:ext>
            </a:extLst>
          </p:cNvPr>
          <p:cNvSpPr txBox="1"/>
          <p:nvPr/>
        </p:nvSpPr>
        <p:spPr>
          <a:xfrm>
            <a:off x="2983703" y="5755670"/>
            <a:ext cx="1518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New Jurisdiction Screen 3</a:t>
            </a:r>
          </a:p>
        </p:txBody>
      </p:sp>
      <p:sp>
        <p:nvSpPr>
          <p:cNvPr id="66" name="Line Callout 2 65">
            <a:extLst>
              <a:ext uri="{FF2B5EF4-FFF2-40B4-BE49-F238E27FC236}">
                <a16:creationId xmlns:a16="http://schemas.microsoft.com/office/drawing/2014/main" id="{D8E6EE8E-7464-3F77-58B0-8F9B71D1EFB8}"/>
              </a:ext>
            </a:extLst>
          </p:cNvPr>
          <p:cNvSpPr/>
          <p:nvPr/>
        </p:nvSpPr>
        <p:spPr>
          <a:xfrm>
            <a:off x="2924541" y="5695435"/>
            <a:ext cx="1855353" cy="1175859"/>
          </a:xfrm>
          <a:prstGeom prst="borderCallout2">
            <a:avLst>
              <a:gd name="adj1" fmla="val -1759"/>
              <a:gd name="adj2" fmla="val 30661"/>
              <a:gd name="adj3" fmla="val -1352"/>
              <a:gd name="adj4" fmla="val 32076"/>
              <a:gd name="adj5" fmla="val -32945"/>
              <a:gd name="adj6" fmla="val -2532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0" name="Line Callout 2 79">
            <a:extLst>
              <a:ext uri="{FF2B5EF4-FFF2-40B4-BE49-F238E27FC236}">
                <a16:creationId xmlns:a16="http://schemas.microsoft.com/office/drawing/2014/main" id="{85EDA0CA-1693-8CC2-C6CA-AA20B73D847A}"/>
              </a:ext>
            </a:extLst>
          </p:cNvPr>
          <p:cNvSpPr/>
          <p:nvPr/>
        </p:nvSpPr>
        <p:spPr>
          <a:xfrm>
            <a:off x="253971" y="844075"/>
            <a:ext cx="1545742" cy="2437220"/>
          </a:xfrm>
          <a:prstGeom prst="borderCallout2">
            <a:avLst>
              <a:gd name="adj1" fmla="val 45137"/>
              <a:gd name="adj2" fmla="val 99578"/>
              <a:gd name="adj3" fmla="val 48192"/>
              <a:gd name="adj4" fmla="val 120497"/>
              <a:gd name="adj5" fmla="val 50028"/>
              <a:gd name="adj6" fmla="val 24402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654832-617C-6361-C122-19C142427157}"/>
              </a:ext>
            </a:extLst>
          </p:cNvPr>
          <p:cNvSpPr txBox="1"/>
          <p:nvPr/>
        </p:nvSpPr>
        <p:spPr>
          <a:xfrm>
            <a:off x="418335" y="1000763"/>
            <a:ext cx="1161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Tasks</a:t>
            </a:r>
          </a:p>
          <a:p>
            <a:r>
              <a:rPr lang="en-ES" dirty="0"/>
              <a:t>8 or 31 complete</a:t>
            </a:r>
          </a:p>
          <a:p>
            <a:r>
              <a:rPr lang="en-ES" dirty="0"/>
              <a:t>Colour determined by the risk score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C9733E-E914-0DEC-A7B0-D34F8DCD837E}"/>
              </a:ext>
            </a:extLst>
          </p:cNvPr>
          <p:cNvSpPr txBox="1"/>
          <p:nvPr/>
        </p:nvSpPr>
        <p:spPr>
          <a:xfrm>
            <a:off x="4947238" y="2424843"/>
            <a:ext cx="97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/>
              <a:t> - Category 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68FA08-2ADB-3A71-B792-4E44129371D0}"/>
              </a:ext>
            </a:extLst>
          </p:cNvPr>
          <p:cNvSpPr/>
          <p:nvPr/>
        </p:nvSpPr>
        <p:spPr>
          <a:xfrm>
            <a:off x="5713373" y="2411701"/>
            <a:ext cx="278559" cy="27250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5AF525-220C-32A0-F8E0-EF5E2850C0A9}"/>
              </a:ext>
            </a:extLst>
          </p:cNvPr>
          <p:cNvSpPr txBox="1"/>
          <p:nvPr/>
        </p:nvSpPr>
        <p:spPr>
          <a:xfrm>
            <a:off x="5677917" y="2436573"/>
            <a:ext cx="40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b="1" dirty="0"/>
              <a:t>15</a:t>
            </a:r>
          </a:p>
        </p:txBody>
      </p:sp>
      <p:sp>
        <p:nvSpPr>
          <p:cNvPr id="93" name="Line Callout 2 92">
            <a:extLst>
              <a:ext uri="{FF2B5EF4-FFF2-40B4-BE49-F238E27FC236}">
                <a16:creationId xmlns:a16="http://schemas.microsoft.com/office/drawing/2014/main" id="{E9C59F7A-41FF-0A98-1FB3-52E930E77CFF}"/>
              </a:ext>
            </a:extLst>
          </p:cNvPr>
          <p:cNvSpPr/>
          <p:nvPr/>
        </p:nvSpPr>
        <p:spPr>
          <a:xfrm>
            <a:off x="7586490" y="218152"/>
            <a:ext cx="1064616" cy="1477328"/>
          </a:xfrm>
          <a:prstGeom prst="borderCallout2">
            <a:avLst>
              <a:gd name="adj1" fmla="val 98321"/>
              <a:gd name="adj2" fmla="val 2068"/>
              <a:gd name="adj3" fmla="val 104724"/>
              <a:gd name="adj4" fmla="val -8216"/>
              <a:gd name="adj5" fmla="val 156519"/>
              <a:gd name="adj6" fmla="val -15015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210175-7A66-4712-B911-6C4D84E51F15}"/>
              </a:ext>
            </a:extLst>
          </p:cNvPr>
          <p:cNvSpPr txBox="1"/>
          <p:nvPr/>
        </p:nvSpPr>
        <p:spPr>
          <a:xfrm>
            <a:off x="7637733" y="271843"/>
            <a:ext cx="1061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Calculted wieghted total risk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43F0BA-85DD-73CA-9F3F-664F53BB8646}"/>
              </a:ext>
            </a:extLst>
          </p:cNvPr>
          <p:cNvSpPr txBox="1"/>
          <p:nvPr/>
        </p:nvSpPr>
        <p:spPr>
          <a:xfrm>
            <a:off x="6306366" y="2757196"/>
            <a:ext cx="159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b="1" dirty="0"/>
              <a:t>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A5C684-736E-C08C-C3F2-72AF2FF5DDC6}"/>
              </a:ext>
            </a:extLst>
          </p:cNvPr>
          <p:cNvSpPr txBox="1"/>
          <p:nvPr/>
        </p:nvSpPr>
        <p:spPr>
          <a:xfrm>
            <a:off x="5335963" y="1894112"/>
            <a:ext cx="191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b="1" dirty="0"/>
              <a:t>I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874B58E-9D68-F508-30BF-50A7F3AE1008}"/>
              </a:ext>
            </a:extLst>
          </p:cNvPr>
          <p:cNvGrpSpPr/>
          <p:nvPr/>
        </p:nvGrpSpPr>
        <p:grpSpPr>
          <a:xfrm>
            <a:off x="5223346" y="2737614"/>
            <a:ext cx="3053707" cy="265803"/>
            <a:chOff x="5223346" y="2737614"/>
            <a:chExt cx="3053707" cy="26580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95C5F62-00F9-D4B6-0269-27CF0E4E3375}"/>
                </a:ext>
              </a:extLst>
            </p:cNvPr>
            <p:cNvSpPr txBox="1"/>
            <p:nvPr/>
          </p:nvSpPr>
          <p:spPr>
            <a:xfrm>
              <a:off x="5223346" y="2741809"/>
              <a:ext cx="1276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1000" dirty="0"/>
                <a:t>Task Description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95ADCAC-A66E-2827-A66F-3A9CA8C33646}"/>
                </a:ext>
              </a:extLst>
            </p:cNvPr>
            <p:cNvSpPr/>
            <p:nvPr/>
          </p:nvSpPr>
          <p:spPr>
            <a:xfrm>
              <a:off x="6310351" y="2795779"/>
              <a:ext cx="159689" cy="13827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C4094F-0E1E-6459-55C5-BF749F30CC4B}"/>
                </a:ext>
              </a:extLst>
            </p:cNvPr>
            <p:cNvSpPr txBox="1"/>
            <p:nvPr/>
          </p:nvSpPr>
          <p:spPr>
            <a:xfrm>
              <a:off x="6781911" y="2737614"/>
              <a:ext cx="644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1000" dirty="0"/>
                <a:t>Status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59353E2-8C4E-3DBA-D416-EA7833416872}"/>
                </a:ext>
              </a:extLst>
            </p:cNvPr>
            <p:cNvSpPr txBox="1"/>
            <p:nvPr/>
          </p:nvSpPr>
          <p:spPr>
            <a:xfrm>
              <a:off x="7632122" y="2757196"/>
              <a:ext cx="644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1000" dirty="0"/>
                <a:t>Owner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9EE43-8A4E-8CE5-2090-88C3459E5361}"/>
              </a:ext>
            </a:extLst>
          </p:cNvPr>
          <p:cNvGrpSpPr/>
          <p:nvPr/>
        </p:nvGrpSpPr>
        <p:grpSpPr>
          <a:xfrm>
            <a:off x="5223346" y="3026006"/>
            <a:ext cx="3053707" cy="265803"/>
            <a:chOff x="5223346" y="2737614"/>
            <a:chExt cx="3053707" cy="26580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61BC12-C3EA-5E9E-5E7C-75A0C584B54D}"/>
                </a:ext>
              </a:extLst>
            </p:cNvPr>
            <p:cNvSpPr txBox="1"/>
            <p:nvPr/>
          </p:nvSpPr>
          <p:spPr>
            <a:xfrm>
              <a:off x="5223346" y="2741809"/>
              <a:ext cx="1276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1000" dirty="0"/>
                <a:t>Task Description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BBD7C3D-4F96-B54C-7F8F-0CA6AB0891DC}"/>
                </a:ext>
              </a:extLst>
            </p:cNvPr>
            <p:cNvSpPr/>
            <p:nvPr/>
          </p:nvSpPr>
          <p:spPr>
            <a:xfrm>
              <a:off x="6310351" y="2795779"/>
              <a:ext cx="159689" cy="13827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sz="8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8D61A1-C7FC-83E7-F1A2-1314DACB6D13}"/>
                </a:ext>
              </a:extLst>
            </p:cNvPr>
            <p:cNvSpPr txBox="1"/>
            <p:nvPr/>
          </p:nvSpPr>
          <p:spPr>
            <a:xfrm>
              <a:off x="6781911" y="2737614"/>
              <a:ext cx="644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1000" dirty="0"/>
                <a:t>Status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CA06E20-7010-B392-0B6C-813337FDB212}"/>
                </a:ext>
              </a:extLst>
            </p:cNvPr>
            <p:cNvSpPr txBox="1"/>
            <p:nvPr/>
          </p:nvSpPr>
          <p:spPr>
            <a:xfrm>
              <a:off x="7632122" y="2757196"/>
              <a:ext cx="644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1000" dirty="0"/>
                <a:t>Owner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1DB204CF-C547-0AFF-3C05-8E137817AFA4}"/>
              </a:ext>
            </a:extLst>
          </p:cNvPr>
          <p:cNvSpPr txBox="1"/>
          <p:nvPr/>
        </p:nvSpPr>
        <p:spPr>
          <a:xfrm>
            <a:off x="6290955" y="3060976"/>
            <a:ext cx="191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b="1" dirty="0"/>
              <a:t>I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CB12AE1-813C-F905-5953-6E578621A722}"/>
              </a:ext>
            </a:extLst>
          </p:cNvPr>
          <p:cNvSpPr/>
          <p:nvPr/>
        </p:nvSpPr>
        <p:spPr>
          <a:xfrm>
            <a:off x="8330833" y="2793577"/>
            <a:ext cx="192516" cy="16743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5172D6-4E3B-889A-FCF2-7A203458587F}"/>
              </a:ext>
            </a:extLst>
          </p:cNvPr>
          <p:cNvSpPr txBox="1"/>
          <p:nvPr/>
        </p:nvSpPr>
        <p:spPr>
          <a:xfrm>
            <a:off x="8281551" y="2768391"/>
            <a:ext cx="40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b="1" dirty="0"/>
              <a:t>5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6DB5194-A106-E4CA-F7F8-E06BCA16139C}"/>
              </a:ext>
            </a:extLst>
          </p:cNvPr>
          <p:cNvSpPr/>
          <p:nvPr/>
        </p:nvSpPr>
        <p:spPr>
          <a:xfrm>
            <a:off x="8333595" y="3092641"/>
            <a:ext cx="192516" cy="16743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AD999BB-E0DB-C989-B3F2-B9EE42735C4B}"/>
              </a:ext>
            </a:extLst>
          </p:cNvPr>
          <p:cNvSpPr txBox="1"/>
          <p:nvPr/>
        </p:nvSpPr>
        <p:spPr>
          <a:xfrm>
            <a:off x="8277259" y="3068638"/>
            <a:ext cx="40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b="1" dirty="0"/>
              <a:t>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22EB2-FF1B-2A06-B773-AD843BDA3CAF}"/>
              </a:ext>
            </a:extLst>
          </p:cNvPr>
          <p:cNvSpPr txBox="1"/>
          <p:nvPr/>
        </p:nvSpPr>
        <p:spPr>
          <a:xfrm>
            <a:off x="4953813" y="3448307"/>
            <a:ext cx="97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/>
              <a:t> + Category 2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940F9DA-3724-2164-FF03-E028621D0124}"/>
              </a:ext>
            </a:extLst>
          </p:cNvPr>
          <p:cNvSpPr txBox="1"/>
          <p:nvPr/>
        </p:nvSpPr>
        <p:spPr>
          <a:xfrm>
            <a:off x="4957924" y="3765273"/>
            <a:ext cx="97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/>
              <a:t> + Category 3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A9EB2E-372D-663A-9D2D-0CC48A99FAE2}"/>
              </a:ext>
            </a:extLst>
          </p:cNvPr>
          <p:cNvSpPr txBox="1"/>
          <p:nvPr/>
        </p:nvSpPr>
        <p:spPr>
          <a:xfrm>
            <a:off x="4947237" y="4089829"/>
            <a:ext cx="97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/>
              <a:t> + Category 4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ABC2B0A-FBAA-5968-80A6-D5CC3B82C014}"/>
              </a:ext>
            </a:extLst>
          </p:cNvPr>
          <p:cNvSpPr txBox="1"/>
          <p:nvPr/>
        </p:nvSpPr>
        <p:spPr>
          <a:xfrm>
            <a:off x="7317006" y="2174963"/>
            <a:ext cx="89601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ES" dirty="0"/>
              <a:t>Search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CD285CC-E045-6CD3-8256-ADC9779592C1}"/>
              </a:ext>
            </a:extLst>
          </p:cNvPr>
          <p:cNvSpPr txBox="1"/>
          <p:nvPr/>
        </p:nvSpPr>
        <p:spPr>
          <a:xfrm>
            <a:off x="8291377" y="2174532"/>
            <a:ext cx="89601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ES" dirty="0"/>
              <a:t>Filter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2A14C0-DAB3-7AB1-268A-693CD97FA397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8070517" y="3236228"/>
            <a:ext cx="1897757" cy="240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EBAE5F-A375-4D3C-553B-C0277D0958D5}"/>
              </a:ext>
            </a:extLst>
          </p:cNvPr>
          <p:cNvSpPr txBox="1"/>
          <p:nvPr/>
        </p:nvSpPr>
        <p:spPr>
          <a:xfrm>
            <a:off x="8969903" y="5643065"/>
            <a:ext cx="1996741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ES" dirty="0"/>
              <a:t>When owner is set it triggers a notification and planner task flow</a:t>
            </a:r>
          </a:p>
        </p:txBody>
      </p:sp>
    </p:spTree>
    <p:extLst>
      <p:ext uri="{BB962C8B-B14F-4D97-AF65-F5344CB8AC3E}">
        <p14:creationId xmlns:p14="http://schemas.microsoft.com/office/powerpoint/2010/main" val="59720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38D81-BF75-609A-043A-C0027072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817" y="1228595"/>
            <a:ext cx="7772400" cy="440081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A96E82-B8D6-7353-73F4-40ECC196D328}"/>
              </a:ext>
            </a:extLst>
          </p:cNvPr>
          <p:cNvSpPr/>
          <p:nvPr/>
        </p:nvSpPr>
        <p:spPr>
          <a:xfrm>
            <a:off x="4057270" y="1943857"/>
            <a:ext cx="278559" cy="27250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C1F08-1566-848A-D7AD-DB4FE60EA9C5}"/>
              </a:ext>
            </a:extLst>
          </p:cNvPr>
          <p:cNvSpPr txBox="1"/>
          <p:nvPr/>
        </p:nvSpPr>
        <p:spPr>
          <a:xfrm>
            <a:off x="4017909" y="1978442"/>
            <a:ext cx="405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dirty="0"/>
              <a:t>8/31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E28194-FC91-0202-0F1A-0C82903746FC}"/>
              </a:ext>
            </a:extLst>
          </p:cNvPr>
          <p:cNvSpPr/>
          <p:nvPr/>
        </p:nvSpPr>
        <p:spPr>
          <a:xfrm>
            <a:off x="8781669" y="1386591"/>
            <a:ext cx="278559" cy="27250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F48324-99B2-C559-CD16-2DF7BFE64948}"/>
              </a:ext>
            </a:extLst>
          </p:cNvPr>
          <p:cNvSpPr txBox="1"/>
          <p:nvPr/>
        </p:nvSpPr>
        <p:spPr>
          <a:xfrm>
            <a:off x="8781669" y="1426542"/>
            <a:ext cx="405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dirty="0"/>
              <a:t>CP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A2CAA7-025C-3C2E-0294-305D428AACE6}"/>
              </a:ext>
            </a:extLst>
          </p:cNvPr>
          <p:cNvSpPr/>
          <p:nvPr/>
        </p:nvSpPr>
        <p:spPr>
          <a:xfrm>
            <a:off x="9249714" y="1386591"/>
            <a:ext cx="278559" cy="27250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2D3D37-2ABE-CB82-9655-0A3C044CDD25}"/>
              </a:ext>
            </a:extLst>
          </p:cNvPr>
          <p:cNvSpPr txBox="1"/>
          <p:nvPr/>
        </p:nvSpPr>
        <p:spPr>
          <a:xfrm>
            <a:off x="9190791" y="1415120"/>
            <a:ext cx="396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dirty="0"/>
              <a:t>User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A0114-BB76-C91D-04FD-7EEAE727A07F}"/>
              </a:ext>
            </a:extLst>
          </p:cNvPr>
          <p:cNvSpPr txBox="1"/>
          <p:nvPr/>
        </p:nvSpPr>
        <p:spPr>
          <a:xfrm>
            <a:off x="999179" y="339115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Screen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C45EA6-9B57-0635-3CC0-38A532B0D4AA}"/>
              </a:ext>
            </a:extLst>
          </p:cNvPr>
          <p:cNvSpPr/>
          <p:nvPr/>
        </p:nvSpPr>
        <p:spPr>
          <a:xfrm>
            <a:off x="2336936" y="2309929"/>
            <a:ext cx="2086700" cy="2534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Filtered by default to only active Jurisdictions</a:t>
            </a:r>
          </a:p>
        </p:txBody>
      </p:sp>
      <p:sp>
        <p:nvSpPr>
          <p:cNvPr id="65" name="Line Callout 2 64">
            <a:extLst>
              <a:ext uri="{FF2B5EF4-FFF2-40B4-BE49-F238E27FC236}">
                <a16:creationId xmlns:a16="http://schemas.microsoft.com/office/drawing/2014/main" id="{9EE7BECD-A20F-C44A-3A89-D2DF6E314F55}"/>
              </a:ext>
            </a:extLst>
          </p:cNvPr>
          <p:cNvSpPr/>
          <p:nvPr/>
        </p:nvSpPr>
        <p:spPr>
          <a:xfrm>
            <a:off x="5601776" y="412680"/>
            <a:ext cx="1356256" cy="10024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314"/>
              <a:gd name="adj6" fmla="val -4772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E23EAF-6D51-E704-A609-1C9667808E93}"/>
              </a:ext>
            </a:extLst>
          </p:cNvPr>
          <p:cNvSpPr txBox="1"/>
          <p:nvPr/>
        </p:nvSpPr>
        <p:spPr>
          <a:xfrm>
            <a:off x="5679684" y="456958"/>
            <a:ext cx="1467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Navigate back to screen 1</a:t>
            </a:r>
          </a:p>
        </p:txBody>
      </p:sp>
      <p:sp>
        <p:nvSpPr>
          <p:cNvPr id="68" name="Line Callout 2 67">
            <a:extLst>
              <a:ext uri="{FF2B5EF4-FFF2-40B4-BE49-F238E27FC236}">
                <a16:creationId xmlns:a16="http://schemas.microsoft.com/office/drawing/2014/main" id="{87C7AD02-053E-0B30-2F35-ACC53897A091}"/>
              </a:ext>
            </a:extLst>
          </p:cNvPr>
          <p:cNvSpPr/>
          <p:nvPr/>
        </p:nvSpPr>
        <p:spPr>
          <a:xfrm>
            <a:off x="9465789" y="72578"/>
            <a:ext cx="2023305" cy="7442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462"/>
              <a:gd name="adj6" fmla="val -2695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07CD76-8D6B-33D4-6B7A-36514CE8CF08}"/>
              </a:ext>
            </a:extLst>
          </p:cNvPr>
          <p:cNvSpPr txBox="1"/>
          <p:nvPr/>
        </p:nvSpPr>
        <p:spPr>
          <a:xfrm>
            <a:off x="9517034" y="126269"/>
            <a:ext cx="197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CP card 3 over lays left panel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07E42-F9CB-6B13-B122-6CD9E3B83CA0}"/>
              </a:ext>
            </a:extLst>
          </p:cNvPr>
          <p:cNvSpPr txBox="1"/>
          <p:nvPr/>
        </p:nvSpPr>
        <p:spPr>
          <a:xfrm>
            <a:off x="4707268" y="3819330"/>
            <a:ext cx="2359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Stakholder List</a:t>
            </a:r>
          </a:p>
          <a:p>
            <a:endParaRPr lang="en-ES" dirty="0"/>
          </a:p>
          <a:p>
            <a:r>
              <a:rPr lang="en-ES" dirty="0"/>
              <a:t>User 1 – Title </a:t>
            </a:r>
          </a:p>
          <a:p>
            <a:r>
              <a:rPr lang="en-ES" dirty="0"/>
              <a:t>User 2 -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C60CE3-594C-8D92-9AA3-35103F103EDC}"/>
              </a:ext>
            </a:extLst>
          </p:cNvPr>
          <p:cNvSpPr/>
          <p:nvPr/>
        </p:nvSpPr>
        <p:spPr>
          <a:xfrm>
            <a:off x="6161313" y="4465129"/>
            <a:ext cx="159675" cy="15548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D29DA2-8AD3-0F09-2AEE-031E783DC6C0}"/>
              </a:ext>
            </a:extLst>
          </p:cNvPr>
          <p:cNvSpPr txBox="1"/>
          <p:nvPr/>
        </p:nvSpPr>
        <p:spPr>
          <a:xfrm>
            <a:off x="6145392" y="4435148"/>
            <a:ext cx="191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b="1" dirty="0"/>
              <a:t>I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933164-EE26-150F-2248-DF27A0481F62}"/>
              </a:ext>
            </a:extLst>
          </p:cNvPr>
          <p:cNvSpPr/>
          <p:nvPr/>
        </p:nvSpPr>
        <p:spPr>
          <a:xfrm>
            <a:off x="6177234" y="4757384"/>
            <a:ext cx="159675" cy="15548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2D2C1-43C1-0F17-8861-AA955BFEE4DA}"/>
              </a:ext>
            </a:extLst>
          </p:cNvPr>
          <p:cNvSpPr txBox="1"/>
          <p:nvPr/>
        </p:nvSpPr>
        <p:spPr>
          <a:xfrm>
            <a:off x="6161313" y="4727403"/>
            <a:ext cx="191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800" b="1" dirty="0"/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79660-886F-CD5E-ABFE-8ADD2BAA0EA7}"/>
              </a:ext>
            </a:extLst>
          </p:cNvPr>
          <p:cNvSpPr/>
          <p:nvPr/>
        </p:nvSpPr>
        <p:spPr>
          <a:xfrm>
            <a:off x="7259216" y="3247053"/>
            <a:ext cx="1275184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E24E2-555D-7F61-85E1-D0AC21D9239C}"/>
              </a:ext>
            </a:extLst>
          </p:cNvPr>
          <p:cNvSpPr txBox="1"/>
          <p:nvPr/>
        </p:nvSpPr>
        <p:spPr>
          <a:xfrm>
            <a:off x="7084452" y="3337364"/>
            <a:ext cx="2705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Tenement Data</a:t>
            </a:r>
          </a:p>
          <a:p>
            <a:r>
              <a:rPr lang="en-ES" dirty="0"/>
              <a:t>Exploration (EL) – g1 p1</a:t>
            </a:r>
          </a:p>
          <a:p>
            <a:r>
              <a:rPr lang="en-ES" dirty="0"/>
              <a:t>Mining (ML) – 2</a:t>
            </a:r>
          </a:p>
          <a:p>
            <a:r>
              <a:rPr lang="en-ES" dirty="0"/>
              <a:t>Flagged F</a:t>
            </a:r>
            <a:r>
              <a:rPr lang="en-GB" dirty="0"/>
              <a:t>o</a:t>
            </a:r>
            <a:r>
              <a:rPr lang="en-ES" dirty="0"/>
              <a:t>r Surrender – 1</a:t>
            </a:r>
          </a:p>
          <a:p>
            <a:endParaRPr lang="en-ES" dirty="0"/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6DB4B0BA-7877-083A-C54E-FDC5D8AABF86}"/>
              </a:ext>
            </a:extLst>
          </p:cNvPr>
          <p:cNvSpPr/>
          <p:nvPr/>
        </p:nvSpPr>
        <p:spPr>
          <a:xfrm>
            <a:off x="693530" y="5604936"/>
            <a:ext cx="2086700" cy="1175859"/>
          </a:xfrm>
          <a:prstGeom prst="borderCallout2">
            <a:avLst>
              <a:gd name="adj1" fmla="val -1759"/>
              <a:gd name="adj2" fmla="val 30661"/>
              <a:gd name="adj3" fmla="val -56043"/>
              <a:gd name="adj4" fmla="val 62405"/>
              <a:gd name="adj5" fmla="val -103873"/>
              <a:gd name="adj6" fmla="val 9978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78AB2-AF3E-26FB-FF6E-096CAB9D5939}"/>
              </a:ext>
            </a:extLst>
          </p:cNvPr>
          <p:cNvSpPr txBox="1"/>
          <p:nvPr/>
        </p:nvSpPr>
        <p:spPr>
          <a:xfrm>
            <a:off x="719752" y="5604936"/>
            <a:ext cx="197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Card for Copilot overlays here when CP putton is pressed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2F29A9AC-819D-EA50-8911-D6A0E7B3BE7F}"/>
              </a:ext>
            </a:extLst>
          </p:cNvPr>
          <p:cNvSpPr/>
          <p:nvPr/>
        </p:nvSpPr>
        <p:spPr>
          <a:xfrm>
            <a:off x="3847898" y="5553574"/>
            <a:ext cx="1514094" cy="1175859"/>
          </a:xfrm>
          <a:prstGeom prst="borderCallout2">
            <a:avLst>
              <a:gd name="adj1" fmla="val -1759"/>
              <a:gd name="adj2" fmla="val 30661"/>
              <a:gd name="adj3" fmla="val -56043"/>
              <a:gd name="adj4" fmla="val 62405"/>
              <a:gd name="adj5" fmla="val -56018"/>
              <a:gd name="adj6" fmla="val 6858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BF21F-9EF5-B3D8-F864-1C31D69404EE}"/>
              </a:ext>
            </a:extLst>
          </p:cNvPr>
          <p:cNvSpPr txBox="1"/>
          <p:nvPr/>
        </p:nvSpPr>
        <p:spPr>
          <a:xfrm>
            <a:off x="3847897" y="5754711"/>
            <a:ext cx="1311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List of stakeholders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14A1C307-6B10-5E65-98C9-03DEA486F1D6}"/>
              </a:ext>
            </a:extLst>
          </p:cNvPr>
          <p:cNvSpPr/>
          <p:nvPr/>
        </p:nvSpPr>
        <p:spPr>
          <a:xfrm>
            <a:off x="6120596" y="5533594"/>
            <a:ext cx="2533906" cy="1175859"/>
          </a:xfrm>
          <a:prstGeom prst="borderCallout2">
            <a:avLst>
              <a:gd name="adj1" fmla="val -1759"/>
              <a:gd name="adj2" fmla="val 30661"/>
              <a:gd name="adj3" fmla="val -44079"/>
              <a:gd name="adj4" fmla="val 15949"/>
              <a:gd name="adj5" fmla="val -56018"/>
              <a:gd name="adj6" fmla="val 728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9FE19-564A-310E-E373-5456044A5BDC}"/>
              </a:ext>
            </a:extLst>
          </p:cNvPr>
          <p:cNvSpPr txBox="1"/>
          <p:nvPr/>
        </p:nvSpPr>
        <p:spPr>
          <a:xfrm>
            <a:off x="6119817" y="5553574"/>
            <a:ext cx="2607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Stakholder</a:t>
            </a:r>
          </a:p>
          <a:p>
            <a:r>
              <a:rPr lang="en-ES" dirty="0"/>
              <a:t> Info</a:t>
            </a:r>
          </a:p>
          <a:p>
            <a:r>
              <a:rPr lang="en-ES" dirty="0"/>
              <a:t>Card 4 pop out to show stakholder info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3675DB-3123-1E5C-B948-DA914897ED78}"/>
              </a:ext>
            </a:extLst>
          </p:cNvPr>
          <p:cNvSpPr/>
          <p:nvPr/>
        </p:nvSpPr>
        <p:spPr>
          <a:xfrm>
            <a:off x="9187397" y="1835604"/>
            <a:ext cx="602934" cy="272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id="{828364A9-30A5-C27F-C8A1-6C975374631C}"/>
              </a:ext>
            </a:extLst>
          </p:cNvPr>
          <p:cNvSpPr/>
          <p:nvPr/>
        </p:nvSpPr>
        <p:spPr>
          <a:xfrm>
            <a:off x="10304824" y="1808709"/>
            <a:ext cx="1356256" cy="10024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273"/>
              <a:gd name="adj6" fmla="val -13070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AFF0E-A1C4-C670-4FF1-E423C69FC3B0}"/>
              </a:ext>
            </a:extLst>
          </p:cNvPr>
          <p:cNvSpPr txBox="1"/>
          <p:nvPr/>
        </p:nvSpPr>
        <p:spPr>
          <a:xfrm>
            <a:off x="10382732" y="1852987"/>
            <a:ext cx="1467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Hyperlink</a:t>
            </a:r>
          </a:p>
          <a:p>
            <a:r>
              <a:rPr lang="en-ES" dirty="0"/>
              <a:t>To Active </a:t>
            </a:r>
          </a:p>
          <a:p>
            <a:r>
              <a:rPr lang="en-ES" dirty="0"/>
              <a:t>Webpage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CEB59CE0-F77B-F72F-13BF-B3DE1CDB2FDA}"/>
              </a:ext>
            </a:extLst>
          </p:cNvPr>
          <p:cNvSpPr/>
          <p:nvPr/>
        </p:nvSpPr>
        <p:spPr>
          <a:xfrm>
            <a:off x="7144513" y="121983"/>
            <a:ext cx="2101669" cy="1002440"/>
          </a:xfrm>
          <a:prstGeom prst="borderCallout2">
            <a:avLst>
              <a:gd name="adj1" fmla="val 98941"/>
              <a:gd name="adj2" fmla="val 34049"/>
              <a:gd name="adj3" fmla="val 121996"/>
              <a:gd name="adj4" fmla="val 32981"/>
              <a:gd name="adj5" fmla="val 136292"/>
              <a:gd name="adj6" fmla="val 3394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26807-D051-C555-F046-87EF28C1B7BD}"/>
              </a:ext>
            </a:extLst>
          </p:cNvPr>
          <p:cNvSpPr txBox="1"/>
          <p:nvPr/>
        </p:nvSpPr>
        <p:spPr>
          <a:xfrm>
            <a:off x="7198763" y="128780"/>
            <a:ext cx="2047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Add Shrepoint Link</a:t>
            </a:r>
          </a:p>
          <a:p>
            <a:r>
              <a:rPr lang="en-ES" dirty="0"/>
              <a:t>Add Teams Group</a:t>
            </a:r>
          </a:p>
          <a:p>
            <a:r>
              <a:rPr lang="en-ES" dirty="0"/>
              <a:t>Add Planner link</a:t>
            </a:r>
          </a:p>
        </p:txBody>
      </p:sp>
      <p:pic>
        <p:nvPicPr>
          <p:cNvPr id="37" name="Picture 2" descr="Microsoft SharePoint - Dr. Ware Technology Services - Microsoft Silver ...">
            <a:extLst>
              <a:ext uri="{FF2B5EF4-FFF2-40B4-BE49-F238E27FC236}">
                <a16:creationId xmlns:a16="http://schemas.microsoft.com/office/drawing/2014/main" id="{B8E05743-7CB9-F69C-9080-2330B23F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53" y="1412827"/>
            <a:ext cx="264578" cy="2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B7F52A-2B51-3FEF-0193-645C279CB1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47" t="4679" r="5649" b="2399"/>
          <a:stretch/>
        </p:blipFill>
        <p:spPr>
          <a:xfrm>
            <a:off x="7672873" y="1402296"/>
            <a:ext cx="216579" cy="2560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222061-EFA3-4A47-5B81-8DDC6DBAC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825" y="1380288"/>
            <a:ext cx="341773" cy="3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4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4575F-E13C-B995-0D19-05F4B0B8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95" y="1349829"/>
            <a:ext cx="9257904" cy="3722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2D958-82B2-3004-2D10-FCBD5148B7AE}"/>
              </a:ext>
            </a:extLst>
          </p:cNvPr>
          <p:cNvSpPr txBox="1"/>
          <p:nvPr/>
        </p:nvSpPr>
        <p:spPr>
          <a:xfrm>
            <a:off x="999179" y="339115"/>
            <a:ext cx="406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Screen 3 – Enter New Jurisdicltion 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B1A926-8840-F9B4-EF83-6949479DF2EB}"/>
              </a:ext>
            </a:extLst>
          </p:cNvPr>
          <p:cNvSpPr/>
          <p:nvPr/>
        </p:nvSpPr>
        <p:spPr>
          <a:xfrm>
            <a:off x="8045378" y="2260879"/>
            <a:ext cx="2150349" cy="79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Button To Copy All Tasks from </a:t>
            </a:r>
          </a:p>
          <a:p>
            <a:pPr algn="ctr"/>
            <a:r>
              <a:rPr lang="en-ES" dirty="0"/>
              <a:t>Another 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1DC2A-6DA4-6689-59F6-D79B813B37DC}"/>
              </a:ext>
            </a:extLst>
          </p:cNvPr>
          <p:cNvSpPr/>
          <p:nvPr/>
        </p:nvSpPr>
        <p:spPr>
          <a:xfrm>
            <a:off x="8045377" y="3183652"/>
            <a:ext cx="2150349" cy="79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Button To Apply Standard Tasks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99BA203B-3E96-6380-C7BB-CE0F6F1819FE}"/>
              </a:ext>
            </a:extLst>
          </p:cNvPr>
          <p:cNvSpPr/>
          <p:nvPr/>
        </p:nvSpPr>
        <p:spPr>
          <a:xfrm>
            <a:off x="10513830" y="378697"/>
            <a:ext cx="1545742" cy="18821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674"/>
              <a:gd name="adj6" fmla="val -3352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03DD4-C42C-0497-F5D2-3CE3899C7353}"/>
              </a:ext>
            </a:extLst>
          </p:cNvPr>
          <p:cNvSpPr txBox="1"/>
          <p:nvPr/>
        </p:nvSpPr>
        <p:spPr>
          <a:xfrm>
            <a:off x="10598332" y="478115"/>
            <a:ext cx="1132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Close Card </a:t>
            </a:r>
          </a:p>
          <a:p>
            <a:r>
              <a:rPr lang="en-ES" dirty="0"/>
              <a:t>Pop for </a:t>
            </a:r>
            <a:r>
              <a:rPr lang="en-ES" b="1" dirty="0"/>
              <a:t>Save</a:t>
            </a:r>
          </a:p>
          <a:p>
            <a:r>
              <a:rPr lang="en-ES" b="1" dirty="0"/>
              <a:t>or</a:t>
            </a:r>
            <a:r>
              <a:rPr lang="en-ES" dirty="0"/>
              <a:t> </a:t>
            </a:r>
            <a:r>
              <a:rPr lang="en-ES" b="1" dirty="0"/>
              <a:t>don’t Save</a:t>
            </a:r>
          </a:p>
        </p:txBody>
      </p:sp>
    </p:spTree>
    <p:extLst>
      <p:ext uri="{BB962C8B-B14F-4D97-AF65-F5344CB8AC3E}">
        <p14:creationId xmlns:p14="http://schemas.microsoft.com/office/powerpoint/2010/main" val="8984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9E93-E6EC-2597-A1F5-0BB6EEEB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ES" dirty="0"/>
              <a:t>Card 1 – New 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C39DA-4817-4524-01DF-08A2B434C47F}"/>
              </a:ext>
            </a:extLst>
          </p:cNvPr>
          <p:cNvSpPr/>
          <p:nvPr/>
        </p:nvSpPr>
        <p:spPr>
          <a:xfrm>
            <a:off x="3124200" y="1412650"/>
            <a:ext cx="5889173" cy="5151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824628-25EC-A0A3-7E71-D6936C3E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31885"/>
              </p:ext>
            </p:extLst>
          </p:nvPr>
        </p:nvGraphicFramePr>
        <p:xfrm>
          <a:off x="3385457" y="1653343"/>
          <a:ext cx="56279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979">
                  <a:extLst>
                    <a:ext uri="{9D8B030D-6E8A-4147-A177-3AD203B41FA5}">
                      <a16:colId xmlns:a16="http://schemas.microsoft.com/office/drawing/2014/main" val="1547521917"/>
                    </a:ext>
                  </a:extLst>
                </a:gridCol>
                <a:gridCol w="1406979">
                  <a:extLst>
                    <a:ext uri="{9D8B030D-6E8A-4147-A177-3AD203B41FA5}">
                      <a16:colId xmlns:a16="http://schemas.microsoft.com/office/drawing/2014/main" val="733818435"/>
                    </a:ext>
                  </a:extLst>
                </a:gridCol>
                <a:gridCol w="2160814">
                  <a:extLst>
                    <a:ext uri="{9D8B030D-6E8A-4147-A177-3AD203B41FA5}">
                      <a16:colId xmlns:a16="http://schemas.microsoft.com/office/drawing/2014/main" val="2276533459"/>
                    </a:ext>
                  </a:extLst>
                </a:gridCol>
                <a:gridCol w="653144">
                  <a:extLst>
                    <a:ext uri="{9D8B030D-6E8A-4147-A177-3AD203B41FA5}">
                      <a16:colId xmlns:a16="http://schemas.microsoft.com/office/drawing/2014/main" val="1945694044"/>
                    </a:ext>
                  </a:extLst>
                </a:gridCol>
              </a:tblGrid>
              <a:tr h="282532"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Category*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Task Description*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716184"/>
                  </a:ext>
                </a:extLst>
              </a:tr>
              <a:tr h="70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Choice Field</a:t>
                      </a:r>
                    </a:p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Multiple Line 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042217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Priority*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Risk*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198542"/>
                  </a:ext>
                </a:extLst>
              </a:tr>
              <a:tr h="606046"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Choice Field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Choice Field</a:t>
                      </a:r>
                    </a:p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41626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Status</a:t>
                      </a: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585869"/>
                  </a:ext>
                </a:extLst>
              </a:tr>
              <a:tr h="70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Choice Field</a:t>
                      </a:r>
                    </a:p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Lookup Stakholder Table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3317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8DD978-23B8-16DD-44E9-A5FFF46B49A8}"/>
              </a:ext>
            </a:extLst>
          </p:cNvPr>
          <p:cNvSpPr txBox="1"/>
          <p:nvPr/>
        </p:nvSpPr>
        <p:spPr>
          <a:xfrm>
            <a:off x="3657600" y="5204657"/>
            <a:ext cx="4985657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ES" dirty="0"/>
              <a:t>Notes (</a:t>
            </a:r>
            <a:r>
              <a:rPr lang="en-ES" dirty="0">
                <a:solidFill>
                  <a:schemeClr val="tx1"/>
                </a:solidFill>
              </a:rPr>
              <a:t>Multiple Line text)</a:t>
            </a:r>
            <a:endParaRPr lang="en-ES" dirty="0"/>
          </a:p>
          <a:p>
            <a:endParaRPr lang="en-ES" dirty="0"/>
          </a:p>
          <a:p>
            <a:endParaRPr lang="en-ES" dirty="0"/>
          </a:p>
          <a:p>
            <a:endParaRPr lang="en-E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EE3404-71C6-7FDB-6E8B-1A32F3B9169E}"/>
              </a:ext>
            </a:extLst>
          </p:cNvPr>
          <p:cNvCxnSpPr>
            <a:cxnSpLocks/>
          </p:cNvCxnSpPr>
          <p:nvPr/>
        </p:nvCxnSpPr>
        <p:spPr>
          <a:xfrm>
            <a:off x="8262258" y="4539343"/>
            <a:ext cx="1698245" cy="450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A7EAFF-A459-5920-E29E-C162F2545BCD}"/>
              </a:ext>
            </a:extLst>
          </p:cNvPr>
          <p:cNvSpPr txBox="1"/>
          <p:nvPr/>
        </p:nvSpPr>
        <p:spPr>
          <a:xfrm>
            <a:off x="9960503" y="4989417"/>
            <a:ext cx="1996741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ES" dirty="0"/>
              <a:t>When owner is set it </a:t>
            </a:r>
            <a:r>
              <a:rPr lang="en-ES" b="1" dirty="0"/>
              <a:t>ON SAVE </a:t>
            </a:r>
            <a:r>
              <a:rPr lang="en-ES" dirty="0"/>
              <a:t>trigger a notification and planner task flow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9A35709A-A238-3323-B2C2-3519364529F1}"/>
              </a:ext>
            </a:extLst>
          </p:cNvPr>
          <p:cNvSpPr/>
          <p:nvPr/>
        </p:nvSpPr>
        <p:spPr>
          <a:xfrm>
            <a:off x="10513830" y="378698"/>
            <a:ext cx="1545742" cy="10024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843"/>
              <a:gd name="adj6" fmla="val -10887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ABE31-EA66-B059-31FA-E19FD4793D40}"/>
              </a:ext>
            </a:extLst>
          </p:cNvPr>
          <p:cNvSpPr txBox="1"/>
          <p:nvPr/>
        </p:nvSpPr>
        <p:spPr>
          <a:xfrm>
            <a:off x="8262258" y="1443856"/>
            <a:ext cx="7402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ES" b="1" dirty="0"/>
              <a:t>Done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EEA0D-D9EA-F582-394F-9240DAE98C52}"/>
              </a:ext>
            </a:extLst>
          </p:cNvPr>
          <p:cNvSpPr txBox="1"/>
          <p:nvPr/>
        </p:nvSpPr>
        <p:spPr>
          <a:xfrm>
            <a:off x="10598332" y="478115"/>
            <a:ext cx="1132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Close Card </a:t>
            </a:r>
          </a:p>
          <a:p>
            <a:r>
              <a:rPr lang="en-ES" dirty="0"/>
              <a:t>Pop for </a:t>
            </a:r>
            <a:r>
              <a:rPr lang="en-ES" b="1" dirty="0"/>
              <a:t>Save</a:t>
            </a:r>
          </a:p>
          <a:p>
            <a:r>
              <a:rPr lang="en-ES" b="1" dirty="0"/>
              <a:t>or</a:t>
            </a:r>
            <a:r>
              <a:rPr lang="en-ES" dirty="0"/>
              <a:t> </a:t>
            </a:r>
            <a:r>
              <a:rPr lang="en-ES" b="1" dirty="0"/>
              <a:t>don’t Save</a:t>
            </a:r>
          </a:p>
        </p:txBody>
      </p:sp>
    </p:spTree>
    <p:extLst>
      <p:ext uri="{BB962C8B-B14F-4D97-AF65-F5344CB8AC3E}">
        <p14:creationId xmlns:p14="http://schemas.microsoft.com/office/powerpoint/2010/main" val="197117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9E93-E6EC-2597-A1F5-0BB6EEEB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ES" dirty="0"/>
              <a:t>Card 2 – Task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C39DA-4817-4524-01DF-08A2B434C47F}"/>
              </a:ext>
            </a:extLst>
          </p:cNvPr>
          <p:cNvSpPr/>
          <p:nvPr/>
        </p:nvSpPr>
        <p:spPr>
          <a:xfrm>
            <a:off x="3124200" y="1412650"/>
            <a:ext cx="5889173" cy="5151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824628-25EC-A0A3-7E71-D6936C3EDDA5}"/>
              </a:ext>
            </a:extLst>
          </p:cNvPr>
          <p:cNvGraphicFramePr>
            <a:graphicFrameLocks noGrp="1"/>
          </p:cNvGraphicFramePr>
          <p:nvPr/>
        </p:nvGraphicFramePr>
        <p:xfrm>
          <a:off x="3385457" y="1653343"/>
          <a:ext cx="56279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979">
                  <a:extLst>
                    <a:ext uri="{9D8B030D-6E8A-4147-A177-3AD203B41FA5}">
                      <a16:colId xmlns:a16="http://schemas.microsoft.com/office/drawing/2014/main" val="1547521917"/>
                    </a:ext>
                  </a:extLst>
                </a:gridCol>
                <a:gridCol w="1406979">
                  <a:extLst>
                    <a:ext uri="{9D8B030D-6E8A-4147-A177-3AD203B41FA5}">
                      <a16:colId xmlns:a16="http://schemas.microsoft.com/office/drawing/2014/main" val="733818435"/>
                    </a:ext>
                  </a:extLst>
                </a:gridCol>
                <a:gridCol w="2160814">
                  <a:extLst>
                    <a:ext uri="{9D8B030D-6E8A-4147-A177-3AD203B41FA5}">
                      <a16:colId xmlns:a16="http://schemas.microsoft.com/office/drawing/2014/main" val="2276533459"/>
                    </a:ext>
                  </a:extLst>
                </a:gridCol>
                <a:gridCol w="653144">
                  <a:extLst>
                    <a:ext uri="{9D8B030D-6E8A-4147-A177-3AD203B41FA5}">
                      <a16:colId xmlns:a16="http://schemas.microsoft.com/office/drawing/2014/main" val="1945694044"/>
                    </a:ext>
                  </a:extLst>
                </a:gridCol>
              </a:tblGrid>
              <a:tr h="282532"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Category*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Task Description*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716184"/>
                  </a:ext>
                </a:extLst>
              </a:tr>
              <a:tr h="70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Choice Field</a:t>
                      </a:r>
                    </a:p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Multiple Line 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042217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Priority*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Risk*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198542"/>
                  </a:ext>
                </a:extLst>
              </a:tr>
              <a:tr h="606046"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Choice Field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Choice Field</a:t>
                      </a:r>
                    </a:p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41626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Status</a:t>
                      </a: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585869"/>
                  </a:ext>
                </a:extLst>
              </a:tr>
              <a:tr h="70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Choice Field</a:t>
                      </a:r>
                    </a:p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Lookup Stakholder Table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3317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8DD978-23B8-16DD-44E9-A5FFF46B49A8}"/>
              </a:ext>
            </a:extLst>
          </p:cNvPr>
          <p:cNvSpPr txBox="1"/>
          <p:nvPr/>
        </p:nvSpPr>
        <p:spPr>
          <a:xfrm>
            <a:off x="3657600" y="5204657"/>
            <a:ext cx="4985657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ES" dirty="0"/>
              <a:t>Notes (</a:t>
            </a:r>
            <a:r>
              <a:rPr lang="en-ES" dirty="0">
                <a:solidFill>
                  <a:schemeClr val="tx1"/>
                </a:solidFill>
              </a:rPr>
              <a:t>Multiple Line text)</a:t>
            </a:r>
            <a:endParaRPr lang="en-ES" dirty="0"/>
          </a:p>
          <a:p>
            <a:endParaRPr lang="en-ES" dirty="0"/>
          </a:p>
          <a:p>
            <a:endParaRPr lang="en-ES" dirty="0"/>
          </a:p>
          <a:p>
            <a:endParaRPr lang="en-E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E7DE85-81D8-B613-3684-85E3BF60B42F}"/>
              </a:ext>
            </a:extLst>
          </p:cNvPr>
          <p:cNvCxnSpPr>
            <a:cxnSpLocks/>
          </p:cNvCxnSpPr>
          <p:nvPr/>
        </p:nvCxnSpPr>
        <p:spPr>
          <a:xfrm>
            <a:off x="8262258" y="4539343"/>
            <a:ext cx="1698245" cy="450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1F00E4-DCC0-B60C-B52B-8B974319EFA2}"/>
              </a:ext>
            </a:extLst>
          </p:cNvPr>
          <p:cNvSpPr txBox="1"/>
          <p:nvPr/>
        </p:nvSpPr>
        <p:spPr>
          <a:xfrm>
            <a:off x="9960503" y="4989417"/>
            <a:ext cx="1996741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ES" dirty="0"/>
              <a:t>When owner is set it triggers a notification and planner task flow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EB9A2E51-CF74-43E9-6AF1-7B997FDFACD5}"/>
              </a:ext>
            </a:extLst>
          </p:cNvPr>
          <p:cNvSpPr/>
          <p:nvPr/>
        </p:nvSpPr>
        <p:spPr>
          <a:xfrm>
            <a:off x="10513830" y="378698"/>
            <a:ext cx="1545742" cy="10024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843"/>
              <a:gd name="adj6" fmla="val -10887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FA5CC-ADB5-353D-E88B-5759C378777B}"/>
              </a:ext>
            </a:extLst>
          </p:cNvPr>
          <p:cNvSpPr txBox="1"/>
          <p:nvPr/>
        </p:nvSpPr>
        <p:spPr>
          <a:xfrm>
            <a:off x="10598332" y="478115"/>
            <a:ext cx="1132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Close Card </a:t>
            </a:r>
          </a:p>
          <a:p>
            <a:r>
              <a:rPr lang="en-ES" dirty="0"/>
              <a:t>Pop for </a:t>
            </a:r>
            <a:r>
              <a:rPr lang="en-ES" b="1" dirty="0"/>
              <a:t>Save</a:t>
            </a:r>
          </a:p>
          <a:p>
            <a:r>
              <a:rPr lang="en-ES" b="1" dirty="0"/>
              <a:t>or</a:t>
            </a:r>
            <a:r>
              <a:rPr lang="en-ES" dirty="0"/>
              <a:t> </a:t>
            </a:r>
            <a:r>
              <a:rPr lang="en-ES" b="1" dirty="0"/>
              <a:t>don’t Save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DA8AB-6279-4F90-43F6-B1632DF3A2F1}"/>
              </a:ext>
            </a:extLst>
          </p:cNvPr>
          <p:cNvSpPr txBox="1"/>
          <p:nvPr/>
        </p:nvSpPr>
        <p:spPr>
          <a:xfrm>
            <a:off x="8262258" y="1443856"/>
            <a:ext cx="7402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ES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131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5C86A-F403-9EB8-CA06-88DE7551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32" y="1088572"/>
            <a:ext cx="2295243" cy="48659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1FC325-DE82-9D0B-2D37-A26907FA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ES" dirty="0"/>
              <a:t>Card 3 – Copilot</a:t>
            </a:r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C27114B3-816E-7FEB-1DC9-34435368EE0D}"/>
              </a:ext>
            </a:extLst>
          </p:cNvPr>
          <p:cNvSpPr/>
          <p:nvPr/>
        </p:nvSpPr>
        <p:spPr>
          <a:xfrm>
            <a:off x="8519567" y="0"/>
            <a:ext cx="1545742" cy="10024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843"/>
              <a:gd name="adj6" fmla="val -10887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CC026-8CF0-53E9-50E8-002E103F1928}"/>
              </a:ext>
            </a:extLst>
          </p:cNvPr>
          <p:cNvSpPr txBox="1"/>
          <p:nvPr/>
        </p:nvSpPr>
        <p:spPr>
          <a:xfrm>
            <a:off x="8597475" y="44278"/>
            <a:ext cx="146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Close copilot 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4E2C2-EA87-C63B-8552-13849B495C67}"/>
              </a:ext>
            </a:extLst>
          </p:cNvPr>
          <p:cNvSpPr txBox="1"/>
          <p:nvPr/>
        </p:nvSpPr>
        <p:spPr>
          <a:xfrm>
            <a:off x="6574972" y="1090432"/>
            <a:ext cx="3135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E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5405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9E93-E6EC-2597-A1F5-0BB6EEEB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178218"/>
            <a:ext cx="10515600" cy="386701"/>
          </a:xfrm>
        </p:spPr>
        <p:txBody>
          <a:bodyPr>
            <a:normAutofit fontScale="90000"/>
          </a:bodyPr>
          <a:lstStyle/>
          <a:p>
            <a:r>
              <a:rPr lang="en-ES" dirty="0"/>
              <a:t>Card 4 – Stakholder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C39DA-4817-4524-01DF-08A2B434C47F}"/>
              </a:ext>
            </a:extLst>
          </p:cNvPr>
          <p:cNvSpPr/>
          <p:nvPr/>
        </p:nvSpPr>
        <p:spPr>
          <a:xfrm>
            <a:off x="3124200" y="922791"/>
            <a:ext cx="5889173" cy="54344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824628-25EC-A0A3-7E71-D6936C3E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82625"/>
              </p:ext>
            </p:extLst>
          </p:nvPr>
        </p:nvGraphicFramePr>
        <p:xfrm>
          <a:off x="3385457" y="1163484"/>
          <a:ext cx="5467140" cy="3822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77">
                  <a:extLst>
                    <a:ext uri="{9D8B030D-6E8A-4147-A177-3AD203B41FA5}">
                      <a16:colId xmlns:a16="http://schemas.microsoft.com/office/drawing/2014/main" val="1547521917"/>
                    </a:ext>
                  </a:extLst>
                </a:gridCol>
                <a:gridCol w="1145093">
                  <a:extLst>
                    <a:ext uri="{9D8B030D-6E8A-4147-A177-3AD203B41FA5}">
                      <a16:colId xmlns:a16="http://schemas.microsoft.com/office/drawing/2014/main" val="733818435"/>
                    </a:ext>
                  </a:extLst>
                </a:gridCol>
                <a:gridCol w="2099085">
                  <a:extLst>
                    <a:ext uri="{9D8B030D-6E8A-4147-A177-3AD203B41FA5}">
                      <a16:colId xmlns:a16="http://schemas.microsoft.com/office/drawing/2014/main" val="2276533459"/>
                    </a:ext>
                  </a:extLst>
                </a:gridCol>
                <a:gridCol w="634485">
                  <a:extLst>
                    <a:ext uri="{9D8B030D-6E8A-4147-A177-3AD203B41FA5}">
                      <a16:colId xmlns:a16="http://schemas.microsoft.com/office/drawing/2014/main" val="1945694044"/>
                    </a:ext>
                  </a:extLst>
                </a:gridCol>
              </a:tblGrid>
              <a:tr h="282532"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716184"/>
                  </a:ext>
                </a:extLst>
              </a:tr>
              <a:tr h="70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042217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Role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198542"/>
                  </a:ext>
                </a:extLst>
              </a:tr>
              <a:tr h="606046"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41626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Projects</a:t>
                      </a:r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b="1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585869"/>
                  </a:ext>
                </a:extLst>
              </a:tr>
              <a:tr h="706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Lookup Stakholder Table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331779"/>
                  </a:ext>
                </a:extLst>
              </a:tr>
              <a:tr h="706331">
                <a:tc>
                  <a:txBody>
                    <a:bodyPr/>
                    <a:lstStyle/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Manager</a:t>
                      </a:r>
                    </a:p>
                    <a:p>
                      <a:r>
                        <a:rPr lang="en-E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3308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8DD978-23B8-16DD-44E9-A5FFF46B49A8}"/>
              </a:ext>
            </a:extLst>
          </p:cNvPr>
          <p:cNvSpPr txBox="1"/>
          <p:nvPr/>
        </p:nvSpPr>
        <p:spPr>
          <a:xfrm>
            <a:off x="3646715" y="4985803"/>
            <a:ext cx="4985657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ES" dirty="0"/>
              <a:t>Stakholder Analysis Notes (</a:t>
            </a:r>
            <a:r>
              <a:rPr lang="en-ES" dirty="0">
                <a:solidFill>
                  <a:schemeClr val="tx1"/>
                </a:solidFill>
              </a:rPr>
              <a:t>Multiple Line text)</a:t>
            </a:r>
            <a:endParaRPr lang="en-ES" dirty="0"/>
          </a:p>
          <a:p>
            <a:endParaRPr lang="en-ES" dirty="0"/>
          </a:p>
          <a:p>
            <a:endParaRPr lang="en-ES" dirty="0"/>
          </a:p>
          <a:p>
            <a:endParaRPr lang="en-ES" dirty="0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EB9A2E51-CF74-43E9-6AF1-7B997FDFACD5}"/>
              </a:ext>
            </a:extLst>
          </p:cNvPr>
          <p:cNvSpPr/>
          <p:nvPr/>
        </p:nvSpPr>
        <p:spPr>
          <a:xfrm>
            <a:off x="10513830" y="367811"/>
            <a:ext cx="1545742" cy="24189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017"/>
              <a:gd name="adj6" fmla="val -11239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FA5CC-ADB5-353D-E88B-5759C378777B}"/>
              </a:ext>
            </a:extLst>
          </p:cNvPr>
          <p:cNvSpPr txBox="1"/>
          <p:nvPr/>
        </p:nvSpPr>
        <p:spPr>
          <a:xfrm>
            <a:off x="10598332" y="478115"/>
            <a:ext cx="1132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Close Card </a:t>
            </a:r>
          </a:p>
          <a:p>
            <a:r>
              <a:rPr lang="en-ES" dirty="0"/>
              <a:t>Pop for </a:t>
            </a:r>
            <a:r>
              <a:rPr lang="en-ES" b="1" dirty="0"/>
              <a:t>Save</a:t>
            </a:r>
          </a:p>
          <a:p>
            <a:r>
              <a:rPr lang="en-ES" b="1" dirty="0"/>
              <a:t>or</a:t>
            </a:r>
            <a:r>
              <a:rPr lang="en-ES" dirty="0"/>
              <a:t> </a:t>
            </a:r>
            <a:r>
              <a:rPr lang="en-ES" b="1" dirty="0"/>
              <a:t>don’t Save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DA8AB-6279-4F90-43F6-B1632DF3A2F1}"/>
              </a:ext>
            </a:extLst>
          </p:cNvPr>
          <p:cNvSpPr txBox="1"/>
          <p:nvPr/>
        </p:nvSpPr>
        <p:spPr>
          <a:xfrm>
            <a:off x="8262258" y="953997"/>
            <a:ext cx="7402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ES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35011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459</Words>
  <Application>Microsoft Macintosh PowerPoint</Application>
  <PresentationFormat>Widescreen</PresentationFormat>
  <Paragraphs>147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Card 1 – New Task</vt:lpstr>
      <vt:lpstr>Card 2 – Task Info</vt:lpstr>
      <vt:lpstr>Card 3 – Copilot</vt:lpstr>
      <vt:lpstr>Card 4 – Stakholder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Jones</dc:creator>
  <cp:lastModifiedBy>Dave Jones</cp:lastModifiedBy>
  <cp:revision>4</cp:revision>
  <dcterms:created xsi:type="dcterms:W3CDTF">2024-04-12T10:09:35Z</dcterms:created>
  <dcterms:modified xsi:type="dcterms:W3CDTF">2024-04-15T12:47:20Z</dcterms:modified>
</cp:coreProperties>
</file>