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318" y="66"/>
      </p:cViewPr>
      <p:guideLst>
        <p:guide orient="horz" pos="3168"/>
        <p:guide pos="28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" cy="18288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986" y="106330"/>
            <a:ext cx="53575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9600" b="1" dirty="0" err="1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sz="9600" b="1" cap="none" spc="0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986" y="1408624"/>
            <a:ext cx="70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Web-based Programming Environment for Python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17" y="170128"/>
            <a:ext cx="1343604" cy="157968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2" y="5142714"/>
            <a:ext cx="5862857" cy="34523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59480"/>
              </p:ext>
            </p:extLst>
          </p:nvPr>
        </p:nvGraphicFramePr>
        <p:xfrm>
          <a:off x="457201" y="1822619"/>
          <a:ext cx="6858000" cy="236661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845259">
                  <a:extLst>
                    <a:ext uri="{9D8B030D-6E8A-4147-A177-3AD203B41FA5}">
                      <a16:colId xmlns:a16="http://schemas.microsoft.com/office/drawing/2014/main" val="3359827755"/>
                    </a:ext>
                  </a:extLst>
                </a:gridCol>
                <a:gridCol w="5012741">
                  <a:extLst>
                    <a:ext uri="{9D8B030D-6E8A-4147-A177-3AD203B41FA5}">
                      <a16:colId xmlns:a16="http://schemas.microsoft.com/office/drawing/2014/main" val="2755459025"/>
                    </a:ext>
                  </a:extLst>
                </a:gridCol>
              </a:tblGrid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Blocks, Text, or Both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Avoid syntax headaches and transition gracefully.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50511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Python in the Browser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Full local Python execution with Skulpt, not remote servers.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69696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Guided Feedback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Helpful feedback instantly when the program is run.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25991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Semantic Checking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Static program analysis provides deep insight.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8946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Data Science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Work with real world data and create meaningful visualizations.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05369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Full LTI Integration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Embed in your favorite LMS with no student registration required.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21619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Free and Open Source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Use, extend, and change the environment to suit your needs.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74216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497571" y="9053354"/>
            <a:ext cx="28176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We gratefully acknowledge the support of Virginia Tech and the National Science Foundation under Grants NSF DGE 0822220, NSF DUE 1444094, and NSF IUSE 1624320.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2849" y="4265865"/>
            <a:ext cx="34067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 it now at</a:t>
            </a:r>
          </a:p>
          <a:p>
            <a:pPr algn="ctr"/>
            <a:r>
              <a:rPr lang="en-US" sz="2800" b="1" dirty="0">
                <a:ln w="9525">
                  <a:noFill/>
                  <a:prstDash val="solid"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www.blockpy.com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6233" y="8776355"/>
            <a:ext cx="3845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Austin Cory Bart (acbart@vt.edu)</a:t>
            </a:r>
          </a:p>
          <a:p>
            <a:r>
              <a:rPr lang="en-US" sz="1600" dirty="0"/>
              <a:t>Luke </a:t>
            </a:r>
            <a:r>
              <a:rPr lang="en-US" sz="1600" dirty="0" err="1"/>
              <a:t>Gusukuma</a:t>
            </a:r>
            <a:r>
              <a:rPr lang="en-US" sz="1600" dirty="0"/>
              <a:t>, Javier </a:t>
            </a:r>
            <a:r>
              <a:rPr lang="en-US" sz="1600" dirty="0" err="1"/>
              <a:t>Tibau</a:t>
            </a:r>
            <a:r>
              <a:rPr lang="en-US" sz="1600" dirty="0"/>
              <a:t>,</a:t>
            </a:r>
          </a:p>
          <a:p>
            <a:r>
              <a:rPr lang="en-US" sz="1600" dirty="0"/>
              <a:t>Dennis Kafura, Clifford A. Shaffer, Eli </a:t>
            </a:r>
            <a:r>
              <a:rPr lang="en-US" sz="1600" dirty="0" err="1"/>
              <a:t>Tilevich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45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51582" y="2582158"/>
            <a:ext cx="4069237" cy="2829958"/>
          </a:xfrm>
          <a:prstGeom prst="rect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52" y="2758663"/>
            <a:ext cx="3020096" cy="247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19488" y="101600"/>
            <a:ext cx="69334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46075" algn="l"/>
              </a:tabLst>
            </a:pPr>
            <a:r>
              <a:rPr lang="en-US" sz="10800" b="1" dirty="0">
                <a:ln w="22225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CORGIS</a:t>
            </a:r>
          </a:p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Collection Of Really Great, Interesting, Situated Datasets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7571" y="9053354"/>
            <a:ext cx="28176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We gratefully acknowledge the support of Virginia Tech and the National Science Foundation under Grants NSF DGE 0822220, NSF DUE 1444094, and NSF IUSE 1624320.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33" y="9026585"/>
            <a:ext cx="3845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Austin Cory Bart (acbart@vt.edu)</a:t>
            </a:r>
          </a:p>
          <a:p>
            <a:r>
              <a:rPr lang="en-US" sz="1600" dirty="0"/>
              <a:t>Dennis Kafura, Clifford A. Shaffer, Eli </a:t>
            </a:r>
            <a:r>
              <a:rPr lang="en-US" sz="1600" dirty="0" err="1"/>
              <a:t>Tilevich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78381" y="8383938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ln w="9525">
                  <a:noFill/>
                  <a:prstDash val="solid"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think.cs.vt.edu/corgis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725" y="5373380"/>
            <a:ext cx="6708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40+ Datasets in History, Medicine, Geology, Education, Finance, Construction, Literacy, Politics, and more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3037" y="5514287"/>
            <a:ext cx="6786326" cy="1482542"/>
            <a:chOff x="476233" y="6864572"/>
            <a:chExt cx="6786326" cy="148254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3" y="6864572"/>
              <a:ext cx="1423488" cy="12161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65487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Crime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899" y="6996224"/>
              <a:ext cx="1216152" cy="95284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760106" y="7977782"/>
              <a:ext cx="167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Immigration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07" y="6997589"/>
              <a:ext cx="1216152" cy="95011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131993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Airlines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230" y="7015448"/>
              <a:ext cx="1463040" cy="9144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7260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Theater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21655" y="7977782"/>
              <a:ext cx="1564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Construction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63" y="6997589"/>
              <a:ext cx="1216152" cy="950119"/>
            </a:xfrm>
            <a:prstGeom prst="rect">
              <a:avLst/>
            </a:prstGeom>
          </p:spPr>
        </p:pic>
      </p:grpSp>
      <p:sp>
        <p:nvSpPr>
          <p:cNvPr id="51" name="Star: 12 Points 50"/>
          <p:cNvSpPr/>
          <p:nvPr/>
        </p:nvSpPr>
        <p:spPr>
          <a:xfrm>
            <a:off x="6063210" y="2667177"/>
            <a:ext cx="1562863" cy="1112091"/>
          </a:xfrm>
          <a:prstGeom prst="star1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5720" rIns="0" rtlCol="0" anchor="ctr">
            <a:noAutofit/>
          </a:bodyPr>
          <a:lstStyle/>
          <a:p>
            <a:pPr algn="ctr"/>
            <a:r>
              <a:rPr lang="en-US" sz="1200" dirty="0"/>
              <a:t>SIGCSE ‘17</a:t>
            </a:r>
          </a:p>
          <a:p>
            <a:pPr algn="ctr"/>
            <a:r>
              <a:rPr lang="en-US" sz="1200" dirty="0"/>
              <a:t>Best Research Paper Award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66" y="7164871"/>
            <a:ext cx="73152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51" y="7164871"/>
            <a:ext cx="731520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55" y="7164871"/>
            <a:ext cx="731520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9" y="7164871"/>
            <a:ext cx="731520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51" y="7164871"/>
            <a:ext cx="72661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5" y="7164871"/>
            <a:ext cx="731520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56" y="7164871"/>
            <a:ext cx="727502" cy="731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557" y="7164871"/>
            <a:ext cx="731520" cy="73152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836669" y="6964745"/>
            <a:ext cx="4099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Available across multiple languages, interfaces, and file formats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4615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3317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Racket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12019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00721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BlockPy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89423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78125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CSV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66827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55530" y="7799433"/>
            <a:ext cx="15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Visualizer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63910" y="8262039"/>
            <a:ext cx="2586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Free, open-source, and open-access at</a:t>
            </a:r>
          </a:p>
        </p:txBody>
      </p:sp>
    </p:spTree>
    <p:extLst>
      <p:ext uri="{BB962C8B-B14F-4D97-AF65-F5344CB8AC3E}">
        <p14:creationId xmlns:p14="http://schemas.microsoft.com/office/powerpoint/2010/main" val="240929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288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54</cp:revision>
  <dcterms:created xsi:type="dcterms:W3CDTF">2017-02-24T05:40:06Z</dcterms:created>
  <dcterms:modified xsi:type="dcterms:W3CDTF">2017-02-24T08:29:40Z</dcterms:modified>
</cp:coreProperties>
</file>