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+3yjLB7IpJKAJ8tsFMulvWt6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3124200"/>
            <a:ext cx="7772400" cy="14700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Introduction: Object Oriented Programming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ts val="2000"/>
              <a:buNone/>
            </a:pPr>
            <a:r>
              <a:rPr b="1" lang="en-US" sz="20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0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1000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Concepts of OOP</a:t>
            </a:r>
            <a:br>
              <a:rPr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Instance Variables (Properties)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577009"/>
            <a:ext cx="3080435" cy="302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1. Object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462776" y="1417638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Real world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entity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Bundle of related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functions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(also known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methods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Objects share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two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characteristics: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14723F"/>
              </a:buClr>
              <a:buSzPts val="3200"/>
              <a:buNone/>
            </a:pPr>
            <a:r>
              <a:rPr b="1" lang="en-US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1. Properties / State</a:t>
            </a:r>
            <a:endParaRPr sz="24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4723F"/>
              </a:buClr>
              <a:buSzPts val="2400"/>
              <a:buNone/>
            </a:pPr>
            <a:r>
              <a:rPr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	2. Method / Behavior (Functionalities)</a:t>
            </a:r>
            <a:endParaRPr sz="24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1" y="4525962"/>
            <a:ext cx="323727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Two characteristics of Object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463826" y="1417638"/>
            <a:ext cx="8229600" cy="492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Objects share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two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characteristics:</a:t>
            </a:r>
            <a:endParaRPr/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1" marL="400050" rtl="0" algn="l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b="1" sz="2000" u="sng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00050" rtl="0" algn="l">
              <a:spcBef>
                <a:spcPts val="34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000" u="sng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1. Properties / State </a:t>
            </a:r>
            <a:endParaRPr sz="2000" u="sng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4" marL="2057400" rtl="0" algn="l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»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State is a well-defined condition of an item. </a:t>
            </a:r>
            <a:endParaRPr/>
          </a:p>
          <a:p>
            <a:pPr indent="-228600" lvl="4" marL="2057400" rtl="0" algn="l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»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state captures the relevant aspects of an   object</a:t>
            </a:r>
            <a:endParaRPr/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lang="en-US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lang="en-US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1" marL="400050" rtl="0" algn="l">
              <a:spcBef>
                <a:spcPts val="374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200" u="sng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2. Method / Behavior (Functionalities)</a:t>
            </a:r>
            <a:endParaRPr sz="2200" u="sng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4" marL="2057400" rtl="0" algn="l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»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Behavior is the observable effects of an operation or event</a:t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arn The Four Pillars of Object Oriented Programming (OOP) | by Simba  Mupfukudzwa | Medium"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5410200" cy="162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b="1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     </a:t>
            </a: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           House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States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           Color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	                Location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Behaviors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  Close/open doors</a:t>
            </a:r>
            <a:endParaRPr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Try?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     </a:t>
            </a:r>
            <a:r>
              <a:rPr b="1" lang="en-US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                                      Car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909CD"/>
              </a:buClr>
              <a:buSzPts val="3200"/>
              <a:buNone/>
            </a:pPr>
            <a:r>
              <a:rPr b="1" lang="en-US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         States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(Properties):                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909CD"/>
              </a:buClr>
              <a:buSzPts val="3200"/>
              <a:buNone/>
            </a:pPr>
            <a:r>
              <a:rPr b="1" lang="en-US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         Behaviors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(Functions):	  ?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Try?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          </a:t>
            </a:r>
            <a:r>
              <a:rPr b="1" lang="en-US" sz="28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:                                       Car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909CD"/>
              </a:buClr>
              <a:buSzPts val="2800"/>
              <a:buNone/>
            </a:pPr>
            <a:r>
              <a:rPr b="1" lang="en-US" sz="28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         States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(Properties):                Color, Model#, Wheel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909CD"/>
              </a:buClr>
              <a:buSzPts val="2800"/>
              <a:buNone/>
            </a:pPr>
            <a:r>
              <a:rPr b="1" lang="en-US" sz="28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         Behaviors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(Functions):	     Move, Break</a:t>
            </a:r>
            <a:endParaRPr/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Try?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          </a:t>
            </a:r>
            <a:r>
              <a:rPr b="1" lang="en-US" sz="28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:                                       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909CD"/>
              </a:buClr>
              <a:buSzPts val="2800"/>
              <a:buNone/>
            </a:pPr>
            <a:r>
              <a:rPr b="1" lang="en-US" sz="28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         States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(Properties):                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909CD"/>
              </a:buClr>
              <a:buSzPts val="2800"/>
              <a:buNone/>
            </a:pPr>
            <a:r>
              <a:rPr b="1" lang="en-US" sz="28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         Behaviors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(Functions):	    ?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2. Class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628650" y="2057400"/>
            <a:ext cx="7886700" cy="3564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class can be defined as a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template/blueprint</a:t>
            </a:r>
            <a:r>
              <a:rPr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of an object that describes the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behaviors/states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that object.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lasses, objects, methods, properties | PHPenthusiast"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581400"/>
            <a:ext cx="5021263" cy="275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Class: A </a:t>
            </a:r>
            <a:r>
              <a:rPr b="1" lang="en-US" sz="3200" u="sng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template/blueprint 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of an objects</a:t>
            </a:r>
            <a:endParaRPr/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35" y="2286000"/>
            <a:ext cx="7545530" cy="28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Class: A </a:t>
            </a:r>
            <a:r>
              <a:rPr b="1" lang="en-US" sz="3200" u="sng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template/blueprint 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of an objects</a:t>
            </a:r>
            <a:endParaRPr/>
          </a:p>
        </p:txBody>
      </p:sp>
      <p:pic>
        <p:nvPicPr>
          <p:cNvPr descr="Basic Concept of OOP (Object Oriented Programming) | atnyla"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38400"/>
            <a:ext cx="6324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09600" y="2133599"/>
            <a:ext cx="8229600" cy="289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Structured Language and Object-oriented Language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2400">
              <a:solidFill>
                <a:srgbClr val="0909C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Why OOP?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2400">
              <a:solidFill>
                <a:srgbClr val="0909C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Basic concepts of OOP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490330" y="266700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mbria"/>
              <a:buNone/>
            </a:pPr>
            <a:r>
              <a:rPr b="1" lang="en-US" sz="4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Object Oriented Analysis</a:t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What is Object Oriented Analysis?</a:t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1200"/>
            <a:ext cx="34671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/>
        </p:nvSpPr>
        <p:spPr>
          <a:xfrm>
            <a:off x="1052286" y="3420836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Banking Software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1066800" y="4724400"/>
            <a:ext cx="20428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909CD"/>
                </a:solidFill>
                <a:latin typeface="Calibri"/>
                <a:ea typeface="Calibri"/>
                <a:cs typeface="Calibri"/>
                <a:sym typeface="Calibri"/>
              </a:rPr>
              <a:t>Problem Domain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477000" y="1676399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5060043" y="206848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Holder</a:t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7010400" y="373380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5334000" y="335280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052129" y="2621611"/>
            <a:ext cx="1939471" cy="103828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6413500" y="5204153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909CD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</p:txBody>
      </p:sp>
      <p:cxnSp>
        <p:nvCxnSpPr>
          <p:cNvPr id="241" name="Google Shape;241;p21"/>
          <p:cNvCxnSpPr/>
          <p:nvPr/>
        </p:nvCxnSpPr>
        <p:spPr>
          <a:xfrm>
            <a:off x="3784190" y="3505200"/>
            <a:ext cx="139741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2" name="Google Shape;242;p21"/>
          <p:cNvSpPr/>
          <p:nvPr/>
        </p:nvSpPr>
        <p:spPr>
          <a:xfrm>
            <a:off x="5946953" y="5687010"/>
            <a:ext cx="1752600" cy="501134"/>
          </a:xfrm>
          <a:prstGeom prst="flowChartTerminator">
            <a:avLst/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Noun Phrase</a:t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Have a try</a:t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1200"/>
            <a:ext cx="34671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1371600" y="3420836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University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921152" y="4957962"/>
            <a:ext cx="27173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Problem Domain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6477000" y="1676399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5060043" y="206848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7010400" y="373380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410200" y="320040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7052129" y="2621611"/>
            <a:ext cx="1939471" cy="103828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6470248" y="5188795"/>
            <a:ext cx="175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Objects</a:t>
            </a:r>
            <a:endParaRPr/>
          </a:p>
        </p:txBody>
      </p:sp>
      <p:cxnSp>
        <p:nvCxnSpPr>
          <p:cNvPr id="258" name="Google Shape;258;p22"/>
          <p:cNvCxnSpPr/>
          <p:nvPr/>
        </p:nvCxnSpPr>
        <p:spPr>
          <a:xfrm>
            <a:off x="3784190" y="3505200"/>
            <a:ext cx="139741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9" name="Google Shape;25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SelfWork</a:t>
            </a:r>
            <a:endParaRPr b="1" sz="40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1200"/>
            <a:ext cx="34671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1752600" y="3174741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990600" y="4706836"/>
            <a:ext cx="27935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Problem Domain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6375595" y="1663236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5060043" y="206848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6558800" y="3435557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5214730" y="3049471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7122017" y="2614345"/>
            <a:ext cx="1939471" cy="103828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6234112" y="4729163"/>
            <a:ext cx="175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Objects</a:t>
            </a:r>
            <a:endParaRPr/>
          </a:p>
        </p:txBody>
      </p:sp>
      <p:cxnSp>
        <p:nvCxnSpPr>
          <p:cNvPr id="274" name="Google Shape;274;p23"/>
          <p:cNvCxnSpPr/>
          <p:nvPr/>
        </p:nvCxnSpPr>
        <p:spPr>
          <a:xfrm>
            <a:off x="3784190" y="3505200"/>
            <a:ext cx="139741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685800" y="915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Detailing Objects</a:t>
            </a: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431" y="256322"/>
            <a:ext cx="2728688" cy="2143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/>
        </p:nvSpPr>
        <p:spPr>
          <a:xfrm>
            <a:off x="930273" y="1243401"/>
            <a:ext cx="2057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3496972" y="2143638"/>
            <a:ext cx="1752600" cy="80150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6409871" y="1097912"/>
            <a:ext cx="2505530" cy="68825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Holder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6539948" y="3542632"/>
            <a:ext cx="2090059" cy="59048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524440" y="2917134"/>
            <a:ext cx="1752600" cy="62562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3009894" y="3031906"/>
            <a:ext cx="2772231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: A/C Number, Balance, Opening Date, Account Holder details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 money,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Withdraw money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181540" y="3628052"/>
            <a:ext cx="2438401" cy="25545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Has: Name, Location,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accounts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Does: Create new accounts, make transaction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6367235" y="4198402"/>
            <a:ext cx="2505529" cy="22467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Has: name, id, email,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Does: Handle banking transactions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6409871" y="1906508"/>
            <a:ext cx="2505529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Has: name, contact no, accounts</a:t>
            </a:r>
            <a:endParaRPr/>
          </a:p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/>
        </p:nvSpPr>
        <p:spPr>
          <a:xfrm>
            <a:off x="2743199" y="1868155"/>
            <a:ext cx="2085523" cy="3416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Number, Balance, Opening Date. Account Holder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 given amount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Withdraw given amount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159656" y="2220097"/>
            <a:ext cx="1950357" cy="23391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Name, Location,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accounts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new accounts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5800271" y="3646815"/>
            <a:ext cx="2159000" cy="23391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Attributes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name, id, email,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Handle banking transactions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5800271" y="1485036"/>
            <a:ext cx="2180771" cy="12311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Attributes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name, contact no, accounts</a:t>
            </a:r>
            <a:endParaRPr/>
          </a:p>
        </p:txBody>
      </p:sp>
      <p:cxnSp>
        <p:nvCxnSpPr>
          <p:cNvPr id="301" name="Google Shape;301;p25"/>
          <p:cNvCxnSpPr/>
          <p:nvPr/>
        </p:nvCxnSpPr>
        <p:spPr>
          <a:xfrm>
            <a:off x="159656" y="2716142"/>
            <a:ext cx="19503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25"/>
          <p:cNvCxnSpPr/>
          <p:nvPr/>
        </p:nvCxnSpPr>
        <p:spPr>
          <a:xfrm>
            <a:off x="159656" y="3810000"/>
            <a:ext cx="19503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25"/>
          <p:cNvCxnSpPr/>
          <p:nvPr/>
        </p:nvCxnSpPr>
        <p:spPr>
          <a:xfrm>
            <a:off x="2743199" y="2362200"/>
            <a:ext cx="208552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25"/>
          <p:cNvCxnSpPr/>
          <p:nvPr/>
        </p:nvCxnSpPr>
        <p:spPr>
          <a:xfrm>
            <a:off x="2743199" y="3801319"/>
            <a:ext cx="208552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5800271" y="1981200"/>
            <a:ext cx="218077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5"/>
          <p:cNvCxnSpPr/>
          <p:nvPr/>
        </p:nvCxnSpPr>
        <p:spPr>
          <a:xfrm>
            <a:off x="5800271" y="4114800"/>
            <a:ext cx="218077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5"/>
          <p:cNvCxnSpPr/>
          <p:nvPr/>
        </p:nvCxnSpPr>
        <p:spPr>
          <a:xfrm>
            <a:off x="5800271" y="5181600"/>
            <a:ext cx="218077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8" name="Google Shape;3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9" y="176169"/>
            <a:ext cx="2419060" cy="190068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 txBox="1"/>
          <p:nvPr/>
        </p:nvSpPr>
        <p:spPr>
          <a:xfrm>
            <a:off x="914400" y="835303"/>
            <a:ext cx="2057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/>
          </a:p>
        </p:txBody>
      </p:sp>
      <p:sp>
        <p:nvSpPr>
          <p:cNvPr id="310" name="Google Shape;310;p25"/>
          <p:cNvSpPr txBox="1"/>
          <p:nvPr>
            <p:ph type="title"/>
          </p:nvPr>
        </p:nvSpPr>
        <p:spPr>
          <a:xfrm>
            <a:off x="685800" y="915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sz="44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Detailing Objects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11" name="Google Shape;31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Objects are inter-connected</a:t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2743199" y="1868155"/>
            <a:ext cx="2085523" cy="3416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Number, Balance, Opening Date. Account Holder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 given amount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Withdraw given amount</a:t>
            </a:r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159656" y="2220097"/>
            <a:ext cx="1950357" cy="23391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Name, Location,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accounts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new accounts</a:t>
            </a:r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5800271" y="3646815"/>
            <a:ext cx="2159000" cy="23391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name, id, email,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Handle banking transactions</a:t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5800271" y="1485036"/>
            <a:ext cx="2180771" cy="12311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name, contact no, accounts</a:t>
            </a:r>
            <a:endParaRPr/>
          </a:p>
        </p:txBody>
      </p:sp>
      <p:cxnSp>
        <p:nvCxnSpPr>
          <p:cNvPr id="321" name="Google Shape;321;p26"/>
          <p:cNvCxnSpPr/>
          <p:nvPr/>
        </p:nvCxnSpPr>
        <p:spPr>
          <a:xfrm>
            <a:off x="2110013" y="3008670"/>
            <a:ext cx="633186" cy="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2" name="Google Shape;322;p26"/>
          <p:cNvCxnSpPr>
            <a:stCxn id="320" idx="1"/>
          </p:cNvCxnSpPr>
          <p:nvPr/>
        </p:nvCxnSpPr>
        <p:spPr>
          <a:xfrm rot="10800000">
            <a:off x="4828871" y="2085289"/>
            <a:ext cx="971400" cy="1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p26"/>
          <p:cNvCxnSpPr/>
          <p:nvPr/>
        </p:nvCxnSpPr>
        <p:spPr>
          <a:xfrm rot="10800000">
            <a:off x="4828722" y="4267200"/>
            <a:ext cx="971549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2110012" y="4574267"/>
            <a:ext cx="3690300" cy="966900"/>
          </a:xfrm>
          <a:prstGeom prst="bentConnector3">
            <a:avLst>
              <a:gd fmla="val 12242" name="adj1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5" name="Google Shape;325;p26"/>
          <p:cNvCxnSpPr/>
          <p:nvPr/>
        </p:nvCxnSpPr>
        <p:spPr>
          <a:xfrm>
            <a:off x="159656" y="2716142"/>
            <a:ext cx="19503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6"/>
          <p:cNvCxnSpPr/>
          <p:nvPr/>
        </p:nvCxnSpPr>
        <p:spPr>
          <a:xfrm>
            <a:off x="159656" y="3810000"/>
            <a:ext cx="19503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6"/>
          <p:cNvCxnSpPr/>
          <p:nvPr/>
        </p:nvCxnSpPr>
        <p:spPr>
          <a:xfrm>
            <a:off x="2743199" y="2362200"/>
            <a:ext cx="208552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26"/>
          <p:cNvCxnSpPr/>
          <p:nvPr/>
        </p:nvCxnSpPr>
        <p:spPr>
          <a:xfrm>
            <a:off x="2743199" y="3801319"/>
            <a:ext cx="208552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5800271" y="1981200"/>
            <a:ext cx="218077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6"/>
          <p:cNvCxnSpPr/>
          <p:nvPr/>
        </p:nvCxnSpPr>
        <p:spPr>
          <a:xfrm>
            <a:off x="5800271" y="4114800"/>
            <a:ext cx="218077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6"/>
          <p:cNvCxnSpPr/>
          <p:nvPr/>
        </p:nvCxnSpPr>
        <p:spPr>
          <a:xfrm>
            <a:off x="5800271" y="5181600"/>
            <a:ext cx="218077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Detail objects of University</a:t>
            </a:r>
            <a:b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and Find their inter-connection</a:t>
            </a:r>
            <a:endParaRPr/>
          </a:p>
        </p:txBody>
      </p:sp>
      <p:pic>
        <p:nvPicPr>
          <p:cNvPr id="338" name="Google Shape;3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1200"/>
            <a:ext cx="34671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7"/>
          <p:cNvSpPr txBox="1"/>
          <p:nvPr/>
        </p:nvSpPr>
        <p:spPr>
          <a:xfrm>
            <a:off x="1371600" y="3420836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University</a:t>
            </a:r>
            <a:endParaRPr/>
          </a:p>
        </p:txBody>
      </p:sp>
      <p:sp>
        <p:nvSpPr>
          <p:cNvPr id="340" name="Google Shape;340;p27"/>
          <p:cNvSpPr txBox="1"/>
          <p:nvPr/>
        </p:nvSpPr>
        <p:spPr>
          <a:xfrm>
            <a:off x="1066800" y="4724400"/>
            <a:ext cx="27173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Domain</a:t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6477000" y="1676399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5060043" y="206848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7010400" y="373380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5410200" y="3200400"/>
            <a:ext cx="1752600" cy="110626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7052129" y="2621611"/>
            <a:ext cx="1939471" cy="103828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46" name="Google Shape;346;p27"/>
          <p:cNvSpPr txBox="1"/>
          <p:nvPr/>
        </p:nvSpPr>
        <p:spPr>
          <a:xfrm>
            <a:off x="6298790" y="4700587"/>
            <a:ext cx="175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</p:txBody>
      </p:sp>
      <p:cxnSp>
        <p:nvCxnSpPr>
          <p:cNvPr id="347" name="Google Shape;347;p27"/>
          <p:cNvCxnSpPr/>
          <p:nvPr/>
        </p:nvCxnSpPr>
        <p:spPr>
          <a:xfrm>
            <a:off x="3784190" y="3505200"/>
            <a:ext cx="139741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8" name="Google Shape;3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353" name="Google Shape;3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370205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/>
          <p:nvPr/>
        </p:nvSpPr>
        <p:spPr>
          <a:xfrm>
            <a:off x="1985394" y="2330718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057400"/>
            <a:ext cx="8229600" cy="1905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Structured Language </a:t>
            </a:r>
            <a:b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b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Object-oriented Language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81000" y="1828800"/>
            <a:ext cx="8610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ts val="4000"/>
              <a:buFont typeface="Cambria"/>
              <a:buNone/>
            </a:pPr>
            <a:r>
              <a:rPr b="1" lang="en-US" sz="40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Structured / Procedure Programming Methodology (SPM)</a:t>
            </a:r>
            <a:endParaRPr sz="40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28600"/>
            <a:ext cx="8229600" cy="107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Basic features of SPM</a:t>
            </a:r>
            <a:endParaRPr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55575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Emphasis on doing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algorithms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1644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Large Programs are divided into smaller programs known as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Functions</a:t>
            </a:r>
            <a:endParaRPr/>
          </a:p>
          <a:p>
            <a:pPr indent="-342900" lvl="0" marL="342900" rtl="0" algn="l">
              <a:spcBef>
                <a:spcPts val="1644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Most of the function shares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global data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1644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Data move around the system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globally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from function to function.</a:t>
            </a:r>
            <a:endParaRPr/>
          </a:p>
          <a:p>
            <a:pPr indent="-342900" lvl="0" marL="342900" rtl="0" algn="l">
              <a:spcBef>
                <a:spcPts val="1644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Function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transfers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the data from one form to another.</a:t>
            </a:r>
            <a:endParaRPr/>
          </a:p>
          <a:p>
            <a:pPr indent="-342900" lvl="0" marL="342900" rtl="0" algn="l">
              <a:spcBef>
                <a:spcPts val="1644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Employs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top-down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approach of Programming.</a:t>
            </a:r>
            <a:endParaRPr/>
          </a:p>
          <a:p>
            <a:pPr indent="0" lvl="0" marL="0" rtl="0" algn="l">
              <a:spcBef>
                <a:spcPts val="1644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spcBef>
                <a:spcPts val="1644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Example: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C, Pascal, FORTRAN</a:t>
            </a:r>
            <a:endParaRPr/>
          </a:p>
          <a:p>
            <a:pPr indent="-154940" lvl="0" marL="342900" rtl="0" algn="l">
              <a:spcBef>
                <a:spcPts val="179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2437" y="76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Problems with Structured Programming Methodology (SPM)</a:t>
            </a:r>
            <a:br>
              <a:rPr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2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28624" y="2332037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Reach their limit when project becomes too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large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Large program became more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complex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Functions have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unrestricted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access to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global</a:t>
            </a:r>
            <a:r>
              <a:rPr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304800" y="3124200"/>
            <a:ext cx="8534400" cy="1371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OOP - Breaking the Barriers of SPM</a:t>
            </a:r>
            <a:br>
              <a:rPr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12324" l="0" r="0" t="0"/>
          <a:stretch/>
        </p:blipFill>
        <p:spPr>
          <a:xfrm>
            <a:off x="33130" y="304800"/>
            <a:ext cx="3599354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Key Points</a:t>
            </a:r>
            <a:br>
              <a:rPr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2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Took the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best ideas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of </a:t>
            </a:r>
            <a:r>
              <a:rPr b="1"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SPM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combine with several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new concepts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Combine into a single unit both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the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functions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that operate on that data.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You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can’t access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data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directly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data is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hidden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so it is safe from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accidental alteration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encapsulation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data hiding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are key terms in the description of object-oriented languages.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The striking features of OOP</a:t>
            </a:r>
            <a:endParaRPr sz="36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304800" y="16764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Emphasis on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rather than the </a:t>
            </a:r>
            <a:r>
              <a:rPr b="1"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procedure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Programs are divided into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objects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Data are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hidden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can’t be accessed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by external functions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Object may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communicate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with each other through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b="1"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functions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).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New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&amp;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functions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can be easily added whenever necessary.</a:t>
            </a:r>
            <a:endParaRPr/>
          </a:p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2015-01-04T05:27:02Z</dcterms:created>
  <dc:creator>OOP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