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8" roundtripDataSignature="AMtx7mi1Fit3NRl8msSIGQdySCqGrolx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D70B76-83DE-47E9-94C2-CD81B5641515}">
  <a:tblStyle styleId="{65D70B76-83DE-47E9-94C2-CD81B5641515}"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techvidvan.com/tutorials/abstraction-in-java/" TargetMode="External"/><Relationship Id="rId4" Type="http://schemas.openxmlformats.org/officeDocument/2006/relationships/hyperlink" Target="https://www.javatpoint.com/abstract-class-in-java" TargetMode="External"/><Relationship Id="rId5" Type="http://schemas.openxmlformats.org/officeDocument/2006/relationships/hyperlink" Target="https://techvidvan.com/tutorials/java-interface/" TargetMode="External"/><Relationship Id="rId6" Type="http://schemas.openxmlformats.org/officeDocument/2006/relationships/hyperlink" Target="https://www.w3schools.com/java/java_constructors.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2209800" y="3355941"/>
            <a:ext cx="7772400" cy="1253766"/>
          </a:xfrm>
          <a:prstGeom prst="rect">
            <a:avLst/>
          </a:prstGeom>
          <a:solidFill>
            <a:schemeClr val="lt1"/>
          </a:solidFill>
          <a:ln cap="flat" cmpd="sng" w="9525">
            <a:solidFill>
              <a:srgbClr val="171616"/>
            </a:solidFill>
            <a:prstDash val="solid"/>
            <a:miter lim="800000"/>
            <a:headEnd len="sm" w="sm" type="none"/>
            <a:tailEnd len="sm" w="sm" type="none"/>
          </a:ln>
          <a:effectLst>
            <a:outerShdw blurRad="44450" algn="ctr" dir="5400000" dist="27940">
              <a:srgbClr val="000000">
                <a:alpha val="31764"/>
              </a:srgbClr>
            </a:outerShdw>
          </a:effectLst>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FF0000"/>
              </a:buClr>
              <a:buSzPct val="100000"/>
              <a:buFont typeface="Cambria"/>
              <a:buNone/>
            </a:pPr>
            <a:r>
              <a:rPr b="1" lang="en-US" sz="3200" u="sng">
                <a:solidFill>
                  <a:srgbClr val="FF0000"/>
                </a:solidFill>
                <a:latin typeface="Cambria"/>
                <a:ea typeface="Cambria"/>
                <a:cs typeface="Cambria"/>
                <a:sym typeface="Cambria"/>
              </a:rPr>
              <a:t>Lecture – 10</a:t>
            </a:r>
            <a:br>
              <a:rPr b="1" lang="en-US" sz="3200" u="sng">
                <a:solidFill>
                  <a:srgbClr val="FF0000"/>
                </a:solidFill>
                <a:latin typeface="Cambria"/>
                <a:ea typeface="Cambria"/>
                <a:cs typeface="Cambria"/>
                <a:sym typeface="Cambria"/>
              </a:rPr>
            </a:br>
            <a:r>
              <a:rPr b="1" lang="en-US" sz="3000">
                <a:solidFill>
                  <a:srgbClr val="0000FF"/>
                </a:solidFill>
                <a:latin typeface="Cambria"/>
                <a:ea typeface="Cambria"/>
                <a:cs typeface="Cambria"/>
                <a:sym typeface="Cambria"/>
              </a:rPr>
              <a:t>Abstraction in Java : Abstract Class and Interface</a:t>
            </a:r>
            <a:endParaRPr/>
          </a:p>
        </p:txBody>
      </p:sp>
      <p:sp>
        <p:nvSpPr>
          <p:cNvPr id="90" name="Google Shape;90;p1"/>
          <p:cNvSpPr txBox="1"/>
          <p:nvPr>
            <p:ph idx="1" type="subTitle"/>
          </p:nvPr>
        </p:nvSpPr>
        <p:spPr>
          <a:xfrm>
            <a:off x="3048000" y="5105400"/>
            <a:ext cx="6400800" cy="1371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14723F"/>
              </a:buClr>
              <a:buSzPct val="100000"/>
              <a:buNone/>
            </a:pPr>
            <a:r>
              <a:rPr b="1" lang="en-US" sz="2600">
                <a:solidFill>
                  <a:srgbClr val="14723F"/>
                </a:solidFill>
                <a:latin typeface="Cambria"/>
                <a:ea typeface="Cambria"/>
                <a:cs typeface="Cambria"/>
                <a:sym typeface="Cambria"/>
              </a:rPr>
              <a:t>Afsara Tasneem Misha</a:t>
            </a:r>
            <a:endParaRPr b="1" sz="2600">
              <a:solidFill>
                <a:srgbClr val="14723F"/>
              </a:solidFill>
              <a:latin typeface="Cambria"/>
              <a:ea typeface="Cambria"/>
              <a:cs typeface="Cambria"/>
              <a:sym typeface="Cambria"/>
            </a:endParaRPr>
          </a:p>
          <a:p>
            <a:pPr indent="0" lvl="0" marL="0" rtl="0" algn="ctr">
              <a:lnSpc>
                <a:spcPct val="90000"/>
              </a:lnSpc>
              <a:spcBef>
                <a:spcPts val="1000"/>
              </a:spcBef>
              <a:spcAft>
                <a:spcPts val="0"/>
              </a:spcAft>
              <a:buClr>
                <a:schemeClr val="dk1"/>
              </a:buClr>
              <a:buSzPct val="100000"/>
              <a:buNone/>
            </a:pPr>
            <a:r>
              <a:rPr b="1" lang="en-US" sz="1900">
                <a:latin typeface="Cambria"/>
                <a:ea typeface="Cambria"/>
                <a:cs typeface="Cambria"/>
                <a:sym typeface="Cambria"/>
              </a:rPr>
              <a:t>Lecturer </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Department of CSE</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Daffodil International University</a:t>
            </a:r>
            <a:endParaRPr/>
          </a:p>
          <a:p>
            <a:pPr indent="0" lvl="0" marL="0" rtl="0" algn="ctr">
              <a:lnSpc>
                <a:spcPct val="90000"/>
              </a:lnSpc>
              <a:spcBef>
                <a:spcPts val="1000"/>
              </a:spcBef>
              <a:spcAft>
                <a:spcPts val="0"/>
              </a:spcAft>
              <a:buClr>
                <a:schemeClr val="dk1"/>
              </a:buClr>
              <a:buSzPct val="100000"/>
              <a:buNone/>
            </a:pPr>
            <a:r>
              <a:t/>
            </a:r>
            <a:endParaRPr/>
          </a:p>
        </p:txBody>
      </p:sp>
      <p:pic>
        <p:nvPicPr>
          <p:cNvPr id="91" name="Google Shape;91;p1"/>
          <p:cNvPicPr preferRelativeResize="0"/>
          <p:nvPr/>
        </p:nvPicPr>
        <p:blipFill rotWithShape="1">
          <a:blip r:embed="rId3">
            <a:alphaModFix/>
          </a:blip>
          <a:srcRect b="0" l="0" r="0" t="0"/>
          <a:stretch/>
        </p:blipFill>
        <p:spPr>
          <a:xfrm>
            <a:off x="3651706" y="701927"/>
            <a:ext cx="4888588" cy="21666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 type="body"/>
          </p:nvPr>
        </p:nvSpPr>
        <p:spPr>
          <a:xfrm>
            <a:off x="838200" y="1311921"/>
            <a:ext cx="10515600" cy="50444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To declare an abstract class we use the keyword abstract. The syntax is given below:</a:t>
            </a:r>
            <a:endParaRPr/>
          </a:p>
          <a:p>
            <a:pPr indent="0" lvl="1" marL="457200" rtl="0" algn="l">
              <a:lnSpc>
                <a:spcPct val="90000"/>
              </a:lnSpc>
              <a:spcBef>
                <a:spcPts val="1800"/>
              </a:spcBef>
              <a:spcAft>
                <a:spcPts val="0"/>
              </a:spcAft>
              <a:buClr>
                <a:srgbClr val="10BC2D"/>
              </a:buClr>
              <a:buSzPts val="2800"/>
              <a:buNone/>
            </a:pPr>
            <a:r>
              <a:rPr b="1" lang="en-US" sz="2800">
                <a:solidFill>
                  <a:srgbClr val="10BC2D"/>
                </a:solidFill>
                <a:latin typeface="Cambria"/>
                <a:ea typeface="Cambria"/>
                <a:cs typeface="Cambria"/>
                <a:sym typeface="Cambria"/>
              </a:rPr>
              <a:t>access-specifier</a:t>
            </a:r>
            <a:r>
              <a:rPr lang="en-US" sz="2800">
                <a:latin typeface="Cambria"/>
                <a:ea typeface="Cambria"/>
                <a:cs typeface="Cambria"/>
                <a:sym typeface="Cambria"/>
              </a:rPr>
              <a:t> </a:t>
            </a:r>
            <a:r>
              <a:rPr b="1" lang="en-US" sz="2800">
                <a:solidFill>
                  <a:srgbClr val="0000FF"/>
                </a:solidFill>
                <a:latin typeface="Cambria"/>
                <a:ea typeface="Cambria"/>
                <a:cs typeface="Cambria"/>
                <a:sym typeface="Cambria"/>
              </a:rPr>
              <a:t>abstract</a:t>
            </a:r>
            <a:r>
              <a:rPr lang="en-US" sz="2800">
                <a:latin typeface="Cambria"/>
                <a:ea typeface="Cambria"/>
                <a:cs typeface="Cambria"/>
                <a:sym typeface="Cambria"/>
              </a:rPr>
              <a:t> </a:t>
            </a:r>
            <a:r>
              <a:rPr b="1" lang="en-US" sz="2800">
                <a:latin typeface="Cambria"/>
                <a:ea typeface="Cambria"/>
                <a:cs typeface="Cambria"/>
                <a:sym typeface="Cambria"/>
              </a:rPr>
              <a:t>class</a:t>
            </a:r>
            <a:r>
              <a:rPr lang="en-US" sz="2800">
                <a:latin typeface="Cambria"/>
                <a:ea typeface="Cambria"/>
                <a:cs typeface="Cambria"/>
                <a:sym typeface="Cambria"/>
              </a:rPr>
              <a:t> </a:t>
            </a:r>
            <a:r>
              <a:rPr b="1" lang="en-US" sz="2800">
                <a:latin typeface="Cambria"/>
                <a:ea typeface="Cambria"/>
                <a:cs typeface="Cambria"/>
                <a:sym typeface="Cambria"/>
              </a:rPr>
              <a:t>ClassName</a:t>
            </a:r>
            <a:endParaRPr b="1" sz="2800">
              <a:latin typeface="Cambria"/>
              <a:ea typeface="Cambria"/>
              <a:cs typeface="Cambria"/>
              <a:sym typeface="Cambria"/>
            </a:endParaRPr>
          </a:p>
          <a:p>
            <a:pPr indent="0" lvl="1" marL="457200" rtl="0" algn="l">
              <a:lnSpc>
                <a:spcPct val="90000"/>
              </a:lnSpc>
              <a:spcBef>
                <a:spcPts val="1800"/>
              </a:spcBef>
              <a:spcAft>
                <a:spcPts val="0"/>
              </a:spcAft>
              <a:buClr>
                <a:schemeClr val="dk1"/>
              </a:buClr>
              <a:buSzPts val="2800"/>
              <a:buNone/>
            </a:pPr>
            <a:r>
              <a:rPr lang="en-US" sz="2800">
                <a:latin typeface="Cambria"/>
                <a:ea typeface="Cambria"/>
                <a:cs typeface="Cambria"/>
                <a:sym typeface="Cambria"/>
              </a:rPr>
              <a:t>{</a:t>
            </a:r>
            <a:endParaRPr/>
          </a:p>
          <a:p>
            <a:pPr indent="0" lvl="1" marL="457200" rtl="0" algn="l">
              <a:lnSpc>
                <a:spcPct val="90000"/>
              </a:lnSpc>
              <a:spcBef>
                <a:spcPts val="1800"/>
              </a:spcBef>
              <a:spcAft>
                <a:spcPts val="0"/>
              </a:spcAft>
              <a:buClr>
                <a:schemeClr val="dk1"/>
              </a:buClr>
              <a:buSzPts val="2800"/>
              <a:buNone/>
            </a:pPr>
            <a:r>
              <a:rPr lang="en-US" sz="2800">
                <a:latin typeface="Cambria"/>
                <a:ea typeface="Cambria"/>
                <a:cs typeface="Cambria"/>
                <a:sym typeface="Cambria"/>
              </a:rPr>
              <a:t>         //class body</a:t>
            </a:r>
            <a:endParaRPr/>
          </a:p>
          <a:p>
            <a:pPr indent="0" lvl="1" marL="457200" rtl="0" algn="l">
              <a:lnSpc>
                <a:spcPct val="90000"/>
              </a:lnSpc>
              <a:spcBef>
                <a:spcPts val="1800"/>
              </a:spcBef>
              <a:spcAft>
                <a:spcPts val="0"/>
              </a:spcAft>
              <a:buClr>
                <a:schemeClr val="dk1"/>
              </a:buClr>
              <a:buSzPts val="2800"/>
              <a:buNone/>
            </a:pPr>
            <a:r>
              <a:rPr lang="en-US" sz="2800">
                <a:latin typeface="Cambria"/>
                <a:ea typeface="Cambria"/>
                <a:cs typeface="Cambria"/>
                <a:sym typeface="Cambria"/>
              </a:rPr>
              <a:t>}</a:t>
            </a:r>
            <a:endParaRPr/>
          </a:p>
          <a:p>
            <a:pPr indent="-76200" lvl="0" marL="228600" rtl="0" algn="l">
              <a:lnSpc>
                <a:spcPct val="90000"/>
              </a:lnSpc>
              <a:spcBef>
                <a:spcPts val="1800"/>
              </a:spcBef>
              <a:spcAft>
                <a:spcPts val="0"/>
              </a:spcAft>
              <a:buClr>
                <a:schemeClr val="dk1"/>
              </a:buClr>
              <a:buSzPts val="2400"/>
              <a:buNone/>
            </a:pPr>
            <a:r>
              <a:t/>
            </a:r>
            <a:endParaRPr sz="2400">
              <a:latin typeface="Cambria"/>
              <a:ea typeface="Cambria"/>
              <a:cs typeface="Cambria"/>
              <a:sym typeface="Cambria"/>
            </a:endParaRPr>
          </a:p>
        </p:txBody>
      </p:sp>
      <p:sp>
        <p:nvSpPr>
          <p:cNvPr id="151" name="Google Shape;1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0"/>
          <p:cNvSpPr txBox="1"/>
          <p:nvPr/>
        </p:nvSpPr>
        <p:spPr>
          <a:xfrm>
            <a:off x="838200" y="514071"/>
            <a:ext cx="10515600"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Syntax of declaring an </a:t>
            </a:r>
            <a:r>
              <a:rPr b="1" lang="en-US" sz="3600">
                <a:solidFill>
                  <a:srgbClr val="0000FF"/>
                </a:solidFill>
                <a:latin typeface="Cambria"/>
                <a:ea typeface="Cambria"/>
                <a:cs typeface="Cambria"/>
                <a:sym typeface="Cambria"/>
              </a:rPr>
              <a:t>abstract class:</a:t>
            </a:r>
            <a:endParaRPr/>
          </a:p>
        </p:txBody>
      </p:sp>
      <p:sp>
        <p:nvSpPr>
          <p:cNvPr id="153" name="Google Shape;153;p10"/>
          <p:cNvSpPr txBox="1"/>
          <p:nvPr/>
        </p:nvSpPr>
        <p:spPr>
          <a:xfrm>
            <a:off x="6046411" y="5783252"/>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154" name="Google Shape;154;p10"/>
          <p:cNvSpPr txBox="1"/>
          <p:nvPr/>
        </p:nvSpPr>
        <p:spPr>
          <a:xfrm>
            <a:off x="11233380" y="5785111"/>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idx="1" type="body"/>
          </p:nvPr>
        </p:nvSpPr>
        <p:spPr>
          <a:xfrm>
            <a:off x="838199" y="1047890"/>
            <a:ext cx="10979727" cy="53084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228600" lvl="0" marL="228600" rtl="0" algn="just">
              <a:lnSpc>
                <a:spcPct val="90000"/>
              </a:lnSpc>
              <a:spcBef>
                <a:spcPts val="1800"/>
              </a:spcBef>
              <a:spcAft>
                <a:spcPts val="0"/>
              </a:spcAft>
              <a:buClr>
                <a:schemeClr val="dk1"/>
              </a:buClr>
              <a:buSzPts val="2400"/>
              <a:buChar char="•"/>
            </a:pPr>
            <a:r>
              <a:rPr lang="en-US" sz="2400">
                <a:latin typeface="Cambria"/>
                <a:ea typeface="Cambria"/>
                <a:cs typeface="Cambria"/>
                <a:sym typeface="Cambria"/>
              </a:rPr>
              <a:t>A method which is declared as abstract and does not have implementation is known as an abstract method.</a:t>
            </a:r>
            <a:endParaRPr/>
          </a:p>
          <a:p>
            <a:pPr indent="-228600" lvl="0" marL="228600" rtl="0" algn="just">
              <a:lnSpc>
                <a:spcPct val="90000"/>
              </a:lnSpc>
              <a:spcBef>
                <a:spcPts val="1800"/>
              </a:spcBef>
              <a:spcAft>
                <a:spcPts val="0"/>
              </a:spcAft>
              <a:buClr>
                <a:schemeClr val="dk1"/>
              </a:buClr>
              <a:buSzPts val="2400"/>
              <a:buChar char="•"/>
            </a:pPr>
            <a:r>
              <a:rPr lang="en-US" sz="2400">
                <a:latin typeface="Cambria"/>
                <a:ea typeface="Cambria"/>
                <a:cs typeface="Cambria"/>
                <a:sym typeface="Cambria"/>
              </a:rPr>
              <a:t>The declaration of an abstract method </a:t>
            </a:r>
            <a:r>
              <a:rPr b="1" lang="en-US" sz="2400">
                <a:latin typeface="Cambria"/>
                <a:ea typeface="Cambria"/>
                <a:cs typeface="Cambria"/>
                <a:sym typeface="Cambria"/>
              </a:rPr>
              <a:t>must end </a:t>
            </a:r>
            <a:r>
              <a:rPr lang="en-US" sz="2400">
                <a:latin typeface="Cambria"/>
                <a:ea typeface="Cambria"/>
                <a:cs typeface="Cambria"/>
                <a:sym typeface="Cambria"/>
              </a:rPr>
              <a:t>with a </a:t>
            </a:r>
            <a:r>
              <a:rPr b="1" lang="en-US" sz="2400">
                <a:solidFill>
                  <a:srgbClr val="FF0000"/>
                </a:solidFill>
                <a:latin typeface="Cambria"/>
                <a:ea typeface="Cambria"/>
                <a:cs typeface="Cambria"/>
                <a:sym typeface="Cambria"/>
              </a:rPr>
              <a:t>semicolon ;</a:t>
            </a:r>
            <a:endParaRPr/>
          </a:p>
          <a:p>
            <a:pPr indent="-228600" lvl="0" marL="228600" rtl="0" algn="just">
              <a:lnSpc>
                <a:spcPct val="90000"/>
              </a:lnSpc>
              <a:spcBef>
                <a:spcPts val="1800"/>
              </a:spcBef>
              <a:spcAft>
                <a:spcPts val="0"/>
              </a:spcAft>
              <a:buClr>
                <a:schemeClr val="dk1"/>
              </a:buClr>
              <a:buSzPts val="2400"/>
              <a:buChar char="•"/>
            </a:pPr>
            <a:r>
              <a:rPr lang="en-US" sz="2400">
                <a:latin typeface="Cambria"/>
                <a:ea typeface="Cambria"/>
                <a:cs typeface="Cambria"/>
                <a:sym typeface="Cambria"/>
              </a:rPr>
              <a:t>The child classes which inherit the abstract class must provide the implementation of these inherited abstract methods.</a:t>
            </a:r>
            <a:endParaRPr/>
          </a:p>
          <a:p>
            <a:pPr indent="-228600" lvl="0" marL="228600" rtl="0" algn="just">
              <a:lnSpc>
                <a:spcPct val="90000"/>
              </a:lnSpc>
              <a:spcBef>
                <a:spcPts val="1800"/>
              </a:spcBef>
              <a:spcAft>
                <a:spcPts val="0"/>
              </a:spcAft>
              <a:buClr>
                <a:srgbClr val="FF0000"/>
              </a:buClr>
              <a:buSzPts val="2000"/>
              <a:buChar char="•"/>
            </a:pPr>
            <a:r>
              <a:rPr b="1" lang="en-US" sz="2000" u="sng">
                <a:solidFill>
                  <a:srgbClr val="FF0000"/>
                </a:solidFill>
                <a:latin typeface="Cambria"/>
                <a:ea typeface="Cambria"/>
                <a:cs typeface="Cambria"/>
                <a:sym typeface="Cambria"/>
              </a:rPr>
              <a:t>Syntax of declaring </a:t>
            </a:r>
            <a:r>
              <a:rPr b="1" lang="en-US" sz="2000" u="sng">
                <a:solidFill>
                  <a:srgbClr val="0000FF"/>
                </a:solidFill>
                <a:latin typeface="Cambria"/>
                <a:ea typeface="Cambria"/>
                <a:cs typeface="Cambria"/>
                <a:sym typeface="Cambria"/>
              </a:rPr>
              <a:t>abstract methods:</a:t>
            </a:r>
            <a:endParaRPr/>
          </a:p>
          <a:p>
            <a:pPr indent="0" lvl="2" marL="914400" rtl="0" algn="just">
              <a:lnSpc>
                <a:spcPct val="90000"/>
              </a:lnSpc>
              <a:spcBef>
                <a:spcPts val="1800"/>
              </a:spcBef>
              <a:spcAft>
                <a:spcPts val="0"/>
              </a:spcAft>
              <a:buClr>
                <a:schemeClr val="dk1"/>
              </a:buClr>
              <a:buSzPts val="1400"/>
              <a:buNone/>
            </a:pPr>
            <a:r>
              <a:rPr lang="en-US" sz="1400">
                <a:latin typeface="Cambria"/>
                <a:ea typeface="Cambria"/>
                <a:cs typeface="Cambria"/>
                <a:sym typeface="Cambria"/>
              </a:rPr>
              <a:t>	</a:t>
            </a:r>
            <a:r>
              <a:rPr b="1" lang="en-US" sz="2400">
                <a:solidFill>
                  <a:srgbClr val="10BC2D"/>
                </a:solidFill>
                <a:latin typeface="Cambria"/>
                <a:ea typeface="Cambria"/>
                <a:cs typeface="Cambria"/>
                <a:sym typeface="Cambria"/>
              </a:rPr>
              <a:t>access-specifier</a:t>
            </a:r>
            <a:r>
              <a:rPr b="1" lang="en-US" sz="2400">
                <a:latin typeface="Cambria"/>
                <a:ea typeface="Cambria"/>
                <a:cs typeface="Cambria"/>
                <a:sym typeface="Cambria"/>
              </a:rPr>
              <a:t> </a:t>
            </a:r>
            <a:r>
              <a:rPr b="1" lang="en-US" sz="2400">
                <a:solidFill>
                  <a:srgbClr val="0000FF"/>
                </a:solidFill>
                <a:latin typeface="Cambria"/>
                <a:ea typeface="Cambria"/>
                <a:cs typeface="Cambria"/>
                <a:sym typeface="Cambria"/>
              </a:rPr>
              <a:t>abstract</a:t>
            </a:r>
            <a:r>
              <a:rPr b="1" lang="en-US" sz="2400">
                <a:solidFill>
                  <a:srgbClr val="7030A0"/>
                </a:solidFill>
                <a:latin typeface="Cambria"/>
                <a:ea typeface="Cambria"/>
                <a:cs typeface="Cambria"/>
                <a:sym typeface="Cambria"/>
              </a:rPr>
              <a:t> return-type </a:t>
            </a:r>
            <a:r>
              <a:rPr b="1" lang="en-US" sz="2400">
                <a:latin typeface="Cambria"/>
                <a:ea typeface="Cambria"/>
                <a:cs typeface="Cambria"/>
                <a:sym typeface="Cambria"/>
              </a:rPr>
              <a:t>method_name();</a:t>
            </a:r>
            <a:endParaRPr/>
          </a:p>
          <a:p>
            <a:pPr indent="-228600" lvl="0" marL="228600" rtl="0" algn="just">
              <a:lnSpc>
                <a:spcPct val="90000"/>
              </a:lnSpc>
              <a:spcBef>
                <a:spcPts val="1800"/>
              </a:spcBef>
              <a:spcAft>
                <a:spcPts val="0"/>
              </a:spcAft>
              <a:buClr>
                <a:schemeClr val="dk1"/>
              </a:buClr>
              <a:buSzPts val="2400"/>
              <a:buChar char="•"/>
            </a:pPr>
            <a:r>
              <a:rPr b="1" lang="en-US" sz="2400" u="sng">
                <a:highlight>
                  <a:srgbClr val="00FFFF"/>
                </a:highlight>
                <a:latin typeface="Cambria"/>
                <a:ea typeface="Cambria"/>
                <a:cs typeface="Cambria"/>
                <a:sym typeface="Cambria"/>
              </a:rPr>
              <a:t>Example: </a:t>
            </a:r>
            <a:endParaRPr/>
          </a:p>
          <a:p>
            <a:pPr indent="0" lvl="2" marL="914400" rtl="0" algn="l">
              <a:lnSpc>
                <a:spcPct val="90000"/>
              </a:lnSpc>
              <a:spcBef>
                <a:spcPts val="1800"/>
              </a:spcBef>
              <a:spcAft>
                <a:spcPts val="0"/>
              </a:spcAft>
              <a:buClr>
                <a:schemeClr val="dk1"/>
              </a:buClr>
              <a:buSzPts val="2400"/>
              <a:buNone/>
            </a:pPr>
            <a:r>
              <a:rPr lang="en-US" sz="2400">
                <a:latin typeface="Cambria"/>
                <a:ea typeface="Cambria"/>
                <a:cs typeface="Cambria"/>
                <a:sym typeface="Cambria"/>
              </a:rPr>
              <a:t>            </a:t>
            </a:r>
            <a:r>
              <a:rPr b="1" lang="en-US" sz="2400">
                <a:solidFill>
                  <a:srgbClr val="10BC2D"/>
                </a:solidFill>
                <a:latin typeface="Cambria"/>
                <a:ea typeface="Cambria"/>
                <a:cs typeface="Cambria"/>
                <a:sym typeface="Cambria"/>
              </a:rPr>
              <a:t>public</a:t>
            </a:r>
            <a:r>
              <a:rPr b="1" lang="en-US" sz="2400">
                <a:latin typeface="Cambria"/>
                <a:ea typeface="Cambria"/>
                <a:cs typeface="Cambria"/>
                <a:sym typeface="Cambria"/>
              </a:rPr>
              <a:t> </a:t>
            </a:r>
            <a:r>
              <a:rPr b="1" lang="en-US" sz="2400">
                <a:solidFill>
                  <a:srgbClr val="0000FF"/>
                </a:solidFill>
                <a:latin typeface="Cambria"/>
                <a:ea typeface="Cambria"/>
                <a:cs typeface="Cambria"/>
                <a:sym typeface="Cambria"/>
              </a:rPr>
              <a:t>abstract</a:t>
            </a:r>
            <a:r>
              <a:rPr b="1" lang="en-US" sz="2400">
                <a:latin typeface="Cambria"/>
                <a:ea typeface="Cambria"/>
                <a:cs typeface="Cambria"/>
                <a:sym typeface="Cambria"/>
              </a:rPr>
              <a:t> </a:t>
            </a:r>
            <a:r>
              <a:rPr b="1" lang="en-US" sz="2400">
                <a:solidFill>
                  <a:srgbClr val="7030A0"/>
                </a:solidFill>
                <a:latin typeface="Cambria"/>
                <a:ea typeface="Cambria"/>
                <a:cs typeface="Cambria"/>
                <a:sym typeface="Cambria"/>
              </a:rPr>
              <a:t>void</a:t>
            </a:r>
            <a:r>
              <a:rPr b="1" lang="en-US" sz="2400">
                <a:latin typeface="Cambria"/>
                <a:ea typeface="Cambria"/>
                <a:cs typeface="Cambria"/>
                <a:sym typeface="Cambria"/>
              </a:rPr>
              <a:t> printStatus(); </a:t>
            </a:r>
            <a:endParaRPr/>
          </a:p>
          <a:p>
            <a:pPr indent="0" lvl="2" marL="914400" rtl="0" algn="just">
              <a:lnSpc>
                <a:spcPct val="90000"/>
              </a:lnSpc>
              <a:spcBef>
                <a:spcPts val="1800"/>
              </a:spcBef>
              <a:spcAft>
                <a:spcPts val="0"/>
              </a:spcAft>
              <a:buClr>
                <a:schemeClr val="dk1"/>
              </a:buClr>
              <a:buSzPts val="2800"/>
              <a:buNone/>
            </a:pPr>
            <a:r>
              <a:t/>
            </a:r>
            <a:endParaRPr b="1" sz="2800">
              <a:latin typeface="Cambria"/>
              <a:ea typeface="Cambria"/>
              <a:cs typeface="Cambria"/>
              <a:sym typeface="Cambria"/>
            </a:endParaRPr>
          </a:p>
          <a:p>
            <a:pPr indent="0" lvl="2" marL="914400" rtl="0" algn="just">
              <a:lnSpc>
                <a:spcPct val="90000"/>
              </a:lnSpc>
              <a:spcBef>
                <a:spcPts val="1800"/>
              </a:spcBef>
              <a:spcAft>
                <a:spcPts val="0"/>
              </a:spcAft>
              <a:buClr>
                <a:schemeClr val="dk1"/>
              </a:buClr>
              <a:buSzPts val="2800"/>
              <a:buNone/>
            </a:pPr>
            <a:r>
              <a:t/>
            </a:r>
            <a:endParaRPr b="1" sz="2800">
              <a:latin typeface="Cambria"/>
              <a:ea typeface="Cambria"/>
              <a:cs typeface="Cambria"/>
              <a:sym typeface="Cambria"/>
            </a:endParaRPr>
          </a:p>
          <a:p>
            <a:pPr indent="0" lvl="0" marL="0" rtl="0" algn="l">
              <a:lnSpc>
                <a:spcPct val="90000"/>
              </a:lnSpc>
              <a:spcBef>
                <a:spcPts val="1800"/>
              </a:spcBef>
              <a:spcAft>
                <a:spcPts val="0"/>
              </a:spcAft>
              <a:buClr>
                <a:schemeClr val="dk1"/>
              </a:buClr>
              <a:buSzPts val="2400"/>
              <a:buNone/>
            </a:pPr>
            <a:r>
              <a:t/>
            </a:r>
            <a:endParaRPr sz="2400">
              <a:latin typeface="Cambria"/>
              <a:ea typeface="Cambria"/>
              <a:cs typeface="Cambria"/>
              <a:sym typeface="Cambria"/>
            </a:endParaRPr>
          </a:p>
        </p:txBody>
      </p:sp>
      <p:sp>
        <p:nvSpPr>
          <p:cNvPr id="160" name="Google Shape;1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1"/>
          <p:cNvSpPr txBox="1"/>
          <p:nvPr/>
        </p:nvSpPr>
        <p:spPr>
          <a:xfrm>
            <a:off x="838200" y="514071"/>
            <a:ext cx="10979726"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Abstract Methods </a:t>
            </a:r>
            <a:r>
              <a:rPr b="1" lang="en-US" sz="3600">
                <a:solidFill>
                  <a:srgbClr val="FF0000"/>
                </a:solidFill>
                <a:latin typeface="Cambria"/>
                <a:ea typeface="Cambria"/>
                <a:cs typeface="Cambria"/>
                <a:sym typeface="Cambria"/>
              </a:rPr>
              <a:t>in Java</a:t>
            </a:r>
            <a:endParaRPr/>
          </a:p>
        </p:txBody>
      </p:sp>
      <p:sp>
        <p:nvSpPr>
          <p:cNvPr id="162" name="Google Shape;162;p11"/>
          <p:cNvSpPr txBox="1"/>
          <p:nvPr/>
        </p:nvSpPr>
        <p:spPr>
          <a:xfrm>
            <a:off x="6046411" y="5783252"/>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163" name="Google Shape;163;p11"/>
          <p:cNvSpPr txBox="1"/>
          <p:nvPr/>
        </p:nvSpPr>
        <p:spPr>
          <a:xfrm>
            <a:off x="11233380" y="5785111"/>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p:nvPr/>
        </p:nvSpPr>
        <p:spPr>
          <a:xfrm>
            <a:off x="1257300" y="2451100"/>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2"/>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2"/>
          <p:cNvSpPr txBox="1"/>
          <p:nvPr>
            <p:ph idx="1" type="body"/>
          </p:nvPr>
        </p:nvSpPr>
        <p:spPr>
          <a:xfrm>
            <a:off x="838199" y="1032509"/>
            <a:ext cx="112065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00"/>
              <a:buNone/>
            </a:pPr>
            <a:r>
              <a:rPr lang="en-US" sz="2400" u="sng">
                <a:highlight>
                  <a:srgbClr val="00FFFF"/>
                </a:highlight>
                <a:latin typeface="Cambria"/>
                <a:ea typeface="Cambria"/>
                <a:cs typeface="Cambria"/>
                <a:sym typeface="Cambria"/>
              </a:rPr>
              <a:t>An abstract class that has </a:t>
            </a:r>
            <a:r>
              <a:rPr b="1" lang="en-US" sz="2400" u="sng">
                <a:highlight>
                  <a:srgbClr val="FFFF00"/>
                </a:highlight>
                <a:latin typeface="Cambria"/>
                <a:ea typeface="Cambria"/>
                <a:cs typeface="Cambria"/>
                <a:sym typeface="Cambria"/>
              </a:rPr>
              <a:t>abstract method </a:t>
            </a:r>
            <a:endParaRPr/>
          </a:p>
          <a:p>
            <a:pPr indent="0" lvl="0" marL="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171" name="Google Shape;171;p12"/>
          <p:cNvSpPr txBox="1"/>
          <p:nvPr/>
        </p:nvSpPr>
        <p:spPr>
          <a:xfrm>
            <a:off x="838200" y="310514"/>
            <a:ext cx="11206580"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1  </a:t>
            </a:r>
            <a:endParaRPr/>
          </a:p>
        </p:txBody>
      </p:sp>
      <p:sp>
        <p:nvSpPr>
          <p:cNvPr id="172" name="Google Shape;1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12"/>
          <p:cNvSpPr/>
          <p:nvPr/>
        </p:nvSpPr>
        <p:spPr>
          <a:xfrm>
            <a:off x="6515102" y="1569840"/>
            <a:ext cx="5381525" cy="4013818"/>
          </a:xfrm>
          <a:prstGeom prst="rect">
            <a:avLst/>
          </a:prstGeom>
          <a:solidFill>
            <a:srgbClr val="D8C5FF"/>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public class Car extends Vehicle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System.out.println("Car moves faster.");</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static void main(String[] args)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Car c1 = new Car();</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c1.move();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b="0" i="0" sz="4400" u="none" cap="none" strike="noStrike">
              <a:solidFill>
                <a:srgbClr val="002060"/>
              </a:solidFill>
              <a:latin typeface="Cambria"/>
              <a:ea typeface="Cambria"/>
              <a:cs typeface="Cambria"/>
              <a:sym typeface="Cambria"/>
            </a:endParaRPr>
          </a:p>
        </p:txBody>
      </p:sp>
      <p:sp>
        <p:nvSpPr>
          <p:cNvPr id="174" name="Google Shape;174;p12"/>
          <p:cNvSpPr/>
          <p:nvPr/>
        </p:nvSpPr>
        <p:spPr>
          <a:xfrm>
            <a:off x="6515102" y="5543408"/>
            <a:ext cx="5381525" cy="812942"/>
          </a:xfrm>
          <a:prstGeom prst="rect">
            <a:avLst/>
          </a:prstGeom>
          <a:solidFill>
            <a:srgbClr val="F1F1F1"/>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600"/>
              <a:buFont typeface="Consolas"/>
              <a:buNone/>
            </a:pPr>
            <a:r>
              <a:rPr b="0" i="0" lang="en-US" sz="1600" u="none" cap="none" strike="noStrike">
                <a:solidFill>
                  <a:schemeClr val="dk1"/>
                </a:solidFill>
                <a:latin typeface="Consolas"/>
                <a:ea typeface="Consolas"/>
                <a:cs typeface="Consolas"/>
                <a:sym typeface="Consolas"/>
              </a:rPr>
              <a:t>// Outputs </a:t>
            </a:r>
            <a:endParaRPr/>
          </a:p>
          <a:p>
            <a:pPr indent="0" lvl="1" marL="457200" marR="0" rtl="0" algn="l">
              <a:spcBef>
                <a:spcPts val="0"/>
              </a:spcBef>
              <a:spcAft>
                <a:spcPts val="0"/>
              </a:spcAft>
              <a:buNone/>
            </a:pPr>
            <a:r>
              <a:rPr b="0" i="0" lang="en-US" sz="1600" u="none" cap="none" strike="noStrike">
                <a:solidFill>
                  <a:schemeClr val="dk1"/>
                </a:solidFill>
                <a:latin typeface="Consolas"/>
                <a:ea typeface="Consolas"/>
                <a:cs typeface="Consolas"/>
                <a:sym typeface="Consolas"/>
              </a:rPr>
              <a:t>Car moves faster.</a:t>
            </a:r>
            <a:r>
              <a:rPr b="0" i="0" lang="en-US" sz="1200" u="none" cap="none" strike="noStrike">
                <a:solidFill>
                  <a:schemeClr val="dk1"/>
                </a:solidFill>
                <a:latin typeface="Calibri"/>
                <a:ea typeface="Calibri"/>
                <a:cs typeface="Calibri"/>
                <a:sym typeface="Calibri"/>
              </a:rPr>
              <a:t> </a:t>
            </a:r>
            <a:endParaRPr b="0" i="0" sz="3600" u="none" cap="none" strike="noStrike">
              <a:solidFill>
                <a:schemeClr val="dk1"/>
              </a:solidFill>
              <a:latin typeface="Arial"/>
              <a:ea typeface="Arial"/>
              <a:cs typeface="Arial"/>
              <a:sym typeface="Arial"/>
            </a:endParaRPr>
          </a:p>
        </p:txBody>
      </p:sp>
      <p:sp>
        <p:nvSpPr>
          <p:cNvPr id="175" name="Google Shape;175;p12"/>
          <p:cNvSpPr/>
          <p:nvPr/>
        </p:nvSpPr>
        <p:spPr>
          <a:xfrm>
            <a:off x="1147055" y="1677245"/>
            <a:ext cx="4733045" cy="1859382"/>
          </a:xfrm>
          <a:prstGeom prst="rect">
            <a:avLst/>
          </a:prstGeom>
          <a:solidFill>
            <a:srgbClr val="FBE4D4"/>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public abstract class Vehicle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abstract void 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p:nvPr/>
        </p:nvSpPr>
        <p:spPr>
          <a:xfrm>
            <a:off x="1257300" y="2451100"/>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3"/>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3"/>
          <p:cNvSpPr txBox="1"/>
          <p:nvPr>
            <p:ph idx="1" type="body"/>
          </p:nvPr>
        </p:nvSpPr>
        <p:spPr>
          <a:xfrm>
            <a:off x="386499" y="1032509"/>
            <a:ext cx="116582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lang="en-US" sz="2000" u="sng">
                <a:highlight>
                  <a:srgbClr val="00FFFF"/>
                </a:highlight>
                <a:latin typeface="Cambria"/>
                <a:ea typeface="Cambria"/>
                <a:cs typeface="Cambria"/>
                <a:sym typeface="Cambria"/>
              </a:rPr>
              <a:t>An abstract class that has </a:t>
            </a:r>
            <a:r>
              <a:rPr b="1" lang="en-US" sz="2000" u="sng">
                <a:highlight>
                  <a:srgbClr val="FFFF00"/>
                </a:highlight>
                <a:latin typeface="Cambria"/>
                <a:ea typeface="Cambria"/>
                <a:cs typeface="Cambria"/>
                <a:sym typeface="Cambria"/>
              </a:rPr>
              <a:t>abstract</a:t>
            </a:r>
            <a:r>
              <a:rPr lang="en-US" sz="2000" u="sng">
                <a:highlight>
                  <a:srgbClr val="00FFFF"/>
                </a:highlight>
                <a:latin typeface="Cambria"/>
                <a:ea typeface="Cambria"/>
                <a:cs typeface="Cambria"/>
                <a:sym typeface="Cambria"/>
              </a:rPr>
              <a:t> and </a:t>
            </a:r>
            <a:r>
              <a:rPr b="1" lang="en-US" sz="2000" u="sng">
                <a:highlight>
                  <a:srgbClr val="FFFF00"/>
                </a:highlight>
                <a:latin typeface="Cambria"/>
                <a:ea typeface="Cambria"/>
                <a:cs typeface="Cambria"/>
                <a:sym typeface="Cambria"/>
              </a:rPr>
              <a:t>non-abstract</a:t>
            </a:r>
            <a:r>
              <a:rPr lang="en-US" sz="2000" u="sng">
                <a:highlight>
                  <a:srgbClr val="00FFFF"/>
                </a:highlight>
                <a:latin typeface="Cambria"/>
                <a:ea typeface="Cambria"/>
                <a:cs typeface="Cambria"/>
                <a:sym typeface="Cambria"/>
              </a:rPr>
              <a:t> methods </a:t>
            </a:r>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p:txBody>
      </p:sp>
      <p:sp>
        <p:nvSpPr>
          <p:cNvPr id="183" name="Google Shape;183;p13"/>
          <p:cNvSpPr txBox="1"/>
          <p:nvPr/>
        </p:nvSpPr>
        <p:spPr>
          <a:xfrm>
            <a:off x="386499" y="310514"/>
            <a:ext cx="11658281"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2  </a:t>
            </a:r>
            <a:endParaRPr/>
          </a:p>
        </p:txBody>
      </p:sp>
      <p:sp>
        <p:nvSpPr>
          <p:cNvPr id="184" name="Google Shape;1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p:nvPr/>
        </p:nvSpPr>
        <p:spPr>
          <a:xfrm>
            <a:off x="6515099" y="1731585"/>
            <a:ext cx="5529680" cy="4290817"/>
          </a:xfrm>
          <a:prstGeom prst="rect">
            <a:avLst/>
          </a:prstGeom>
          <a:solidFill>
            <a:srgbClr val="D8C5FF"/>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public class Car extends Vehicle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System.out.println("Car moves faster.");</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static void main(String[] args)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Car c1 = new Car();</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c1.move();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c1.carry();</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
        <p:nvSpPr>
          <p:cNvPr id="186" name="Google Shape;186;p13"/>
          <p:cNvSpPr/>
          <p:nvPr/>
        </p:nvSpPr>
        <p:spPr>
          <a:xfrm>
            <a:off x="6515102" y="5837734"/>
            <a:ext cx="5529677" cy="966830"/>
          </a:xfrm>
          <a:prstGeom prst="rect">
            <a:avLst/>
          </a:prstGeom>
          <a:solidFill>
            <a:srgbClr val="F1F1F1"/>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spcBef>
                <a:spcPts val="0"/>
              </a:spcBef>
              <a:spcAft>
                <a:spcPts val="0"/>
              </a:spcAft>
              <a:buNone/>
            </a:pPr>
            <a:r>
              <a:rPr b="1" i="0" lang="en-US" sz="1400" u="none" cap="none" strike="noStrike">
                <a:solidFill>
                  <a:schemeClr val="dk1"/>
                </a:solidFill>
                <a:latin typeface="Consolas"/>
                <a:ea typeface="Consolas"/>
                <a:cs typeface="Consolas"/>
                <a:sym typeface="Consolas"/>
              </a:rPr>
              <a:t>// Outputs: </a:t>
            </a:r>
            <a:endParaRPr/>
          </a:p>
          <a:p>
            <a:pPr indent="0" lvl="1" marL="457200" marR="0" rtl="0" algn="l">
              <a:spcBef>
                <a:spcPts val="0"/>
              </a:spcBef>
              <a:spcAft>
                <a:spcPts val="0"/>
              </a:spcAft>
              <a:buNone/>
            </a:pPr>
            <a:r>
              <a:rPr b="0" i="0" lang="en-US" sz="1400" u="none" cap="none" strike="noStrike">
                <a:solidFill>
                  <a:schemeClr val="dk1"/>
                </a:solidFill>
                <a:latin typeface="Consolas"/>
                <a:ea typeface="Consolas"/>
                <a:cs typeface="Consolas"/>
                <a:sym typeface="Consolas"/>
              </a:rPr>
              <a:t>Car moves faster.</a:t>
            </a:r>
            <a:endParaRPr/>
          </a:p>
          <a:p>
            <a:pPr indent="0" lvl="1" marL="457200" marR="0" rtl="0" algn="l">
              <a:spcBef>
                <a:spcPts val="0"/>
              </a:spcBef>
              <a:spcAft>
                <a:spcPts val="0"/>
              </a:spcAft>
              <a:buNone/>
            </a:pPr>
            <a:r>
              <a:rPr b="0" i="0" lang="en-US" sz="1400" u="none" cap="none" strike="noStrike">
                <a:solidFill>
                  <a:schemeClr val="dk1"/>
                </a:solidFill>
                <a:latin typeface="Consolas"/>
                <a:ea typeface="Consolas"/>
                <a:cs typeface="Consolas"/>
                <a:sym typeface="Consolas"/>
              </a:rPr>
              <a:t>All Vehicle carry loads</a:t>
            </a:r>
            <a:endParaRPr b="0" i="0" sz="3200" u="none" cap="none" strike="noStrike">
              <a:solidFill>
                <a:schemeClr val="dk1"/>
              </a:solidFill>
              <a:latin typeface="Arial"/>
              <a:ea typeface="Arial"/>
              <a:cs typeface="Arial"/>
              <a:sym typeface="Arial"/>
            </a:endParaRPr>
          </a:p>
        </p:txBody>
      </p:sp>
      <p:sp>
        <p:nvSpPr>
          <p:cNvPr id="187" name="Google Shape;187;p13"/>
          <p:cNvSpPr/>
          <p:nvPr/>
        </p:nvSpPr>
        <p:spPr>
          <a:xfrm>
            <a:off x="494048" y="1739116"/>
            <a:ext cx="5793630" cy="3398265"/>
          </a:xfrm>
          <a:prstGeom prst="rect">
            <a:avLst/>
          </a:prstGeom>
          <a:solidFill>
            <a:srgbClr val="FBE4D4"/>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public abstract class Vehicle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abstract void move();</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carry()</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System.out.println("All Vehicle carry loads");</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p:nvPr/>
        </p:nvSpPr>
        <p:spPr>
          <a:xfrm>
            <a:off x="1257300" y="2451100"/>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4"/>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4"/>
          <p:cNvSpPr txBox="1"/>
          <p:nvPr>
            <p:ph idx="1" type="body"/>
          </p:nvPr>
        </p:nvSpPr>
        <p:spPr>
          <a:xfrm>
            <a:off x="386499" y="1032509"/>
            <a:ext cx="116582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lang="en-US" sz="2000" u="sng">
                <a:highlight>
                  <a:srgbClr val="00FFFF"/>
                </a:highlight>
                <a:latin typeface="Cambria"/>
                <a:ea typeface="Cambria"/>
                <a:cs typeface="Cambria"/>
                <a:sym typeface="Cambria"/>
              </a:rPr>
              <a:t>An abstract class that has </a:t>
            </a:r>
            <a:r>
              <a:rPr b="1" lang="en-US" sz="2000" u="sng">
                <a:highlight>
                  <a:srgbClr val="FFFF00"/>
                </a:highlight>
                <a:latin typeface="Cambria"/>
                <a:ea typeface="Cambria"/>
                <a:cs typeface="Cambria"/>
                <a:sym typeface="Cambria"/>
              </a:rPr>
              <a:t>abstract</a:t>
            </a:r>
            <a:r>
              <a:rPr lang="en-US" sz="2000" u="sng">
                <a:highlight>
                  <a:srgbClr val="00FFFF"/>
                </a:highlight>
                <a:latin typeface="Cambria"/>
                <a:ea typeface="Cambria"/>
                <a:cs typeface="Cambria"/>
                <a:sym typeface="Cambria"/>
              </a:rPr>
              <a:t> , </a:t>
            </a:r>
            <a:r>
              <a:rPr b="1" lang="en-US" sz="2000" u="sng">
                <a:highlight>
                  <a:srgbClr val="FFFF00"/>
                </a:highlight>
                <a:latin typeface="Cambria"/>
                <a:ea typeface="Cambria"/>
                <a:cs typeface="Cambria"/>
                <a:sym typeface="Cambria"/>
              </a:rPr>
              <a:t>non-abstract</a:t>
            </a:r>
            <a:r>
              <a:rPr lang="en-US" sz="2000" u="sng">
                <a:highlight>
                  <a:srgbClr val="00FFFF"/>
                </a:highlight>
                <a:latin typeface="Cambria"/>
                <a:ea typeface="Cambria"/>
                <a:cs typeface="Cambria"/>
                <a:sym typeface="Cambria"/>
              </a:rPr>
              <a:t> methods and </a:t>
            </a:r>
            <a:r>
              <a:rPr b="1" lang="en-US" sz="2000" u="sng">
                <a:highlight>
                  <a:srgbClr val="FFFF00"/>
                </a:highlight>
                <a:latin typeface="Cambria"/>
                <a:ea typeface="Cambria"/>
                <a:cs typeface="Cambria"/>
                <a:sym typeface="Cambria"/>
              </a:rPr>
              <a:t>Constructor </a:t>
            </a:r>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p:txBody>
      </p:sp>
      <p:sp>
        <p:nvSpPr>
          <p:cNvPr id="195" name="Google Shape;195;p14"/>
          <p:cNvSpPr txBox="1"/>
          <p:nvPr/>
        </p:nvSpPr>
        <p:spPr>
          <a:xfrm>
            <a:off x="386499" y="310514"/>
            <a:ext cx="11658281"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3  </a:t>
            </a:r>
            <a:endParaRPr/>
          </a:p>
        </p:txBody>
      </p:sp>
      <p:sp>
        <p:nvSpPr>
          <p:cNvPr id="196" name="Google Shape;1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4"/>
          <p:cNvSpPr/>
          <p:nvPr/>
        </p:nvSpPr>
        <p:spPr>
          <a:xfrm>
            <a:off x="6515102" y="1616004"/>
            <a:ext cx="5529680" cy="3921485"/>
          </a:xfrm>
          <a:prstGeom prst="rect">
            <a:avLst/>
          </a:prstGeom>
          <a:solidFill>
            <a:srgbClr val="D8C5FF"/>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public class Car extends Vehicle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void move()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System.out.println("Car moves faster.");</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static void main(String[] args)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Car c1 = new Car();</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c1.move();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c1.carry();</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a:p>
        </p:txBody>
      </p:sp>
      <p:sp>
        <p:nvSpPr>
          <p:cNvPr id="198" name="Google Shape;198;p14"/>
          <p:cNvSpPr/>
          <p:nvPr/>
        </p:nvSpPr>
        <p:spPr>
          <a:xfrm>
            <a:off x="6515102" y="5538345"/>
            <a:ext cx="5529677" cy="1182274"/>
          </a:xfrm>
          <a:prstGeom prst="rect">
            <a:avLst/>
          </a:prstGeom>
          <a:solidFill>
            <a:srgbClr val="F1F1F1"/>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spcBef>
                <a:spcPts val="0"/>
              </a:spcBef>
              <a:spcAft>
                <a:spcPts val="0"/>
              </a:spcAft>
              <a:buNone/>
            </a:pPr>
            <a:r>
              <a:rPr b="1" i="0" lang="en-US" sz="1400" u="none" cap="none" strike="noStrike">
                <a:solidFill>
                  <a:schemeClr val="dk1"/>
                </a:solidFill>
                <a:latin typeface="Consolas"/>
                <a:ea typeface="Consolas"/>
                <a:cs typeface="Consolas"/>
                <a:sym typeface="Consolas"/>
              </a:rPr>
              <a:t>// Outputs: </a:t>
            </a:r>
            <a:endParaRPr/>
          </a:p>
          <a:p>
            <a:pPr indent="0" lvl="1" marL="457200" marR="0" rtl="0" algn="l">
              <a:spcBef>
                <a:spcPts val="0"/>
              </a:spcBef>
              <a:spcAft>
                <a:spcPts val="0"/>
              </a:spcAft>
              <a:buNone/>
            </a:pPr>
            <a:r>
              <a:rPr b="0" i="0" lang="en-US" sz="1400" u="none" cap="none" strike="noStrike">
                <a:solidFill>
                  <a:schemeClr val="dk1"/>
                </a:solidFill>
                <a:latin typeface="Consolas"/>
                <a:ea typeface="Consolas"/>
                <a:cs typeface="Consolas"/>
                <a:sym typeface="Consolas"/>
              </a:rPr>
              <a:t>Vehicle is Created.</a:t>
            </a:r>
            <a:endParaRPr/>
          </a:p>
          <a:p>
            <a:pPr indent="0" lvl="1" marL="457200" marR="0" rtl="0" algn="l">
              <a:spcBef>
                <a:spcPts val="0"/>
              </a:spcBef>
              <a:spcAft>
                <a:spcPts val="0"/>
              </a:spcAft>
              <a:buNone/>
            </a:pPr>
            <a:r>
              <a:rPr b="0" i="0" lang="en-US" sz="1400" u="none" cap="none" strike="noStrike">
                <a:solidFill>
                  <a:schemeClr val="dk1"/>
                </a:solidFill>
                <a:latin typeface="Consolas"/>
                <a:ea typeface="Consolas"/>
                <a:cs typeface="Consolas"/>
                <a:sym typeface="Consolas"/>
              </a:rPr>
              <a:t>Car moves faster.</a:t>
            </a:r>
            <a:endParaRPr/>
          </a:p>
          <a:p>
            <a:pPr indent="0" lvl="1" marL="457200" marR="0" rtl="0" algn="l">
              <a:spcBef>
                <a:spcPts val="0"/>
              </a:spcBef>
              <a:spcAft>
                <a:spcPts val="0"/>
              </a:spcAft>
              <a:buNone/>
            </a:pPr>
            <a:r>
              <a:rPr b="0" i="0" lang="en-US" sz="1400" u="none" cap="none" strike="noStrike">
                <a:solidFill>
                  <a:schemeClr val="dk1"/>
                </a:solidFill>
                <a:latin typeface="Consolas"/>
                <a:ea typeface="Consolas"/>
                <a:cs typeface="Consolas"/>
                <a:sym typeface="Consolas"/>
              </a:rPr>
              <a:t>All Vehicle carry loads</a:t>
            </a:r>
            <a:endParaRPr b="0" i="0" sz="3200" u="none" cap="none" strike="noStrike">
              <a:solidFill>
                <a:schemeClr val="dk1"/>
              </a:solidFill>
              <a:latin typeface="Arial"/>
              <a:ea typeface="Arial"/>
              <a:cs typeface="Arial"/>
              <a:sym typeface="Arial"/>
            </a:endParaRPr>
          </a:p>
        </p:txBody>
      </p:sp>
      <p:sp>
        <p:nvSpPr>
          <p:cNvPr id="199" name="Google Shape;199;p14"/>
          <p:cNvSpPr/>
          <p:nvPr/>
        </p:nvSpPr>
        <p:spPr>
          <a:xfrm>
            <a:off x="566320" y="1616004"/>
            <a:ext cx="5529680" cy="4475483"/>
          </a:xfrm>
          <a:prstGeom prst="rect">
            <a:avLst/>
          </a:prstGeom>
          <a:solidFill>
            <a:srgbClr val="FBE4D4"/>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public abstract class Vehicle {</a:t>
            </a:r>
            <a:endParaRPr/>
          </a:p>
          <a:p>
            <a:pPr indent="0" lvl="1" marL="457200" marR="0" rtl="0" algn="l">
              <a:spcBef>
                <a:spcPts val="0"/>
              </a:spcBef>
              <a:spcAft>
                <a:spcPts val="0"/>
              </a:spcAft>
              <a:buNone/>
            </a:pPr>
            <a:r>
              <a:t/>
            </a:r>
            <a:endParaRPr b="0" i="0" sz="1800" u="none" cap="none" strike="noStrike">
              <a:solidFill>
                <a:srgbClr val="002060"/>
              </a:solidFill>
              <a:latin typeface="Cambria"/>
              <a:ea typeface="Cambria"/>
              <a:cs typeface="Cambria"/>
              <a:sym typeface="Cambria"/>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Vehicle()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System.out.println("Vehicle is Created.");</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abstract void move();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void carry()</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System.out.println("All Vehicle carry loads");</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p:nvPr/>
        </p:nvSpPr>
        <p:spPr>
          <a:xfrm>
            <a:off x="538899" y="973152"/>
            <a:ext cx="11114202" cy="5637905"/>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5" name="Google Shape;205;p15"/>
          <p:cNvGraphicFramePr/>
          <p:nvPr/>
        </p:nvGraphicFramePr>
        <p:xfrm>
          <a:off x="4572000" y="1426793"/>
          <a:ext cx="3000000" cy="3000000"/>
        </p:xfrm>
        <a:graphic>
          <a:graphicData uri="http://schemas.openxmlformats.org/drawingml/2006/table">
            <a:tbl>
              <a:tblPr bandRow="1" firstRow="1">
                <a:noFill/>
                <a:tableStyleId>{65D70B76-83DE-47E9-94C2-CD81B5641515}</a:tableStyleId>
              </a:tblPr>
              <a:tblGrid>
                <a:gridCol w="2567750"/>
              </a:tblGrid>
              <a:tr h="323600">
                <a:tc>
                  <a:txBody>
                    <a:bodyPr/>
                    <a:lstStyle/>
                    <a:p>
                      <a:pPr indent="0" lvl="0" marL="0" marR="0" rtl="0" algn="ctr">
                        <a:spcBef>
                          <a:spcPts val="0"/>
                        </a:spcBef>
                        <a:spcAft>
                          <a:spcPts val="0"/>
                        </a:spcAft>
                        <a:buNone/>
                      </a:pPr>
                      <a:r>
                        <a:rPr b="1" i="1" lang="en-US" sz="2400" u="none" cap="none" strike="noStrike">
                          <a:latin typeface="Times New Roman"/>
                          <a:ea typeface="Times New Roman"/>
                          <a:cs typeface="Times New Roman"/>
                          <a:sym typeface="Times New Roman"/>
                        </a:rPr>
                        <a:t>Vehicle</a:t>
                      </a:r>
                      <a:endParaRPr b="1" i="1" sz="1800" u="none" cap="none" strike="noStrike"/>
                    </a:p>
                  </a:txBody>
                  <a:tcPr marT="45725" marB="45725" marR="91450" marL="91450">
                    <a:solidFill>
                      <a:schemeClr val="lt2"/>
                    </a:solidFill>
                  </a:tcPr>
                </a:tc>
              </a:tr>
              <a:tr h="3784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Vehicle()</a:t>
                      </a:r>
                      <a:endParaRPr/>
                    </a:p>
                    <a:p>
                      <a:pPr indent="0" lvl="0" marL="0" marR="0" rtl="0" algn="l">
                        <a:lnSpc>
                          <a:spcPct val="100000"/>
                        </a:lnSpc>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 move() : void</a:t>
                      </a:r>
                      <a:endParaRPr/>
                    </a:p>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carry () : void</a:t>
                      </a:r>
                      <a:endParaRPr i="0" sz="1800" u="none" cap="none" strike="noStrike"/>
                    </a:p>
                  </a:txBody>
                  <a:tcPr marT="45725" marB="45725" marR="91450" marL="91450"/>
                </a:tc>
              </a:tr>
            </a:tbl>
          </a:graphicData>
        </a:graphic>
      </p:graphicFrame>
      <p:graphicFrame>
        <p:nvGraphicFramePr>
          <p:cNvPr id="206" name="Google Shape;206;p15"/>
          <p:cNvGraphicFramePr/>
          <p:nvPr/>
        </p:nvGraphicFramePr>
        <p:xfrm>
          <a:off x="4543931" y="4062892"/>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Car</a:t>
                      </a:r>
                      <a:endParaRPr b="1" sz="1800" u="none" cap="none" strike="noStrike"/>
                    </a:p>
                  </a:txBody>
                  <a:tcPr marT="45725" marB="45725" marR="91450" marL="91450">
                    <a:solidFill>
                      <a:schemeClr val="lt2"/>
                    </a:solidFill>
                  </a:tcPr>
                </a:tc>
              </a:tr>
              <a:tr h="60060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move() : void</a:t>
                      </a:r>
                      <a:endParaRPr sz="1800" u="sng"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1800" u="sng" cap="none" strike="noStrike">
                          <a:latin typeface="Times New Roman"/>
                          <a:ea typeface="Times New Roman"/>
                          <a:cs typeface="Times New Roman"/>
                          <a:sym typeface="Times New Roman"/>
                        </a:rPr>
                        <a:t>+ main(String[]):void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207" name="Google Shape;207;p15"/>
          <p:cNvCxnSpPr/>
          <p:nvPr/>
        </p:nvCxnSpPr>
        <p:spPr>
          <a:xfrm flipH="1">
            <a:off x="5813931" y="3189349"/>
            <a:ext cx="1" cy="873543"/>
          </a:xfrm>
          <a:prstGeom prst="straightConnector1">
            <a:avLst/>
          </a:prstGeom>
          <a:noFill/>
          <a:ln cap="flat" cmpd="sng" w="19050">
            <a:solidFill>
              <a:schemeClr val="dk1"/>
            </a:solidFill>
            <a:prstDash val="solid"/>
            <a:miter lim="800000"/>
            <a:headEnd len="sm" w="sm" type="none"/>
            <a:tailEnd len="sm" w="sm" type="none"/>
          </a:ln>
        </p:spPr>
      </p:cxnSp>
      <p:sp>
        <p:nvSpPr>
          <p:cNvPr id="208" name="Google Shape;208;p15"/>
          <p:cNvSpPr/>
          <p:nvPr/>
        </p:nvSpPr>
        <p:spPr>
          <a:xfrm>
            <a:off x="5584349" y="3176833"/>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5"/>
          <p:cNvSpPr txBox="1"/>
          <p:nvPr/>
        </p:nvSpPr>
        <p:spPr>
          <a:xfrm>
            <a:off x="518473" y="175302"/>
            <a:ext cx="11114201"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UML representation</a:t>
            </a:r>
            <a:endParaRPr sz="3600">
              <a:solidFill>
                <a:schemeClr val="dk1"/>
              </a:solidFill>
              <a:latin typeface="Cambria"/>
              <a:ea typeface="Cambria"/>
              <a:cs typeface="Cambria"/>
              <a:sym typeface="Cambria"/>
            </a:endParaRPr>
          </a:p>
        </p:txBody>
      </p:sp>
      <p:sp>
        <p:nvSpPr>
          <p:cNvPr id="211" name="Google Shape;211;p15"/>
          <p:cNvSpPr/>
          <p:nvPr/>
        </p:nvSpPr>
        <p:spPr>
          <a:xfrm>
            <a:off x="7696188" y="1426793"/>
            <a:ext cx="1344117" cy="369332"/>
          </a:xfrm>
          <a:prstGeom prst="rect">
            <a:avLst/>
          </a:prstGeom>
          <a:solidFill>
            <a:srgbClr val="DDEAF6"/>
          </a:solidFill>
          <a:ln cap="flat" cmpd="sng" w="9525">
            <a:solidFill>
              <a:srgbClr val="0000E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FF0000"/>
                </a:solidFill>
                <a:latin typeface="Cambria"/>
                <a:ea typeface="Cambria"/>
                <a:cs typeface="Cambria"/>
                <a:sym typeface="Cambria"/>
              </a:rPr>
              <a:t>Italic font</a:t>
            </a:r>
            <a:endParaRPr i="1" sz="1800">
              <a:solidFill>
                <a:srgbClr val="FF0000"/>
              </a:solidFill>
              <a:latin typeface="Cambria"/>
              <a:ea typeface="Cambria"/>
              <a:cs typeface="Cambria"/>
              <a:sym typeface="Cambria"/>
            </a:endParaRPr>
          </a:p>
        </p:txBody>
      </p:sp>
      <p:cxnSp>
        <p:nvCxnSpPr>
          <p:cNvPr id="212" name="Google Shape;212;p15"/>
          <p:cNvCxnSpPr/>
          <p:nvPr/>
        </p:nvCxnSpPr>
        <p:spPr>
          <a:xfrm rot="10800000">
            <a:off x="7234277" y="1640263"/>
            <a:ext cx="461911" cy="0"/>
          </a:xfrm>
          <a:prstGeom prst="straightConnector1">
            <a:avLst/>
          </a:prstGeom>
          <a:noFill/>
          <a:ln cap="flat" cmpd="sng" w="9525">
            <a:solidFill>
              <a:schemeClr val="dk1"/>
            </a:solidFill>
            <a:prstDash val="solid"/>
            <a:miter lim="800000"/>
            <a:headEnd len="sm" w="sm" type="none"/>
            <a:tailEnd len="med" w="med" type="triangle"/>
          </a:ln>
        </p:spPr>
      </p:cxnSp>
      <p:sp>
        <p:nvSpPr>
          <p:cNvPr id="213" name="Google Shape;213;p15"/>
          <p:cNvSpPr/>
          <p:nvPr/>
        </p:nvSpPr>
        <p:spPr>
          <a:xfrm>
            <a:off x="7696187" y="2490992"/>
            <a:ext cx="1344117" cy="369332"/>
          </a:xfrm>
          <a:prstGeom prst="rect">
            <a:avLst/>
          </a:prstGeom>
          <a:solidFill>
            <a:srgbClr val="DDEAF6"/>
          </a:solidFill>
          <a:ln cap="flat" cmpd="sng" w="9525">
            <a:solidFill>
              <a:srgbClr val="0000E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rgbClr val="FF0000"/>
                </a:solidFill>
                <a:latin typeface="Cambria"/>
                <a:ea typeface="Cambria"/>
                <a:cs typeface="Cambria"/>
                <a:sym typeface="Cambria"/>
              </a:rPr>
              <a:t>Italic font</a:t>
            </a:r>
            <a:endParaRPr i="1" sz="1800">
              <a:solidFill>
                <a:srgbClr val="FF0000"/>
              </a:solidFill>
              <a:latin typeface="Cambria"/>
              <a:ea typeface="Cambria"/>
              <a:cs typeface="Cambria"/>
              <a:sym typeface="Cambria"/>
            </a:endParaRPr>
          </a:p>
        </p:txBody>
      </p:sp>
      <p:cxnSp>
        <p:nvCxnSpPr>
          <p:cNvPr id="214" name="Google Shape;214;p15"/>
          <p:cNvCxnSpPr/>
          <p:nvPr/>
        </p:nvCxnSpPr>
        <p:spPr>
          <a:xfrm rot="10800000">
            <a:off x="6217754" y="2763624"/>
            <a:ext cx="1478433" cy="0"/>
          </a:xfrm>
          <a:prstGeom prst="straightConnector1">
            <a:avLst/>
          </a:prstGeom>
          <a:noFill/>
          <a:ln cap="flat" cmpd="sng" w="9525">
            <a:solidFill>
              <a:schemeClr val="dk1"/>
            </a:solidFill>
            <a:prstDash val="solid"/>
            <a:miter lim="800000"/>
            <a:headEnd len="sm" w="sm" type="none"/>
            <a:tailEnd len="med" w="med" type="triangle"/>
          </a:ln>
        </p:spPr>
      </p:cxnSp>
      <p:sp>
        <p:nvSpPr>
          <p:cNvPr id="215" name="Google Shape;215;p15"/>
          <p:cNvSpPr/>
          <p:nvPr/>
        </p:nvSpPr>
        <p:spPr>
          <a:xfrm>
            <a:off x="6043513" y="3496502"/>
            <a:ext cx="134411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FF"/>
                </a:solidFill>
                <a:latin typeface="Cambria"/>
                <a:ea typeface="Cambria"/>
                <a:cs typeface="Cambria"/>
                <a:sym typeface="Cambria"/>
              </a:rPr>
              <a:t>extends</a:t>
            </a:r>
            <a:endParaRPr sz="1800">
              <a:solidFill>
                <a:srgbClr val="0000FF"/>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p:nvPr/>
        </p:nvSpPr>
        <p:spPr>
          <a:xfrm>
            <a:off x="518474" y="985668"/>
            <a:ext cx="11114202" cy="5637905"/>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21" name="Google Shape;221;p16"/>
          <p:cNvGraphicFramePr/>
          <p:nvPr/>
        </p:nvGraphicFramePr>
        <p:xfrm>
          <a:off x="4596418" y="1217987"/>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i="1" lang="en-US" sz="1800" u="none" cap="none" strike="noStrike">
                          <a:latin typeface="Times New Roman"/>
                          <a:ea typeface="Times New Roman"/>
                          <a:cs typeface="Times New Roman"/>
                          <a:sym typeface="Times New Roman"/>
                        </a:rPr>
                        <a:t>Vehicle</a:t>
                      </a:r>
                      <a:endParaRPr b="1" i="1" sz="1800" u="none" cap="none" strike="noStrike"/>
                    </a:p>
                  </a:txBody>
                  <a:tcPr marT="45725" marB="45725" marR="91450" marL="91450">
                    <a:solidFill>
                      <a:schemeClr val="lt2"/>
                    </a:solidFill>
                  </a:tcPr>
                </a:tc>
              </a:tr>
              <a:tr h="30020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Vehicle()</a:t>
                      </a:r>
                      <a:endParaRPr/>
                    </a:p>
                    <a:p>
                      <a:pPr indent="0" lvl="0" marL="0" marR="0" rtl="0" algn="l">
                        <a:lnSpc>
                          <a:spcPct val="100000"/>
                        </a:lnSpc>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 move() : void</a:t>
                      </a:r>
                      <a:endParaRPr/>
                    </a:p>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carry () : void</a:t>
                      </a:r>
                      <a:endParaRPr i="0" sz="1800" u="none" cap="none" strike="noStrike"/>
                    </a:p>
                    <a:p>
                      <a:pPr indent="0" lvl="0" marL="0" marR="0" rtl="0" algn="l">
                        <a:spcBef>
                          <a:spcPts val="0"/>
                        </a:spcBef>
                        <a:spcAft>
                          <a:spcPts val="0"/>
                        </a:spcAft>
                        <a:buNone/>
                      </a:pPr>
                      <a:r>
                        <a:t/>
                      </a:r>
                      <a:endParaRPr sz="1800" u="none" cap="none" strike="noStrike"/>
                    </a:p>
                  </a:txBody>
                  <a:tcPr marT="45725" marB="45725" marR="91450" marL="91450"/>
                </a:tc>
              </a:tr>
            </a:tbl>
          </a:graphicData>
        </a:graphic>
      </p:graphicFrame>
      <p:graphicFrame>
        <p:nvGraphicFramePr>
          <p:cNvPr id="222" name="Google Shape;222;p16"/>
          <p:cNvGraphicFramePr/>
          <p:nvPr/>
        </p:nvGraphicFramePr>
        <p:xfrm>
          <a:off x="2303263" y="4201280"/>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Car</a:t>
                      </a:r>
                      <a:endParaRPr b="1" sz="1800" u="none" cap="none" strike="noStrike"/>
                    </a:p>
                  </a:txBody>
                  <a:tcPr marT="45725" marB="45725" marR="91450" marL="91450">
                    <a:solidFill>
                      <a:schemeClr val="lt2"/>
                    </a:solidFill>
                  </a:tcPr>
                </a:tc>
              </a:tr>
              <a:tr h="382025">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move() : void</a:t>
                      </a:r>
                      <a:endParaRPr/>
                    </a:p>
                    <a:p>
                      <a:pPr indent="0" lvl="0" marL="0" marR="0" rtl="0" algn="l">
                        <a:lnSpc>
                          <a:spcPct val="100000"/>
                        </a:lnSpc>
                        <a:spcBef>
                          <a:spcPts val="0"/>
                        </a:spcBef>
                        <a:spcAft>
                          <a:spcPts val="0"/>
                        </a:spcAft>
                        <a:buClr>
                          <a:schemeClr val="dk1"/>
                        </a:buClr>
                        <a:buSzPts val="1800"/>
                        <a:buFont typeface="Times New Roman"/>
                        <a:buNone/>
                      </a:pPr>
                      <a:r>
                        <a:rPr lang="en-US" sz="1800" u="sng" cap="none" strike="noStrike">
                          <a:latin typeface="Times New Roman"/>
                          <a:ea typeface="Times New Roman"/>
                          <a:cs typeface="Times New Roman"/>
                          <a:sym typeface="Times New Roman"/>
                        </a:rPr>
                        <a:t>+ main(String[]): 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23" name="Google Shape;223;p16"/>
          <p:cNvSpPr txBox="1"/>
          <p:nvPr/>
        </p:nvSpPr>
        <p:spPr>
          <a:xfrm>
            <a:off x="518474" y="234426"/>
            <a:ext cx="11114202" cy="727108"/>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4 : </a:t>
            </a:r>
            <a:r>
              <a:rPr b="1" lang="en-US" sz="3600">
                <a:solidFill>
                  <a:srgbClr val="FF0000"/>
                </a:solidFill>
                <a:latin typeface="Cambria"/>
                <a:ea typeface="Cambria"/>
                <a:cs typeface="Cambria"/>
                <a:sym typeface="Cambria"/>
              </a:rPr>
              <a:t>Home Work </a:t>
            </a:r>
            <a:endParaRPr/>
          </a:p>
        </p:txBody>
      </p:sp>
      <p:sp>
        <p:nvSpPr>
          <p:cNvPr id="224" name="Google Shape;224;p16"/>
          <p:cNvSpPr/>
          <p:nvPr/>
        </p:nvSpPr>
        <p:spPr>
          <a:xfrm>
            <a:off x="5636836" y="3111370"/>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25" name="Google Shape;225;p16"/>
          <p:cNvGraphicFramePr/>
          <p:nvPr/>
        </p:nvGraphicFramePr>
        <p:xfrm>
          <a:off x="6678872" y="4201281"/>
          <a:ext cx="3000000" cy="3000000"/>
        </p:xfrm>
        <a:graphic>
          <a:graphicData uri="http://schemas.openxmlformats.org/drawingml/2006/table">
            <a:tbl>
              <a:tblPr bandRow="1" firstRow="1">
                <a:noFill/>
                <a:tableStyleId>{65D70B76-83DE-47E9-94C2-CD81B5641515}</a:tableStyleId>
              </a:tblPr>
              <a:tblGrid>
                <a:gridCol w="2540000"/>
              </a:tblGrid>
              <a:tr h="33095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Boat</a:t>
                      </a:r>
                      <a:endParaRPr b="1" sz="1800" u="none" cap="none" strike="noStrike"/>
                    </a:p>
                  </a:txBody>
                  <a:tcPr marT="45725" marB="45725" marR="91450" marL="91450">
                    <a:solidFill>
                      <a:schemeClr val="lt2"/>
                    </a:solidFill>
                  </a:tcPr>
                </a:tc>
              </a:tr>
              <a:tr h="330950">
                <a:tc>
                  <a:txBody>
                    <a:bodyPr/>
                    <a:lstStyle/>
                    <a:p>
                      <a:pPr indent="0" lvl="0" marL="0" marR="0" rtl="0" algn="l">
                        <a:spcBef>
                          <a:spcPts val="0"/>
                        </a:spcBef>
                        <a:spcAft>
                          <a:spcPts val="0"/>
                        </a:spcAft>
                        <a:buNone/>
                      </a:pPr>
                      <a:r>
                        <a:t/>
                      </a:r>
                      <a:endParaRPr sz="1800" u="none" cap="none" strike="noStrike"/>
                    </a:p>
                  </a:txBody>
                  <a:tcPr marT="45725" marB="45725" marR="91450" marL="91450"/>
                </a:tc>
              </a:tr>
              <a:tr h="924875">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move() : void</a:t>
                      </a:r>
                      <a:endParaRPr sz="1800" u="sng" cap="none" strike="noStrike">
                        <a:latin typeface="Times New Roman"/>
                        <a:ea typeface="Times New Roman"/>
                        <a:cs typeface="Times New Roman"/>
                        <a:sym typeface="Times New Roman"/>
                      </a:endParaRPr>
                    </a:p>
                    <a:p>
                      <a:pPr indent="0" lvl="0" marL="0" marR="0" rtl="0" algn="l">
                        <a:spcBef>
                          <a:spcPts val="0"/>
                        </a:spcBef>
                        <a:spcAft>
                          <a:spcPts val="0"/>
                        </a:spcAft>
                        <a:buNone/>
                      </a:pPr>
                      <a:r>
                        <a:rPr lang="en-US" sz="1800" u="sng" cap="none" strike="noStrike">
                          <a:latin typeface="Times New Roman"/>
                          <a:ea typeface="Times New Roman"/>
                          <a:cs typeface="Times New Roman"/>
                          <a:sym typeface="Times New Roman"/>
                        </a:rPr>
                        <a:t>+ main(String[]): void</a:t>
                      </a:r>
                      <a:endParaRPr/>
                    </a:p>
                  </a:txBody>
                  <a:tcPr marT="45725" marB="45725" marR="91450" marL="91450"/>
                </a:tc>
              </a:tr>
            </a:tbl>
          </a:graphicData>
        </a:graphic>
      </p:graphicFrame>
      <p:sp>
        <p:nvSpPr>
          <p:cNvPr id="226" name="Google Shape;2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27" name="Google Shape;227;p16"/>
          <p:cNvCxnSpPr/>
          <p:nvPr/>
        </p:nvCxnSpPr>
        <p:spPr>
          <a:xfrm>
            <a:off x="3573262" y="3857089"/>
            <a:ext cx="4324789" cy="0"/>
          </a:xfrm>
          <a:prstGeom prst="straightConnector1">
            <a:avLst/>
          </a:prstGeom>
          <a:noFill/>
          <a:ln cap="flat" cmpd="sng" w="19050">
            <a:solidFill>
              <a:schemeClr val="dk1"/>
            </a:solidFill>
            <a:prstDash val="solid"/>
            <a:miter lim="800000"/>
            <a:headEnd len="sm" w="sm" type="none"/>
            <a:tailEnd len="sm" w="sm" type="none"/>
          </a:ln>
        </p:spPr>
      </p:cxnSp>
      <p:cxnSp>
        <p:nvCxnSpPr>
          <p:cNvPr id="228" name="Google Shape;228;p16"/>
          <p:cNvCxnSpPr/>
          <p:nvPr/>
        </p:nvCxnSpPr>
        <p:spPr>
          <a:xfrm flipH="1">
            <a:off x="3573262" y="3857089"/>
            <a:ext cx="1" cy="338900"/>
          </a:xfrm>
          <a:prstGeom prst="straightConnector1">
            <a:avLst/>
          </a:prstGeom>
          <a:noFill/>
          <a:ln cap="flat" cmpd="sng" w="19050">
            <a:solidFill>
              <a:schemeClr val="dk1"/>
            </a:solidFill>
            <a:prstDash val="solid"/>
            <a:miter lim="800000"/>
            <a:headEnd len="sm" w="sm" type="none"/>
            <a:tailEnd len="sm" w="sm" type="none"/>
          </a:ln>
        </p:spPr>
      </p:cxnSp>
      <p:cxnSp>
        <p:nvCxnSpPr>
          <p:cNvPr id="229" name="Google Shape;229;p16"/>
          <p:cNvCxnSpPr/>
          <p:nvPr/>
        </p:nvCxnSpPr>
        <p:spPr>
          <a:xfrm flipH="1">
            <a:off x="7898051" y="3857089"/>
            <a:ext cx="1" cy="338900"/>
          </a:xfrm>
          <a:prstGeom prst="straightConnector1">
            <a:avLst/>
          </a:prstGeom>
          <a:noFill/>
          <a:ln cap="flat" cmpd="sng" w="19050">
            <a:solidFill>
              <a:schemeClr val="dk1"/>
            </a:solidFill>
            <a:prstDash val="solid"/>
            <a:miter lim="800000"/>
            <a:headEnd len="sm" w="sm" type="none"/>
            <a:tailEnd len="sm" w="sm" type="none"/>
          </a:ln>
        </p:spPr>
      </p:cxnSp>
      <p:cxnSp>
        <p:nvCxnSpPr>
          <p:cNvPr id="230" name="Google Shape;230;p16"/>
          <p:cNvCxnSpPr>
            <a:stCxn id="224" idx="3"/>
          </p:cNvCxnSpPr>
          <p:nvPr/>
        </p:nvCxnSpPr>
        <p:spPr>
          <a:xfrm>
            <a:off x="5866418" y="3429000"/>
            <a:ext cx="0" cy="42270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p:nvPr/>
        </p:nvSpPr>
        <p:spPr>
          <a:xfrm>
            <a:off x="518474" y="0"/>
            <a:ext cx="11114202" cy="6882257"/>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37" name="Google Shape;237;p17"/>
          <p:cNvGraphicFramePr/>
          <p:nvPr/>
        </p:nvGraphicFramePr>
        <p:xfrm>
          <a:off x="6096000" y="114808"/>
          <a:ext cx="3000000" cy="3000000"/>
        </p:xfrm>
        <a:graphic>
          <a:graphicData uri="http://schemas.openxmlformats.org/drawingml/2006/table">
            <a:tbl>
              <a:tblPr bandRow="1" firstRow="1">
                <a:noFill/>
                <a:tableStyleId>{65D70B76-83DE-47E9-94C2-CD81B5641515}</a:tableStyleId>
              </a:tblPr>
              <a:tblGrid>
                <a:gridCol w="2514600"/>
              </a:tblGrid>
              <a:tr h="241575">
                <a:tc>
                  <a:txBody>
                    <a:bodyPr/>
                    <a:lstStyle/>
                    <a:p>
                      <a:pPr indent="0" lvl="0" marL="0" marR="0" rtl="0" algn="ctr">
                        <a:spcBef>
                          <a:spcPts val="0"/>
                        </a:spcBef>
                        <a:spcAft>
                          <a:spcPts val="0"/>
                        </a:spcAft>
                        <a:buNone/>
                      </a:pPr>
                      <a:r>
                        <a:rPr b="1" i="1" lang="en-US" sz="1800" u="none" cap="none" strike="noStrike">
                          <a:latin typeface="Times New Roman"/>
                          <a:ea typeface="Times New Roman"/>
                          <a:cs typeface="Times New Roman"/>
                          <a:sym typeface="Times New Roman"/>
                        </a:rPr>
                        <a:t>Animal</a:t>
                      </a:r>
                      <a:endParaRPr b="1" i="1" sz="1800" u="none" cap="none" strike="noStrike"/>
                    </a:p>
                  </a:txBody>
                  <a:tcPr marT="45725" marB="45725" marR="91450" marL="91450">
                    <a:solidFill>
                      <a:schemeClr val="lt2"/>
                    </a:solidFill>
                  </a:tcPr>
                </a:tc>
              </a:tr>
              <a:tr h="241575">
                <a:tc>
                  <a:txBody>
                    <a:bodyPr/>
                    <a:lstStyle/>
                    <a:p>
                      <a:pPr indent="0" lvl="0" marL="0" marR="0" rtl="0" algn="l">
                        <a:spcBef>
                          <a:spcPts val="0"/>
                        </a:spcBef>
                        <a:spcAft>
                          <a:spcPts val="0"/>
                        </a:spcAft>
                        <a:buNone/>
                      </a:pPr>
                      <a:r>
                        <a:t/>
                      </a:r>
                      <a:endParaRPr sz="1800" u="none" cap="none" strike="noStrike"/>
                    </a:p>
                  </a:txBody>
                  <a:tcPr marT="45725" marB="45725" marR="91450" marL="91450"/>
                </a:tc>
              </a:tr>
              <a:tr h="785075">
                <a:tc>
                  <a:txBody>
                    <a:bodyPr/>
                    <a:lstStyle/>
                    <a:p>
                      <a:pPr indent="0" lvl="0" marL="0" marR="0" rtl="0" algn="l">
                        <a:lnSpc>
                          <a:spcPct val="100000"/>
                        </a:lnSpc>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 eat() : void</a:t>
                      </a:r>
                      <a:endParaRPr/>
                    </a:p>
                    <a:p>
                      <a:pPr indent="0" lvl="0" marL="0" marR="0" rtl="0" algn="l">
                        <a:lnSpc>
                          <a:spcPct val="100000"/>
                        </a:lnSpc>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 move() : void</a:t>
                      </a:r>
                      <a:endParaRPr/>
                    </a:p>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life() : void</a:t>
                      </a:r>
                      <a:endParaRPr sz="1800" u="none" cap="none" strike="noStrike"/>
                    </a:p>
                  </a:txBody>
                  <a:tcPr marT="45725" marB="45725" marR="91450" marL="91450"/>
                </a:tc>
              </a:tr>
            </a:tbl>
          </a:graphicData>
        </a:graphic>
      </p:graphicFrame>
      <p:graphicFrame>
        <p:nvGraphicFramePr>
          <p:cNvPr id="238" name="Google Shape;238;p17"/>
          <p:cNvGraphicFramePr/>
          <p:nvPr/>
        </p:nvGraphicFramePr>
        <p:xfrm>
          <a:off x="3694196" y="2693068"/>
          <a:ext cx="3000000" cy="3000000"/>
        </p:xfrm>
        <a:graphic>
          <a:graphicData uri="http://schemas.openxmlformats.org/drawingml/2006/table">
            <a:tbl>
              <a:tblPr bandRow="1" firstRow="1">
                <a:noFill/>
                <a:tableStyleId>{65D70B76-83DE-47E9-94C2-CD81B5641515}</a:tableStyleId>
              </a:tblPr>
              <a:tblGrid>
                <a:gridCol w="1971825"/>
              </a:tblGrid>
              <a:tr h="2415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Human</a:t>
                      </a:r>
                      <a:endParaRPr b="1" sz="1800" u="none" cap="none" strike="noStrike"/>
                    </a:p>
                  </a:txBody>
                  <a:tcPr marT="45725" marB="45725" marR="91450" marL="91450">
                    <a:solidFill>
                      <a:schemeClr val="lt2"/>
                    </a:solidFill>
                  </a:tcPr>
                </a:tc>
              </a:tr>
              <a:tr h="241575">
                <a:tc>
                  <a:txBody>
                    <a:bodyPr/>
                    <a:lstStyle/>
                    <a:p>
                      <a:pPr indent="0" lvl="0" marL="0" marR="0" rtl="0" algn="l">
                        <a:spcBef>
                          <a:spcPts val="0"/>
                        </a:spcBef>
                        <a:spcAft>
                          <a:spcPts val="0"/>
                        </a:spcAft>
                        <a:buNone/>
                      </a:pPr>
                      <a:r>
                        <a:t/>
                      </a:r>
                      <a:endParaRPr sz="1800" u="none" cap="none" strike="noStrike"/>
                    </a:p>
                  </a:txBody>
                  <a:tcPr marT="45725" marB="45725" marR="91450" marL="91450"/>
                </a:tc>
              </a:tr>
              <a:tr h="785075">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eat()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move()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talk () : 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39" name="Google Shape;239;p17"/>
          <p:cNvSpPr txBox="1"/>
          <p:nvPr/>
        </p:nvSpPr>
        <p:spPr>
          <a:xfrm>
            <a:off x="518474" y="160782"/>
            <a:ext cx="3921551" cy="1358704"/>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2800"/>
              <a:buFont typeface="Cambria"/>
              <a:buNone/>
            </a:pPr>
            <a:r>
              <a:rPr b="1" lang="en-US" sz="2800">
                <a:solidFill>
                  <a:srgbClr val="0000FF"/>
                </a:solidFill>
                <a:latin typeface="Cambria"/>
                <a:ea typeface="Cambria"/>
                <a:cs typeface="Cambria"/>
                <a:sym typeface="Cambria"/>
              </a:rPr>
              <a:t>Example – 5 :</a:t>
            </a:r>
            <a:endParaRPr/>
          </a:p>
          <a:p>
            <a:pPr indent="0" lvl="0" marL="0" marR="0" rtl="0" algn="l">
              <a:lnSpc>
                <a:spcPct val="90000"/>
              </a:lnSpc>
              <a:spcBef>
                <a:spcPts val="0"/>
              </a:spcBef>
              <a:spcAft>
                <a:spcPts val="0"/>
              </a:spcAft>
              <a:buClr>
                <a:srgbClr val="0000FF"/>
              </a:buClr>
              <a:buSzPts val="2800"/>
              <a:buFont typeface="Cambria"/>
              <a:buNone/>
            </a:pPr>
            <a:r>
              <a:rPr b="1" lang="en-US" sz="2800">
                <a:solidFill>
                  <a:srgbClr val="0000FF"/>
                </a:solidFill>
                <a:latin typeface="Cambria"/>
                <a:ea typeface="Cambria"/>
                <a:cs typeface="Cambria"/>
                <a:sym typeface="Cambria"/>
              </a:rPr>
              <a:t> </a:t>
            </a:r>
            <a:endParaRPr/>
          </a:p>
          <a:p>
            <a:pPr indent="0" lvl="0" marL="0" marR="0" rtl="0" algn="l">
              <a:lnSpc>
                <a:spcPct val="90000"/>
              </a:lnSpc>
              <a:spcBef>
                <a:spcPts val="0"/>
              </a:spcBef>
              <a:spcAft>
                <a:spcPts val="0"/>
              </a:spcAft>
              <a:buClr>
                <a:srgbClr val="FF0000"/>
              </a:buClr>
              <a:buSzPts val="2800"/>
              <a:buFont typeface="Cambria"/>
              <a:buNone/>
            </a:pPr>
            <a:r>
              <a:rPr b="1" lang="en-US" sz="2800">
                <a:solidFill>
                  <a:srgbClr val="FF0000"/>
                </a:solidFill>
                <a:latin typeface="Cambria"/>
                <a:ea typeface="Cambria"/>
                <a:cs typeface="Cambria"/>
                <a:sym typeface="Cambria"/>
              </a:rPr>
              <a:t>Home Work </a:t>
            </a:r>
            <a:endParaRPr/>
          </a:p>
        </p:txBody>
      </p:sp>
      <p:sp>
        <p:nvSpPr>
          <p:cNvPr id="240" name="Google Shape;240;p17"/>
          <p:cNvSpPr/>
          <p:nvPr/>
        </p:nvSpPr>
        <p:spPr>
          <a:xfrm>
            <a:off x="7194789" y="1765947"/>
            <a:ext cx="356454" cy="29245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41" name="Google Shape;241;p17"/>
          <p:cNvGraphicFramePr/>
          <p:nvPr/>
        </p:nvGraphicFramePr>
        <p:xfrm>
          <a:off x="6415381" y="2713570"/>
          <a:ext cx="3000000" cy="3000000"/>
        </p:xfrm>
        <a:graphic>
          <a:graphicData uri="http://schemas.openxmlformats.org/drawingml/2006/table">
            <a:tbl>
              <a:tblPr bandRow="1" firstRow="1">
                <a:noFill/>
                <a:tableStyleId>{65D70B76-83DE-47E9-94C2-CD81B5641515}</a:tableStyleId>
              </a:tblPr>
              <a:tblGrid>
                <a:gridCol w="1971825"/>
              </a:tblGrid>
              <a:tr h="2415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Lion</a:t>
                      </a:r>
                      <a:endParaRPr b="1" sz="1800" u="none" cap="none" strike="noStrike"/>
                    </a:p>
                  </a:txBody>
                  <a:tcPr marT="45725" marB="45725" marR="91450" marL="91450">
                    <a:solidFill>
                      <a:schemeClr val="lt2"/>
                    </a:solidFill>
                  </a:tcPr>
                </a:tc>
              </a:tr>
              <a:tr h="241575">
                <a:tc>
                  <a:txBody>
                    <a:bodyPr/>
                    <a:lstStyle/>
                    <a:p>
                      <a:pPr indent="0" lvl="0" marL="0" marR="0" rtl="0" algn="l">
                        <a:spcBef>
                          <a:spcPts val="0"/>
                        </a:spcBef>
                        <a:spcAft>
                          <a:spcPts val="0"/>
                        </a:spcAft>
                        <a:buNone/>
                      </a:pPr>
                      <a:r>
                        <a:t/>
                      </a:r>
                      <a:endParaRPr sz="1800" u="none" cap="none" strike="noStrike"/>
                    </a:p>
                  </a:txBody>
                  <a:tcPr marT="45725" marB="45725" marR="91450" marL="91450"/>
                </a:tc>
              </a:tr>
              <a:tr h="785075">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eat()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move()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hunt () : 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42" name="Google Shape;24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3" name="Google Shape;243;p17"/>
          <p:cNvGraphicFramePr/>
          <p:nvPr/>
        </p:nvGraphicFramePr>
        <p:xfrm>
          <a:off x="8892360" y="2693068"/>
          <a:ext cx="3000000" cy="3000000"/>
        </p:xfrm>
        <a:graphic>
          <a:graphicData uri="http://schemas.openxmlformats.org/drawingml/2006/table">
            <a:tbl>
              <a:tblPr bandRow="1" firstRow="1">
                <a:noFill/>
                <a:tableStyleId>{65D70B76-83DE-47E9-94C2-CD81B5641515}</a:tableStyleId>
              </a:tblPr>
              <a:tblGrid>
                <a:gridCol w="1971825"/>
              </a:tblGrid>
              <a:tr h="2415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Bird</a:t>
                      </a:r>
                      <a:endParaRPr b="1" sz="1800" u="none" cap="none" strike="noStrike"/>
                    </a:p>
                  </a:txBody>
                  <a:tcPr marT="45725" marB="45725" marR="91450" marL="91450">
                    <a:solidFill>
                      <a:schemeClr val="lt2"/>
                    </a:solidFill>
                  </a:tcPr>
                </a:tc>
              </a:tr>
              <a:tr h="241575">
                <a:tc>
                  <a:txBody>
                    <a:bodyPr/>
                    <a:lstStyle/>
                    <a:p>
                      <a:pPr indent="0" lvl="0" marL="0" marR="0" rtl="0" algn="l">
                        <a:spcBef>
                          <a:spcPts val="0"/>
                        </a:spcBef>
                        <a:spcAft>
                          <a:spcPts val="0"/>
                        </a:spcAft>
                        <a:buNone/>
                      </a:pPr>
                      <a:r>
                        <a:t/>
                      </a:r>
                      <a:endParaRPr sz="1800" u="none" cap="none" strike="noStrike"/>
                    </a:p>
                  </a:txBody>
                  <a:tcPr marT="45725" marB="45725" marR="91450" marL="91450"/>
                </a:tc>
              </a:tr>
              <a:tr h="785075">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eat()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move() : void</a:t>
                      </a:r>
                      <a:endParaRPr/>
                    </a:p>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 fly () : 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graphicFrame>
        <p:nvGraphicFramePr>
          <p:cNvPr id="244" name="Google Shape;244;p17"/>
          <p:cNvGraphicFramePr/>
          <p:nvPr/>
        </p:nvGraphicFramePr>
        <p:xfrm>
          <a:off x="6096000" y="5290443"/>
          <a:ext cx="3000000" cy="3000000"/>
        </p:xfrm>
        <a:graphic>
          <a:graphicData uri="http://schemas.openxmlformats.org/drawingml/2006/table">
            <a:tbl>
              <a:tblPr bandRow="1" firstRow="1">
                <a:noFill/>
                <a:tableStyleId>{65D70B76-83DE-47E9-94C2-CD81B5641515}</a:tableStyleId>
              </a:tblPr>
              <a:tblGrid>
                <a:gridCol w="2514600"/>
              </a:tblGrid>
              <a:tr h="28487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Main</a:t>
                      </a:r>
                      <a:endParaRPr b="1" sz="1800" u="none" cap="none" strike="noStrike"/>
                    </a:p>
                  </a:txBody>
                  <a:tcPr marT="45725" marB="45725" marR="91450" marL="91450">
                    <a:solidFill>
                      <a:schemeClr val="lt2"/>
                    </a:solidFill>
                  </a:tcPr>
                </a:tc>
              </a:tr>
              <a:tr h="284875">
                <a:tc>
                  <a:txBody>
                    <a:bodyPr/>
                    <a:lstStyle/>
                    <a:p>
                      <a:pPr indent="0" lvl="0" marL="0" marR="0" rtl="0" algn="l">
                        <a:spcBef>
                          <a:spcPts val="0"/>
                        </a:spcBef>
                        <a:spcAft>
                          <a:spcPts val="0"/>
                        </a:spcAft>
                        <a:buNone/>
                      </a:pPr>
                      <a:r>
                        <a:t/>
                      </a:r>
                      <a:endParaRPr sz="1800" u="none" cap="none" strike="noStrike"/>
                    </a:p>
                  </a:txBody>
                  <a:tcPr marT="45725" marB="45725" marR="91450" marL="91450"/>
                </a:tc>
              </a:tr>
              <a:tr h="666550">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sng" cap="none" strike="noStrike">
                          <a:latin typeface="Times New Roman"/>
                          <a:ea typeface="Times New Roman"/>
                          <a:cs typeface="Times New Roman"/>
                          <a:sym typeface="Times New Roman"/>
                        </a:rPr>
                        <a:t>+main(String [] ) : void</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245" name="Google Shape;245;p17"/>
          <p:cNvCxnSpPr/>
          <p:nvPr/>
        </p:nvCxnSpPr>
        <p:spPr>
          <a:xfrm flipH="1">
            <a:off x="7377831" y="4634477"/>
            <a:ext cx="1" cy="677799"/>
          </a:xfrm>
          <a:prstGeom prst="straightConnector1">
            <a:avLst/>
          </a:prstGeom>
          <a:noFill/>
          <a:ln cap="flat" cmpd="sng" w="19050">
            <a:solidFill>
              <a:schemeClr val="dk1"/>
            </a:solidFill>
            <a:prstDash val="solid"/>
            <a:miter lim="800000"/>
            <a:headEnd len="sm" w="sm" type="none"/>
            <a:tailEnd len="sm" w="sm" type="none"/>
          </a:ln>
        </p:spPr>
      </p:cxnSp>
      <p:cxnSp>
        <p:nvCxnSpPr>
          <p:cNvPr id="246" name="Google Shape;246;p17"/>
          <p:cNvCxnSpPr/>
          <p:nvPr/>
        </p:nvCxnSpPr>
        <p:spPr>
          <a:xfrm>
            <a:off x="4680109" y="4931698"/>
            <a:ext cx="5262556" cy="13113"/>
          </a:xfrm>
          <a:prstGeom prst="straightConnector1">
            <a:avLst/>
          </a:prstGeom>
          <a:noFill/>
          <a:ln cap="flat" cmpd="sng" w="19050">
            <a:solidFill>
              <a:schemeClr val="dk1"/>
            </a:solidFill>
            <a:prstDash val="solid"/>
            <a:miter lim="800000"/>
            <a:headEnd len="sm" w="sm" type="none"/>
            <a:tailEnd len="sm" w="sm" type="none"/>
          </a:ln>
        </p:spPr>
      </p:cxnSp>
      <p:cxnSp>
        <p:nvCxnSpPr>
          <p:cNvPr id="247" name="Google Shape;247;p17"/>
          <p:cNvCxnSpPr/>
          <p:nvPr/>
        </p:nvCxnSpPr>
        <p:spPr>
          <a:xfrm flipH="1">
            <a:off x="9942665" y="4613308"/>
            <a:ext cx="3" cy="318390"/>
          </a:xfrm>
          <a:prstGeom prst="straightConnector1">
            <a:avLst/>
          </a:prstGeom>
          <a:noFill/>
          <a:ln cap="flat" cmpd="sng" w="19050">
            <a:solidFill>
              <a:schemeClr val="dk1"/>
            </a:solidFill>
            <a:prstDash val="solid"/>
            <a:miter lim="800000"/>
            <a:headEnd len="sm" w="sm" type="none"/>
            <a:tailEnd len="sm" w="sm" type="none"/>
          </a:ln>
        </p:spPr>
      </p:cxnSp>
      <p:cxnSp>
        <p:nvCxnSpPr>
          <p:cNvPr id="248" name="Google Shape;248;p17"/>
          <p:cNvCxnSpPr/>
          <p:nvPr/>
        </p:nvCxnSpPr>
        <p:spPr>
          <a:xfrm flipH="1">
            <a:off x="4680109" y="4592798"/>
            <a:ext cx="1" cy="338900"/>
          </a:xfrm>
          <a:prstGeom prst="straightConnector1">
            <a:avLst/>
          </a:prstGeom>
          <a:noFill/>
          <a:ln cap="flat" cmpd="sng" w="19050">
            <a:solidFill>
              <a:schemeClr val="dk1"/>
            </a:solidFill>
            <a:prstDash val="solid"/>
            <a:miter lim="800000"/>
            <a:headEnd len="sm" w="sm" type="none"/>
            <a:tailEnd len="sm" w="sm" type="none"/>
          </a:ln>
        </p:spPr>
      </p:cxnSp>
      <p:cxnSp>
        <p:nvCxnSpPr>
          <p:cNvPr id="249" name="Google Shape;249;p17"/>
          <p:cNvCxnSpPr/>
          <p:nvPr/>
        </p:nvCxnSpPr>
        <p:spPr>
          <a:xfrm>
            <a:off x="4680111" y="2374002"/>
            <a:ext cx="5262555" cy="0"/>
          </a:xfrm>
          <a:prstGeom prst="straightConnector1">
            <a:avLst/>
          </a:prstGeom>
          <a:noFill/>
          <a:ln cap="flat" cmpd="sng" w="19050">
            <a:solidFill>
              <a:schemeClr val="dk1"/>
            </a:solidFill>
            <a:prstDash val="solid"/>
            <a:miter lim="800000"/>
            <a:headEnd len="sm" w="sm" type="none"/>
            <a:tailEnd len="sm" w="sm" type="none"/>
          </a:ln>
        </p:spPr>
      </p:cxnSp>
      <p:cxnSp>
        <p:nvCxnSpPr>
          <p:cNvPr id="250" name="Google Shape;250;p17"/>
          <p:cNvCxnSpPr/>
          <p:nvPr/>
        </p:nvCxnSpPr>
        <p:spPr>
          <a:xfrm flipH="1">
            <a:off x="4680109" y="2374002"/>
            <a:ext cx="1" cy="338900"/>
          </a:xfrm>
          <a:prstGeom prst="straightConnector1">
            <a:avLst/>
          </a:prstGeom>
          <a:noFill/>
          <a:ln cap="flat" cmpd="sng" w="19050">
            <a:solidFill>
              <a:schemeClr val="dk1"/>
            </a:solidFill>
            <a:prstDash val="solid"/>
            <a:miter lim="800000"/>
            <a:headEnd len="sm" w="sm" type="none"/>
            <a:tailEnd len="sm" w="sm" type="none"/>
          </a:ln>
        </p:spPr>
      </p:cxnSp>
      <p:cxnSp>
        <p:nvCxnSpPr>
          <p:cNvPr id="251" name="Google Shape;251;p17"/>
          <p:cNvCxnSpPr/>
          <p:nvPr/>
        </p:nvCxnSpPr>
        <p:spPr>
          <a:xfrm>
            <a:off x="7401296" y="2066132"/>
            <a:ext cx="0" cy="646770"/>
          </a:xfrm>
          <a:prstGeom prst="straightConnector1">
            <a:avLst/>
          </a:prstGeom>
          <a:noFill/>
          <a:ln cap="flat" cmpd="sng" w="19050">
            <a:solidFill>
              <a:schemeClr val="dk1"/>
            </a:solidFill>
            <a:prstDash val="solid"/>
            <a:miter lim="800000"/>
            <a:headEnd len="sm" w="sm" type="none"/>
            <a:tailEnd len="sm" w="sm" type="none"/>
          </a:ln>
        </p:spPr>
      </p:cxnSp>
      <p:cxnSp>
        <p:nvCxnSpPr>
          <p:cNvPr id="252" name="Google Shape;252;p17"/>
          <p:cNvCxnSpPr/>
          <p:nvPr/>
        </p:nvCxnSpPr>
        <p:spPr>
          <a:xfrm flipH="1">
            <a:off x="9942665" y="2374002"/>
            <a:ext cx="1" cy="338900"/>
          </a:xfrm>
          <a:prstGeom prst="straightConnector1">
            <a:avLst/>
          </a:prstGeom>
          <a:noFill/>
          <a:ln cap="flat" cmpd="sng" w="19050">
            <a:solidFill>
              <a:schemeClr val="dk1"/>
            </a:solidFill>
            <a:prstDash val="solid"/>
            <a:miter lim="800000"/>
            <a:headEnd len="sm" w="sm" type="none"/>
            <a:tailEnd len="sm" w="sm" type="none"/>
          </a:ln>
        </p:spPr>
      </p:cxnSp>
      <p:cxnSp>
        <p:nvCxnSpPr>
          <p:cNvPr id="253" name="Google Shape;253;p17"/>
          <p:cNvCxnSpPr/>
          <p:nvPr/>
        </p:nvCxnSpPr>
        <p:spPr>
          <a:xfrm rot="10800000">
            <a:off x="7385791" y="4931698"/>
            <a:ext cx="0" cy="358745"/>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nvSpPr>
        <p:spPr>
          <a:xfrm>
            <a:off x="825137" y="2609397"/>
            <a:ext cx="10515600" cy="819603"/>
          </a:xfrm>
          <a:prstGeom prst="rect">
            <a:avLst/>
          </a:prstGeom>
          <a:solidFill>
            <a:srgbClr val="FFF2CC"/>
          </a:solidFill>
          <a:ln cap="flat" cmpd="sng" w="9525">
            <a:solidFill>
              <a:srgbClr val="FF0000"/>
            </a:solidFill>
            <a:prstDash val="solid"/>
            <a:miter lim="800000"/>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lang="en-US" sz="4800">
                <a:solidFill>
                  <a:srgbClr val="FF0000"/>
                </a:solidFill>
                <a:latin typeface="Cambria"/>
                <a:ea typeface="Cambria"/>
                <a:cs typeface="Cambria"/>
                <a:sym typeface="Cambria"/>
              </a:rPr>
              <a:t>Topic – 2.2 : </a:t>
            </a:r>
            <a:r>
              <a:rPr b="1" lang="en-US" sz="4800">
                <a:solidFill>
                  <a:srgbClr val="0000FF"/>
                </a:solidFill>
                <a:latin typeface="Cambria"/>
                <a:ea typeface="Cambria"/>
                <a:cs typeface="Cambria"/>
                <a:sym typeface="Cambria"/>
              </a:rPr>
              <a:t>Interface </a:t>
            </a:r>
            <a:r>
              <a:rPr b="1" lang="en-US" sz="4800">
                <a:solidFill>
                  <a:srgbClr val="FF0000"/>
                </a:solidFill>
                <a:latin typeface="Cambria"/>
                <a:ea typeface="Cambria"/>
                <a:cs typeface="Cambria"/>
                <a:sym typeface="Cambria"/>
              </a:rPr>
              <a:t>in Java</a:t>
            </a:r>
            <a:endParaRPr/>
          </a:p>
          <a:p>
            <a:pPr indent="-228600" lvl="0" marL="228600" marR="0" rtl="0" algn="ctr">
              <a:lnSpc>
                <a:spcPct val="90000"/>
              </a:lnSpc>
              <a:spcBef>
                <a:spcPts val="600"/>
              </a:spcBef>
              <a:spcAft>
                <a:spcPts val="0"/>
              </a:spcAft>
              <a:buNone/>
            </a:pPr>
            <a:r>
              <a:t/>
            </a:r>
            <a:endParaRPr b="1" i="0" sz="4800" cap="none" strike="noStrike">
              <a:solidFill>
                <a:srgbClr val="FF0000"/>
              </a:solidFill>
              <a:latin typeface="Cambria"/>
              <a:ea typeface="Cambria"/>
              <a:cs typeface="Cambria"/>
              <a:sym typeface="Cambria"/>
            </a:endParaRPr>
          </a:p>
        </p:txBody>
      </p:sp>
      <p:sp>
        <p:nvSpPr>
          <p:cNvPr id="259" name="Google Shape;25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idx="1" type="body"/>
          </p:nvPr>
        </p:nvSpPr>
        <p:spPr>
          <a:xfrm>
            <a:off x="838200" y="1133086"/>
            <a:ext cx="10515600" cy="522326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99060" lvl="0" marL="228600" rtl="0" algn="l">
              <a:lnSpc>
                <a:spcPct val="90000"/>
              </a:lnSpc>
              <a:spcBef>
                <a:spcPts val="0"/>
              </a:spcBef>
              <a:spcAft>
                <a:spcPts val="0"/>
              </a:spcAft>
              <a:buClr>
                <a:schemeClr val="dk1"/>
              </a:buClr>
              <a:buSzPct val="100000"/>
              <a:buNone/>
            </a:pPr>
            <a:r>
              <a:t/>
            </a:r>
            <a:endParaRPr sz="2400">
              <a:latin typeface="Cambria"/>
              <a:ea typeface="Cambria"/>
              <a:cs typeface="Cambria"/>
              <a:sym typeface="Cambria"/>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An </a:t>
            </a:r>
            <a:r>
              <a:rPr b="1" lang="en-US" sz="2400">
                <a:solidFill>
                  <a:srgbClr val="FF0000"/>
                </a:solidFill>
                <a:latin typeface="Cambria"/>
                <a:ea typeface="Cambria"/>
                <a:cs typeface="Cambria"/>
                <a:sym typeface="Cambria"/>
              </a:rPr>
              <a:t>interface</a:t>
            </a:r>
            <a:r>
              <a:rPr lang="en-US" sz="2400">
                <a:latin typeface="Cambria"/>
                <a:ea typeface="Cambria"/>
                <a:cs typeface="Cambria"/>
                <a:sym typeface="Cambria"/>
              </a:rPr>
              <a:t> is a </a:t>
            </a:r>
            <a:r>
              <a:rPr b="1" lang="en-US" sz="2400">
                <a:solidFill>
                  <a:srgbClr val="0000FF"/>
                </a:solidFill>
                <a:latin typeface="Cambria"/>
                <a:ea typeface="Cambria"/>
                <a:cs typeface="Cambria"/>
                <a:sym typeface="Cambria"/>
              </a:rPr>
              <a:t>blueprint</a:t>
            </a:r>
            <a:r>
              <a:rPr lang="en-US" sz="2400">
                <a:latin typeface="Cambria"/>
                <a:ea typeface="Cambria"/>
                <a:cs typeface="Cambria"/>
                <a:sym typeface="Cambria"/>
              </a:rPr>
              <a:t> or </a:t>
            </a:r>
            <a:r>
              <a:rPr b="1" lang="en-US" sz="2400">
                <a:solidFill>
                  <a:srgbClr val="0000FF"/>
                </a:solidFill>
                <a:latin typeface="Cambria"/>
                <a:ea typeface="Cambria"/>
                <a:cs typeface="Cambria"/>
                <a:sym typeface="Cambria"/>
              </a:rPr>
              <a:t>template</a:t>
            </a:r>
            <a:r>
              <a:rPr lang="en-US" sz="2400">
                <a:latin typeface="Cambria"/>
                <a:ea typeface="Cambria"/>
                <a:cs typeface="Cambria"/>
                <a:sym typeface="Cambria"/>
              </a:rPr>
              <a:t> of a </a:t>
            </a:r>
            <a:r>
              <a:rPr b="1" lang="en-US" sz="2400">
                <a:solidFill>
                  <a:srgbClr val="FF0000"/>
                </a:solidFill>
                <a:latin typeface="Cambria"/>
                <a:ea typeface="Cambria"/>
                <a:cs typeface="Cambria"/>
                <a:sym typeface="Cambria"/>
              </a:rPr>
              <a:t>class</a:t>
            </a:r>
            <a:r>
              <a:rPr lang="en-US" sz="2400">
                <a:latin typeface="Cambria"/>
                <a:ea typeface="Cambria"/>
                <a:cs typeface="Cambria"/>
                <a:sym typeface="Cambria"/>
              </a:rPr>
              <a:t>. </a:t>
            </a:r>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It is much </a:t>
            </a:r>
            <a:r>
              <a:rPr b="1" lang="en-US" sz="2400">
                <a:latin typeface="Cambria"/>
                <a:ea typeface="Cambria"/>
                <a:cs typeface="Cambria"/>
                <a:sym typeface="Cambria"/>
              </a:rPr>
              <a:t>similar</a:t>
            </a:r>
            <a:r>
              <a:rPr lang="en-US" sz="2400">
                <a:latin typeface="Cambria"/>
                <a:ea typeface="Cambria"/>
                <a:cs typeface="Cambria"/>
                <a:sym typeface="Cambria"/>
              </a:rPr>
              <a:t> to the class but the only difference is that it has </a:t>
            </a:r>
            <a:r>
              <a:rPr b="1" lang="en-US" sz="2400">
                <a:solidFill>
                  <a:srgbClr val="0000FF"/>
                </a:solidFill>
                <a:latin typeface="Cambria"/>
                <a:ea typeface="Cambria"/>
                <a:cs typeface="Cambria"/>
                <a:sym typeface="Cambria"/>
              </a:rPr>
              <a:t>abstract methods </a:t>
            </a:r>
            <a:r>
              <a:rPr lang="en-US" sz="2400">
                <a:latin typeface="Cambria"/>
                <a:ea typeface="Cambria"/>
                <a:cs typeface="Cambria"/>
                <a:sym typeface="Cambria"/>
              </a:rPr>
              <a:t>and </a:t>
            </a:r>
            <a:r>
              <a:rPr b="1" lang="en-US" sz="2400">
                <a:solidFill>
                  <a:srgbClr val="0000FF"/>
                </a:solidFill>
                <a:latin typeface="Cambria"/>
                <a:ea typeface="Cambria"/>
                <a:cs typeface="Cambria"/>
                <a:sym typeface="Cambria"/>
              </a:rPr>
              <a:t>static constants</a:t>
            </a:r>
            <a:r>
              <a:rPr lang="en-US" sz="2400">
                <a:latin typeface="Cambria"/>
                <a:ea typeface="Cambria"/>
                <a:cs typeface="Cambria"/>
                <a:sym typeface="Cambria"/>
              </a:rPr>
              <a:t>.</a:t>
            </a:r>
            <a:endParaRPr/>
          </a:p>
          <a:p>
            <a:pPr indent="-228600" lvl="0" marL="228600" rtl="0" algn="l">
              <a:lnSpc>
                <a:spcPct val="90000"/>
              </a:lnSpc>
              <a:spcBef>
                <a:spcPts val="2400"/>
              </a:spcBef>
              <a:spcAft>
                <a:spcPts val="0"/>
              </a:spcAft>
              <a:buClr>
                <a:schemeClr val="dk1"/>
              </a:buClr>
              <a:buSzPct val="100000"/>
              <a:buChar char="•"/>
            </a:pPr>
            <a:r>
              <a:rPr b="1" lang="en-US" sz="2400">
                <a:latin typeface="Cambria"/>
                <a:ea typeface="Cambria"/>
                <a:cs typeface="Cambria"/>
                <a:sym typeface="Cambria"/>
              </a:rPr>
              <a:t>Object can not be created </a:t>
            </a:r>
            <a:r>
              <a:rPr lang="en-US" sz="2400">
                <a:latin typeface="Cambria"/>
                <a:ea typeface="Cambria"/>
                <a:cs typeface="Cambria"/>
                <a:sym typeface="Cambria"/>
              </a:rPr>
              <a:t>of an interface.</a:t>
            </a:r>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All the </a:t>
            </a:r>
            <a:r>
              <a:rPr b="1" lang="en-US" sz="2400">
                <a:solidFill>
                  <a:srgbClr val="FF0000"/>
                </a:solidFill>
                <a:latin typeface="Cambria"/>
                <a:ea typeface="Cambria"/>
                <a:cs typeface="Cambria"/>
                <a:sym typeface="Cambria"/>
              </a:rPr>
              <a:t>methods</a:t>
            </a:r>
            <a:r>
              <a:rPr lang="en-US" sz="2400">
                <a:latin typeface="Cambria"/>
                <a:ea typeface="Cambria"/>
                <a:cs typeface="Cambria"/>
                <a:sym typeface="Cambria"/>
              </a:rPr>
              <a:t> in an interface are </a:t>
            </a:r>
            <a:r>
              <a:rPr b="1" lang="en-US" sz="2400">
                <a:latin typeface="Cambria"/>
                <a:ea typeface="Cambria"/>
                <a:cs typeface="Cambria"/>
                <a:sym typeface="Cambria"/>
              </a:rPr>
              <a:t>by default </a:t>
            </a:r>
            <a:r>
              <a:rPr b="1" lang="en-US" sz="2400">
                <a:solidFill>
                  <a:srgbClr val="0000FF"/>
                </a:solidFill>
                <a:latin typeface="Cambria"/>
                <a:ea typeface="Cambria"/>
                <a:cs typeface="Cambria"/>
                <a:sym typeface="Cambria"/>
              </a:rPr>
              <a:t>abstract</a:t>
            </a:r>
            <a:r>
              <a:rPr lang="en-US" sz="2400">
                <a:latin typeface="Cambria"/>
                <a:ea typeface="Cambria"/>
                <a:cs typeface="Cambria"/>
                <a:sym typeface="Cambria"/>
              </a:rPr>
              <a:t>.</a:t>
            </a:r>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All </a:t>
            </a:r>
            <a:r>
              <a:rPr b="1" lang="en-US" sz="2400">
                <a:solidFill>
                  <a:srgbClr val="FF0000"/>
                </a:solidFill>
                <a:latin typeface="Cambria"/>
                <a:ea typeface="Cambria"/>
                <a:cs typeface="Cambria"/>
                <a:sym typeface="Cambria"/>
              </a:rPr>
              <a:t>variables</a:t>
            </a:r>
            <a:r>
              <a:rPr lang="en-US" sz="2400">
                <a:latin typeface="Cambria"/>
                <a:ea typeface="Cambria"/>
                <a:cs typeface="Cambria"/>
                <a:sym typeface="Cambria"/>
              </a:rPr>
              <a:t> are declared as </a:t>
            </a:r>
            <a:r>
              <a:rPr b="1" lang="en-US" sz="2400">
                <a:latin typeface="Cambria"/>
                <a:ea typeface="Cambria"/>
                <a:cs typeface="Cambria"/>
                <a:sym typeface="Cambria"/>
              </a:rPr>
              <a:t>both</a:t>
            </a:r>
            <a:r>
              <a:rPr lang="en-US" sz="2400">
                <a:latin typeface="Cambria"/>
                <a:ea typeface="Cambria"/>
                <a:cs typeface="Cambria"/>
                <a:sym typeface="Cambria"/>
              </a:rPr>
              <a:t> </a:t>
            </a:r>
            <a:r>
              <a:rPr b="1" lang="en-US" sz="2400">
                <a:solidFill>
                  <a:srgbClr val="0000FF"/>
                </a:solidFill>
                <a:latin typeface="Cambria"/>
                <a:ea typeface="Cambria"/>
                <a:cs typeface="Cambria"/>
                <a:sym typeface="Cambria"/>
              </a:rPr>
              <a:t>static</a:t>
            </a:r>
            <a:r>
              <a:rPr lang="en-US" sz="2400">
                <a:latin typeface="Cambria"/>
                <a:ea typeface="Cambria"/>
                <a:cs typeface="Cambria"/>
                <a:sym typeface="Cambria"/>
              </a:rPr>
              <a:t> and </a:t>
            </a:r>
            <a:r>
              <a:rPr b="1" lang="en-US" sz="2400">
                <a:solidFill>
                  <a:srgbClr val="0000FF"/>
                </a:solidFill>
                <a:latin typeface="Cambria"/>
                <a:ea typeface="Cambria"/>
                <a:cs typeface="Cambria"/>
                <a:sym typeface="Cambria"/>
              </a:rPr>
              <a:t>final.</a:t>
            </a:r>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An interface </a:t>
            </a:r>
            <a:r>
              <a:rPr b="1" lang="en-US" sz="2400">
                <a:latin typeface="Cambria"/>
                <a:ea typeface="Cambria"/>
                <a:cs typeface="Cambria"/>
                <a:sym typeface="Cambria"/>
              </a:rPr>
              <a:t>does not contain </a:t>
            </a:r>
            <a:r>
              <a:rPr lang="en-US" sz="2400">
                <a:latin typeface="Cambria"/>
                <a:ea typeface="Cambria"/>
                <a:cs typeface="Cambria"/>
                <a:sym typeface="Cambria"/>
              </a:rPr>
              <a:t>any </a:t>
            </a:r>
            <a:r>
              <a:rPr b="1" lang="en-US" sz="2400">
                <a:solidFill>
                  <a:srgbClr val="FF0000"/>
                </a:solidFill>
                <a:latin typeface="Cambria"/>
                <a:ea typeface="Cambria"/>
                <a:cs typeface="Cambria"/>
                <a:sym typeface="Cambria"/>
              </a:rPr>
              <a:t>constructors</a:t>
            </a:r>
            <a:r>
              <a:rPr lang="en-US" sz="2400">
                <a:latin typeface="Cambria"/>
                <a:ea typeface="Cambria"/>
                <a:cs typeface="Cambria"/>
                <a:sym typeface="Cambria"/>
              </a:rPr>
              <a:t>.</a:t>
            </a:r>
            <a:endParaRPr/>
          </a:p>
          <a:p>
            <a:pPr indent="-228600" lvl="0" marL="228600" rtl="0" algn="l">
              <a:lnSpc>
                <a:spcPct val="90000"/>
              </a:lnSpc>
              <a:spcBef>
                <a:spcPts val="2400"/>
              </a:spcBef>
              <a:spcAft>
                <a:spcPts val="0"/>
              </a:spcAft>
              <a:buClr>
                <a:schemeClr val="dk1"/>
              </a:buClr>
              <a:buSzPct val="100000"/>
              <a:buChar char="•"/>
            </a:pPr>
            <a:r>
              <a:rPr lang="en-US" sz="2400">
                <a:latin typeface="Cambria"/>
                <a:ea typeface="Cambria"/>
                <a:cs typeface="Cambria"/>
                <a:sym typeface="Cambria"/>
              </a:rPr>
              <a:t>An interface can not be </a:t>
            </a:r>
            <a:r>
              <a:rPr b="1" lang="en-US" sz="2400">
                <a:solidFill>
                  <a:srgbClr val="FF0000"/>
                </a:solidFill>
                <a:latin typeface="Cambria"/>
                <a:ea typeface="Cambria"/>
                <a:cs typeface="Cambria"/>
                <a:sym typeface="Cambria"/>
              </a:rPr>
              <a:t>extended</a:t>
            </a:r>
            <a:r>
              <a:rPr lang="en-US" sz="2400">
                <a:latin typeface="Cambria"/>
                <a:ea typeface="Cambria"/>
                <a:cs typeface="Cambria"/>
                <a:sym typeface="Cambria"/>
              </a:rPr>
              <a:t> or </a:t>
            </a:r>
            <a:r>
              <a:rPr b="1" lang="en-US" sz="2400">
                <a:solidFill>
                  <a:srgbClr val="FF0000"/>
                </a:solidFill>
                <a:latin typeface="Cambria"/>
                <a:ea typeface="Cambria"/>
                <a:cs typeface="Cambria"/>
                <a:sym typeface="Cambria"/>
              </a:rPr>
              <a:t>inherited</a:t>
            </a:r>
            <a:r>
              <a:rPr lang="en-US" sz="2400">
                <a:latin typeface="Cambria"/>
                <a:ea typeface="Cambria"/>
                <a:cs typeface="Cambria"/>
                <a:sym typeface="Cambria"/>
              </a:rPr>
              <a:t> by a class; it is </a:t>
            </a:r>
            <a:r>
              <a:rPr b="1" lang="en-US" sz="2400">
                <a:solidFill>
                  <a:srgbClr val="0000FF"/>
                </a:solidFill>
                <a:latin typeface="Cambria"/>
                <a:ea typeface="Cambria"/>
                <a:cs typeface="Cambria"/>
                <a:sym typeface="Cambria"/>
              </a:rPr>
              <a:t>implemented</a:t>
            </a:r>
            <a:r>
              <a:rPr lang="en-US" sz="2400">
                <a:latin typeface="Cambria"/>
                <a:ea typeface="Cambria"/>
                <a:cs typeface="Cambria"/>
                <a:sym typeface="Cambria"/>
              </a:rPr>
              <a:t> by a class.</a:t>
            </a:r>
            <a:endParaRPr/>
          </a:p>
          <a:p>
            <a:pPr indent="-228600" lvl="0" marL="228600" rtl="0" algn="l">
              <a:lnSpc>
                <a:spcPct val="90000"/>
              </a:lnSpc>
              <a:spcBef>
                <a:spcPts val="2400"/>
              </a:spcBef>
              <a:spcAft>
                <a:spcPts val="0"/>
              </a:spcAft>
              <a:buClr>
                <a:srgbClr val="0000FF"/>
              </a:buClr>
              <a:buSzPct val="100000"/>
              <a:buChar char="•"/>
            </a:pPr>
            <a:r>
              <a:rPr b="1" lang="en-US" sz="2400">
                <a:solidFill>
                  <a:srgbClr val="0000FF"/>
                </a:solidFill>
                <a:latin typeface="Cambria"/>
                <a:ea typeface="Cambria"/>
                <a:cs typeface="Cambria"/>
                <a:sym typeface="Cambria"/>
              </a:rPr>
              <a:t>Multiple-Inheritance </a:t>
            </a:r>
            <a:r>
              <a:rPr b="1" lang="en-US" sz="2400">
                <a:highlight>
                  <a:srgbClr val="00FFFF"/>
                </a:highlight>
                <a:latin typeface="Cambria"/>
                <a:ea typeface="Cambria"/>
                <a:cs typeface="Cambria"/>
                <a:sym typeface="Cambria"/>
              </a:rPr>
              <a:t>supported</a:t>
            </a:r>
            <a:r>
              <a:rPr lang="en-US" sz="2400">
                <a:latin typeface="Cambria"/>
                <a:ea typeface="Cambria"/>
                <a:cs typeface="Cambria"/>
                <a:sym typeface="Cambria"/>
              </a:rPr>
              <a:t>.</a:t>
            </a:r>
            <a:endParaRPr/>
          </a:p>
          <a:p>
            <a:pPr indent="-99060" lvl="0" marL="228600" rtl="0" algn="l">
              <a:lnSpc>
                <a:spcPct val="90000"/>
              </a:lnSpc>
              <a:spcBef>
                <a:spcPts val="1800"/>
              </a:spcBef>
              <a:spcAft>
                <a:spcPts val="0"/>
              </a:spcAft>
              <a:buClr>
                <a:schemeClr val="dk1"/>
              </a:buClr>
              <a:buSzPct val="100000"/>
              <a:buNone/>
            </a:pPr>
            <a:r>
              <a:t/>
            </a:r>
            <a:endParaRPr sz="2400">
              <a:latin typeface="Cambria"/>
              <a:ea typeface="Cambria"/>
              <a:cs typeface="Cambria"/>
              <a:sym typeface="Cambria"/>
            </a:endParaRPr>
          </a:p>
        </p:txBody>
      </p:sp>
      <p:sp>
        <p:nvSpPr>
          <p:cNvPr id="265" name="Google Shape;2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9"/>
          <p:cNvSpPr txBox="1"/>
          <p:nvPr/>
        </p:nvSpPr>
        <p:spPr>
          <a:xfrm>
            <a:off x="838200" y="514071"/>
            <a:ext cx="10515600"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2.2: </a:t>
            </a:r>
            <a:r>
              <a:rPr b="1" lang="en-US" sz="3600">
                <a:solidFill>
                  <a:srgbClr val="0000FF"/>
                </a:solidFill>
                <a:latin typeface="Cambria"/>
                <a:ea typeface="Cambria"/>
                <a:cs typeface="Cambria"/>
                <a:sym typeface="Cambria"/>
              </a:rPr>
              <a:t>Interface</a:t>
            </a:r>
            <a:r>
              <a:rPr b="1" lang="en-US" sz="3600">
                <a:solidFill>
                  <a:srgbClr val="FF0000"/>
                </a:solidFill>
                <a:latin typeface="Cambria"/>
                <a:ea typeface="Cambria"/>
                <a:cs typeface="Cambria"/>
                <a:sym typeface="Cambria"/>
              </a:rPr>
              <a:t> in Java</a:t>
            </a:r>
            <a:endParaRPr/>
          </a:p>
        </p:txBody>
      </p:sp>
      <p:sp>
        <p:nvSpPr>
          <p:cNvPr id="267" name="Google Shape;267;p19"/>
          <p:cNvSpPr txBox="1"/>
          <p:nvPr/>
        </p:nvSpPr>
        <p:spPr>
          <a:xfrm>
            <a:off x="8308844" y="5629349"/>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solidFill>
            <a:srgbClr val="FFF2CC"/>
          </a:solidFill>
          <a:ln cap="flat" cmpd="sng" w="9525">
            <a:solidFill>
              <a:srgbClr val="0000EE"/>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mbria"/>
              <a:buNone/>
            </a:pPr>
            <a:r>
              <a:rPr b="1" lang="en-US" u="sng">
                <a:solidFill>
                  <a:srgbClr val="FF0000"/>
                </a:solidFill>
                <a:latin typeface="Cambria"/>
                <a:ea typeface="Cambria"/>
                <a:cs typeface="Cambria"/>
                <a:sym typeface="Cambria"/>
              </a:rPr>
              <a:t>Contents</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98" name="Google Shape;98;p2"/>
          <p:cNvSpPr txBox="1"/>
          <p:nvPr>
            <p:ph idx="1" type="body"/>
          </p:nvPr>
        </p:nvSpPr>
        <p:spPr>
          <a:xfrm>
            <a:off x="838200" y="1690688"/>
            <a:ext cx="10515600" cy="466566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sz="2800">
              <a:solidFill>
                <a:srgbClr val="0000FF"/>
              </a:solidFill>
              <a:latin typeface="Cambria"/>
              <a:ea typeface="Cambria"/>
              <a:cs typeface="Cambria"/>
              <a:sym typeface="Cambria"/>
            </a:endParaRPr>
          </a:p>
          <a:p>
            <a:pPr indent="-228600" lvl="0" marL="228600" rtl="0" algn="l">
              <a:lnSpc>
                <a:spcPct val="90000"/>
              </a:lnSpc>
              <a:spcBef>
                <a:spcPts val="1000"/>
              </a:spcBef>
              <a:spcAft>
                <a:spcPts val="0"/>
              </a:spcAft>
              <a:buClr>
                <a:srgbClr val="0000FF"/>
              </a:buClr>
              <a:buSzPts val="2800"/>
              <a:buChar char="•"/>
            </a:pPr>
            <a:r>
              <a:rPr b="1" lang="en-US" sz="2800">
                <a:solidFill>
                  <a:srgbClr val="0000FF"/>
                </a:solidFill>
                <a:latin typeface="Cambria"/>
                <a:ea typeface="Cambria"/>
                <a:cs typeface="Cambria"/>
                <a:sym typeface="Cambria"/>
              </a:rPr>
              <a:t>1. Abstraction</a:t>
            </a:r>
            <a:r>
              <a:rPr b="1" lang="en-US" sz="2800">
                <a:solidFill>
                  <a:srgbClr val="2222E2"/>
                </a:solidFill>
                <a:latin typeface="Cambria"/>
                <a:ea typeface="Cambria"/>
                <a:cs typeface="Cambria"/>
                <a:sym typeface="Cambria"/>
              </a:rPr>
              <a:t> in Java</a:t>
            </a:r>
            <a:endParaRPr/>
          </a:p>
          <a:p>
            <a:pPr indent="-228600" lvl="0" marL="228600" rtl="0" algn="l">
              <a:lnSpc>
                <a:spcPct val="90000"/>
              </a:lnSpc>
              <a:spcBef>
                <a:spcPts val="1000"/>
              </a:spcBef>
              <a:spcAft>
                <a:spcPts val="0"/>
              </a:spcAft>
              <a:buClr>
                <a:srgbClr val="2222E2"/>
              </a:buClr>
              <a:buSzPts val="2800"/>
              <a:buChar char="•"/>
            </a:pPr>
            <a:r>
              <a:rPr b="1" lang="en-US" sz="2800">
                <a:solidFill>
                  <a:srgbClr val="2222E2"/>
                </a:solidFill>
                <a:latin typeface="Cambria"/>
                <a:ea typeface="Cambria"/>
                <a:cs typeface="Cambria"/>
                <a:sym typeface="Cambria"/>
              </a:rPr>
              <a:t>2. Ways to achieve Abstraction</a:t>
            </a:r>
            <a:endParaRPr/>
          </a:p>
          <a:p>
            <a:pPr indent="-228600" lvl="1" marL="685800" rtl="0" algn="l">
              <a:lnSpc>
                <a:spcPct val="90000"/>
              </a:lnSpc>
              <a:spcBef>
                <a:spcPts val="500"/>
              </a:spcBef>
              <a:spcAft>
                <a:spcPts val="0"/>
              </a:spcAft>
              <a:buClr>
                <a:srgbClr val="10BC2D"/>
              </a:buClr>
              <a:buSzPts val="2400"/>
              <a:buChar char="•"/>
            </a:pPr>
            <a:r>
              <a:rPr b="1" lang="en-US">
                <a:solidFill>
                  <a:srgbClr val="10BC2D"/>
                </a:solidFill>
                <a:latin typeface="Cambria"/>
                <a:ea typeface="Cambria"/>
                <a:cs typeface="Cambria"/>
                <a:sym typeface="Cambria"/>
              </a:rPr>
              <a:t>2.1. Abstract Classes and Abstract Methods</a:t>
            </a:r>
            <a:endParaRPr/>
          </a:p>
          <a:p>
            <a:pPr indent="-228600" lvl="1" marL="685800" rtl="0" algn="l">
              <a:lnSpc>
                <a:spcPct val="90000"/>
              </a:lnSpc>
              <a:spcBef>
                <a:spcPts val="500"/>
              </a:spcBef>
              <a:spcAft>
                <a:spcPts val="0"/>
              </a:spcAft>
              <a:buClr>
                <a:srgbClr val="10BC2D"/>
              </a:buClr>
              <a:buSzPts val="2400"/>
              <a:buChar char="•"/>
            </a:pPr>
            <a:r>
              <a:rPr b="1" lang="en-US">
                <a:solidFill>
                  <a:srgbClr val="10BC2D"/>
                </a:solidFill>
                <a:latin typeface="Cambria"/>
                <a:ea typeface="Cambria"/>
                <a:cs typeface="Cambria"/>
                <a:sym typeface="Cambria"/>
              </a:rPr>
              <a:t>2.2. Interface</a:t>
            </a:r>
            <a:endParaRPr/>
          </a:p>
          <a:p>
            <a:pPr indent="-228600" lvl="0" marL="228600" rtl="0" algn="l">
              <a:lnSpc>
                <a:spcPct val="90000"/>
              </a:lnSpc>
              <a:spcBef>
                <a:spcPts val="1000"/>
              </a:spcBef>
              <a:spcAft>
                <a:spcPts val="0"/>
              </a:spcAft>
              <a:buClr>
                <a:srgbClr val="0000FF"/>
              </a:buClr>
              <a:buSzPts val="2800"/>
              <a:buChar char="•"/>
            </a:pPr>
            <a:r>
              <a:rPr b="1" lang="en-US" sz="2800">
                <a:solidFill>
                  <a:srgbClr val="0000FF"/>
                </a:solidFill>
                <a:latin typeface="Cambria"/>
                <a:ea typeface="Cambria"/>
                <a:cs typeface="Cambria"/>
                <a:sym typeface="Cambria"/>
              </a:rPr>
              <a:t>3. </a:t>
            </a:r>
            <a:r>
              <a:rPr b="1" lang="en-US" sz="2800">
                <a:solidFill>
                  <a:srgbClr val="2222E2"/>
                </a:solidFill>
                <a:latin typeface="Cambria"/>
                <a:ea typeface="Cambria"/>
                <a:cs typeface="Cambria"/>
                <a:sym typeface="Cambria"/>
              </a:rPr>
              <a:t>Advantage of </a:t>
            </a:r>
            <a:r>
              <a:rPr b="1" lang="en-US" sz="2800">
                <a:solidFill>
                  <a:srgbClr val="0000FF"/>
                </a:solidFill>
                <a:latin typeface="Cambria"/>
                <a:ea typeface="Cambria"/>
                <a:cs typeface="Cambria"/>
                <a:sym typeface="Cambria"/>
              </a:rPr>
              <a:t>Abstraction</a:t>
            </a:r>
            <a:endParaRPr/>
          </a:p>
          <a:p>
            <a:pPr indent="-228600" lvl="0" marL="228600" rtl="0" algn="l">
              <a:lnSpc>
                <a:spcPct val="90000"/>
              </a:lnSpc>
              <a:spcBef>
                <a:spcPts val="1000"/>
              </a:spcBef>
              <a:spcAft>
                <a:spcPts val="0"/>
              </a:spcAft>
              <a:buClr>
                <a:srgbClr val="0000FF"/>
              </a:buClr>
              <a:buSzPts val="2800"/>
              <a:buChar char="•"/>
            </a:pPr>
            <a:r>
              <a:rPr b="1" lang="en-US" sz="2800">
                <a:solidFill>
                  <a:srgbClr val="0000FF"/>
                </a:solidFill>
                <a:latin typeface="Cambria"/>
                <a:ea typeface="Cambria"/>
                <a:cs typeface="Cambria"/>
                <a:sym typeface="Cambria"/>
              </a:rPr>
              <a:t>4. </a:t>
            </a:r>
            <a:r>
              <a:rPr b="1" lang="en-US" sz="2800">
                <a:solidFill>
                  <a:srgbClr val="2222E2"/>
                </a:solidFill>
                <a:latin typeface="Cambria"/>
                <a:ea typeface="Cambria"/>
                <a:cs typeface="Cambria"/>
                <a:sym typeface="Cambria"/>
              </a:rPr>
              <a:t>Useful Links</a:t>
            </a:r>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p:nvPr/>
        </p:nvSpPr>
        <p:spPr>
          <a:xfrm>
            <a:off x="838199" y="1354678"/>
            <a:ext cx="10709635" cy="5001672"/>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0"/>
          <p:cNvSpPr txBox="1"/>
          <p:nvPr/>
        </p:nvSpPr>
        <p:spPr>
          <a:xfrm>
            <a:off x="838199" y="539889"/>
            <a:ext cx="10709635"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EE"/>
              </a:buClr>
              <a:buSzPts val="3600"/>
              <a:buFont typeface="Cambria"/>
              <a:buNone/>
            </a:pPr>
            <a:r>
              <a:rPr b="1" lang="en-US" sz="3600">
                <a:solidFill>
                  <a:srgbClr val="0000EE"/>
                </a:solidFill>
                <a:latin typeface="Cambria"/>
                <a:ea typeface="Cambria"/>
                <a:cs typeface="Cambria"/>
                <a:sym typeface="Cambria"/>
              </a:rPr>
              <a:t>Internal addition by the compiler</a:t>
            </a:r>
            <a:endParaRPr sz="3600">
              <a:solidFill>
                <a:srgbClr val="FF0000"/>
              </a:solidFill>
              <a:latin typeface="Cambria"/>
              <a:ea typeface="Cambria"/>
              <a:cs typeface="Cambria"/>
              <a:sym typeface="Cambria"/>
            </a:endParaRPr>
          </a:p>
        </p:txBody>
      </p:sp>
      <p:sp>
        <p:nvSpPr>
          <p:cNvPr id="274" name="Google Shape;2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nterface in java" id="275" name="Google Shape;275;p20"/>
          <p:cNvPicPr preferRelativeResize="0"/>
          <p:nvPr/>
        </p:nvPicPr>
        <p:blipFill rotWithShape="1">
          <a:blip r:embed="rId3">
            <a:alphaModFix/>
          </a:blip>
          <a:srcRect b="0" l="0" r="0" t="0"/>
          <a:stretch/>
        </p:blipFill>
        <p:spPr>
          <a:xfrm>
            <a:off x="1866508" y="2981852"/>
            <a:ext cx="8427562" cy="22473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idx="1" type="body"/>
          </p:nvPr>
        </p:nvSpPr>
        <p:spPr>
          <a:xfrm>
            <a:off x="838200" y="1311921"/>
            <a:ext cx="10515600" cy="50444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0" lvl="2" marL="914400" rtl="0" algn="l">
              <a:lnSpc>
                <a:spcPct val="90000"/>
              </a:lnSpc>
              <a:spcBef>
                <a:spcPts val="1800"/>
              </a:spcBef>
              <a:spcAft>
                <a:spcPts val="0"/>
              </a:spcAft>
              <a:buClr>
                <a:srgbClr val="0000FF"/>
              </a:buClr>
              <a:buSzPts val="2400"/>
              <a:buNone/>
            </a:pPr>
            <a:r>
              <a:rPr b="1" lang="en-US" sz="2400">
                <a:solidFill>
                  <a:srgbClr val="0000FF"/>
                </a:solidFill>
                <a:latin typeface="Cambria"/>
                <a:ea typeface="Cambria"/>
                <a:cs typeface="Cambria"/>
                <a:sym typeface="Cambria"/>
              </a:rPr>
              <a:t>interface</a:t>
            </a:r>
            <a:r>
              <a:rPr lang="en-US" sz="2400">
                <a:latin typeface="Cambria"/>
                <a:ea typeface="Cambria"/>
                <a:cs typeface="Cambria"/>
                <a:sym typeface="Cambria"/>
              </a:rPr>
              <a:t> </a:t>
            </a:r>
            <a:r>
              <a:rPr b="1" lang="en-US" sz="2400">
                <a:latin typeface="Cambria"/>
                <a:ea typeface="Cambria"/>
                <a:cs typeface="Cambria"/>
                <a:sym typeface="Cambria"/>
              </a:rPr>
              <a:t>&lt;interface_name&gt;{        </a:t>
            </a:r>
            <a:endParaRPr/>
          </a:p>
          <a:p>
            <a:pPr indent="0" lvl="2" marL="914400" rtl="0" algn="l">
              <a:lnSpc>
                <a:spcPct val="90000"/>
              </a:lnSpc>
              <a:spcBef>
                <a:spcPts val="1800"/>
              </a:spcBef>
              <a:spcAft>
                <a:spcPts val="0"/>
              </a:spcAft>
              <a:buClr>
                <a:schemeClr val="dk1"/>
              </a:buClr>
              <a:buSzPts val="2400"/>
              <a:buNone/>
            </a:pPr>
            <a:r>
              <a:rPr lang="en-US" sz="2400">
                <a:latin typeface="Cambria"/>
                <a:ea typeface="Cambria"/>
                <a:cs typeface="Cambria"/>
                <a:sym typeface="Cambria"/>
              </a:rPr>
              <a:t>    </a:t>
            </a:r>
            <a:r>
              <a:rPr lang="en-US">
                <a:latin typeface="Cambria"/>
                <a:ea typeface="Cambria"/>
                <a:cs typeface="Cambria"/>
                <a:sym typeface="Cambria"/>
              </a:rPr>
              <a:t>// declare constant fields  </a:t>
            </a:r>
            <a:endParaRPr/>
          </a:p>
          <a:p>
            <a:pPr indent="0" lvl="2" marL="914400" rtl="0" algn="l">
              <a:lnSpc>
                <a:spcPct val="90000"/>
              </a:lnSpc>
              <a:spcBef>
                <a:spcPts val="1800"/>
              </a:spcBef>
              <a:spcAft>
                <a:spcPts val="0"/>
              </a:spcAft>
              <a:buClr>
                <a:schemeClr val="dk1"/>
              </a:buClr>
              <a:buSzPts val="2000"/>
              <a:buNone/>
            </a:pPr>
            <a:r>
              <a:rPr lang="en-US">
                <a:latin typeface="Cambria"/>
                <a:ea typeface="Cambria"/>
                <a:cs typeface="Cambria"/>
                <a:sym typeface="Cambria"/>
              </a:rPr>
              <a:t>    // declare methods that abstract   </a:t>
            </a:r>
            <a:endParaRPr/>
          </a:p>
          <a:p>
            <a:pPr indent="0" lvl="2" marL="914400" rtl="0" algn="l">
              <a:lnSpc>
                <a:spcPct val="90000"/>
              </a:lnSpc>
              <a:spcBef>
                <a:spcPts val="1800"/>
              </a:spcBef>
              <a:spcAft>
                <a:spcPts val="0"/>
              </a:spcAft>
              <a:buClr>
                <a:schemeClr val="dk1"/>
              </a:buClr>
              <a:buSzPts val="2000"/>
              <a:buNone/>
            </a:pPr>
            <a:r>
              <a:rPr lang="en-US">
                <a:latin typeface="Cambria"/>
                <a:ea typeface="Cambria"/>
                <a:cs typeface="Cambria"/>
                <a:sym typeface="Cambria"/>
              </a:rPr>
              <a:t>    //by default.  </a:t>
            </a:r>
            <a:endParaRPr/>
          </a:p>
          <a:p>
            <a:pPr indent="0" lvl="2" marL="914400" rtl="0" algn="l">
              <a:lnSpc>
                <a:spcPct val="90000"/>
              </a:lnSpc>
              <a:spcBef>
                <a:spcPts val="1800"/>
              </a:spcBef>
              <a:spcAft>
                <a:spcPts val="0"/>
              </a:spcAft>
              <a:buClr>
                <a:schemeClr val="dk1"/>
              </a:buClr>
              <a:buSzPts val="2400"/>
              <a:buNone/>
            </a:pPr>
            <a:r>
              <a:rPr b="1" lang="en-US" sz="2400">
                <a:latin typeface="Cambria"/>
                <a:ea typeface="Cambria"/>
                <a:cs typeface="Cambria"/>
                <a:sym typeface="Cambria"/>
              </a:rPr>
              <a:t>} </a:t>
            </a:r>
            <a:endParaRPr/>
          </a:p>
        </p:txBody>
      </p:sp>
      <p:sp>
        <p:nvSpPr>
          <p:cNvPr id="281" name="Google Shape;2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1"/>
          <p:cNvSpPr txBox="1"/>
          <p:nvPr/>
        </p:nvSpPr>
        <p:spPr>
          <a:xfrm>
            <a:off x="838200" y="514071"/>
            <a:ext cx="10515600"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Syntax of declaring an </a:t>
            </a:r>
            <a:r>
              <a:rPr b="1" lang="en-US" sz="3600">
                <a:solidFill>
                  <a:srgbClr val="0000FF"/>
                </a:solidFill>
                <a:latin typeface="Cambria"/>
                <a:ea typeface="Cambria"/>
                <a:cs typeface="Cambria"/>
                <a:sym typeface="Cambria"/>
              </a:rPr>
              <a:t>Interface</a:t>
            </a:r>
            <a:endParaRPr/>
          </a:p>
        </p:txBody>
      </p:sp>
      <p:sp>
        <p:nvSpPr>
          <p:cNvPr id="283" name="Google Shape;283;p21"/>
          <p:cNvSpPr txBox="1"/>
          <p:nvPr/>
        </p:nvSpPr>
        <p:spPr>
          <a:xfrm>
            <a:off x="6046411" y="5783252"/>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284" name="Google Shape;284;p21"/>
          <p:cNvSpPr txBox="1"/>
          <p:nvPr/>
        </p:nvSpPr>
        <p:spPr>
          <a:xfrm>
            <a:off x="11233380" y="5785111"/>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22"/>
          <p:cNvSpPr txBox="1"/>
          <p:nvPr/>
        </p:nvSpPr>
        <p:spPr>
          <a:xfrm>
            <a:off x="838200" y="514071"/>
            <a:ext cx="10515600"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The relationship between </a:t>
            </a:r>
            <a:r>
              <a:rPr b="1" lang="en-US" sz="3600">
                <a:solidFill>
                  <a:srgbClr val="0000FF"/>
                </a:solidFill>
                <a:latin typeface="Cambria"/>
                <a:ea typeface="Cambria"/>
                <a:cs typeface="Cambria"/>
                <a:sym typeface="Cambria"/>
              </a:rPr>
              <a:t>classes</a:t>
            </a:r>
            <a:r>
              <a:rPr b="1" lang="en-US" sz="3600">
                <a:solidFill>
                  <a:srgbClr val="FF0000"/>
                </a:solidFill>
                <a:latin typeface="Cambria"/>
                <a:ea typeface="Cambria"/>
                <a:cs typeface="Cambria"/>
                <a:sym typeface="Cambria"/>
              </a:rPr>
              <a:t> and </a:t>
            </a:r>
            <a:r>
              <a:rPr b="1" lang="en-US" sz="3600">
                <a:solidFill>
                  <a:srgbClr val="0000FF"/>
                </a:solidFill>
                <a:latin typeface="Cambria"/>
                <a:ea typeface="Cambria"/>
                <a:cs typeface="Cambria"/>
                <a:sym typeface="Cambria"/>
              </a:rPr>
              <a:t>interfaces</a:t>
            </a:r>
            <a:endParaRPr/>
          </a:p>
        </p:txBody>
      </p:sp>
      <p:sp>
        <p:nvSpPr>
          <p:cNvPr id="291" name="Google Shape;291;p22"/>
          <p:cNvSpPr txBox="1"/>
          <p:nvPr/>
        </p:nvSpPr>
        <p:spPr>
          <a:xfrm>
            <a:off x="6046411" y="5783252"/>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292" name="Google Shape;292;p22"/>
          <p:cNvSpPr txBox="1"/>
          <p:nvPr/>
        </p:nvSpPr>
        <p:spPr>
          <a:xfrm>
            <a:off x="11233380" y="5785111"/>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pic>
        <p:nvPicPr>
          <p:cNvPr descr="The relationship between class and interface" id="293" name="Google Shape;293;p22"/>
          <p:cNvPicPr preferRelativeResize="0"/>
          <p:nvPr>
            <p:ph idx="1" type="body"/>
          </p:nvPr>
        </p:nvPicPr>
        <p:blipFill rotWithShape="1">
          <a:blip r:embed="rId3">
            <a:alphaModFix/>
          </a:blip>
          <a:srcRect b="0" l="0" r="0" t="0"/>
          <a:stretch/>
        </p:blipFill>
        <p:spPr>
          <a:xfrm>
            <a:off x="2833638" y="2375546"/>
            <a:ext cx="6998518" cy="3615679"/>
          </a:xfrm>
          <a:prstGeom prst="rect">
            <a:avLst/>
          </a:prstGeom>
          <a:noFill/>
          <a:ln>
            <a:noFill/>
          </a:ln>
        </p:spPr>
      </p:pic>
      <p:sp>
        <p:nvSpPr>
          <p:cNvPr id="294" name="Google Shape;294;p22"/>
          <p:cNvSpPr txBox="1"/>
          <p:nvPr/>
        </p:nvSpPr>
        <p:spPr>
          <a:xfrm>
            <a:off x="838200" y="1311921"/>
            <a:ext cx="10515600" cy="50444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p:txBody>
      </p:sp>
      <p:sp>
        <p:nvSpPr>
          <p:cNvPr id="295" name="Google Shape;295;p22"/>
          <p:cNvSpPr txBox="1"/>
          <p:nvPr/>
        </p:nvSpPr>
        <p:spPr>
          <a:xfrm>
            <a:off x="1006640" y="1548758"/>
            <a:ext cx="102267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As shown in the figure given below, a class </a:t>
            </a:r>
            <a:r>
              <a:rPr b="1" lang="en-US" sz="1800">
                <a:solidFill>
                  <a:srgbClr val="0000FF"/>
                </a:solidFill>
                <a:latin typeface="Cambria"/>
                <a:ea typeface="Cambria"/>
                <a:cs typeface="Cambria"/>
                <a:sym typeface="Cambria"/>
              </a:rPr>
              <a:t>extends</a:t>
            </a:r>
            <a:r>
              <a:rPr lang="en-US" sz="1800">
                <a:solidFill>
                  <a:schemeClr val="dk1"/>
                </a:solidFill>
                <a:latin typeface="Cambria"/>
                <a:ea typeface="Cambria"/>
                <a:cs typeface="Cambria"/>
                <a:sym typeface="Cambria"/>
              </a:rPr>
              <a:t> another class, an interface </a:t>
            </a:r>
            <a:r>
              <a:rPr b="1" lang="en-US" sz="1800">
                <a:solidFill>
                  <a:srgbClr val="0000FF"/>
                </a:solidFill>
                <a:latin typeface="Cambria"/>
                <a:ea typeface="Cambria"/>
                <a:cs typeface="Cambria"/>
                <a:sym typeface="Cambria"/>
              </a:rPr>
              <a:t>extends</a:t>
            </a:r>
            <a:r>
              <a:rPr lang="en-US" sz="1800">
                <a:solidFill>
                  <a:schemeClr val="dk1"/>
                </a:solidFill>
                <a:latin typeface="Cambria"/>
                <a:ea typeface="Cambria"/>
                <a:cs typeface="Cambria"/>
                <a:sym typeface="Cambria"/>
              </a:rPr>
              <a:t> another interface, but a class </a:t>
            </a:r>
            <a:r>
              <a:rPr b="1" lang="en-US" sz="1800">
                <a:solidFill>
                  <a:srgbClr val="0000FF"/>
                </a:solidFill>
                <a:latin typeface="Cambria"/>
                <a:ea typeface="Cambria"/>
                <a:cs typeface="Cambria"/>
                <a:sym typeface="Cambria"/>
              </a:rPr>
              <a:t>implements</a:t>
            </a:r>
            <a:r>
              <a:rPr lang="en-US" sz="1800">
                <a:solidFill>
                  <a:schemeClr val="dk1"/>
                </a:solidFill>
                <a:latin typeface="Cambria"/>
                <a:ea typeface="Cambria"/>
                <a:cs typeface="Cambria"/>
                <a:sym typeface="Cambria"/>
              </a:rPr>
              <a:t> an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p:nvPr/>
        </p:nvSpPr>
        <p:spPr>
          <a:xfrm>
            <a:off x="1257300" y="2451100"/>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3"/>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23"/>
          <p:cNvSpPr txBox="1"/>
          <p:nvPr>
            <p:ph idx="1" type="body"/>
          </p:nvPr>
        </p:nvSpPr>
        <p:spPr>
          <a:xfrm>
            <a:off x="838199" y="1032509"/>
            <a:ext cx="112065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303" name="Google Shape;303;p23"/>
          <p:cNvSpPr txBox="1"/>
          <p:nvPr/>
        </p:nvSpPr>
        <p:spPr>
          <a:xfrm>
            <a:off x="838200" y="310514"/>
            <a:ext cx="11206580"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6  </a:t>
            </a:r>
            <a:endParaRPr/>
          </a:p>
        </p:txBody>
      </p:sp>
      <p:sp>
        <p:nvSpPr>
          <p:cNvPr id="304" name="Google Shape;30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23"/>
          <p:cNvSpPr/>
          <p:nvPr/>
        </p:nvSpPr>
        <p:spPr>
          <a:xfrm>
            <a:off x="6265327" y="1670506"/>
            <a:ext cx="5597426" cy="3644486"/>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public class Line implements Drawing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void draw()</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System.out.println("I am drawing a Line");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    </a:t>
            </a:r>
            <a:endParaRPr/>
          </a:p>
          <a:p>
            <a:pPr indent="0" lvl="1" marL="457200" marR="0" rtl="0" algn="l">
              <a:spcBef>
                <a:spcPts val="0"/>
              </a:spcBef>
              <a:spcAft>
                <a:spcPts val="0"/>
              </a:spcAft>
              <a:buNone/>
            </a:pPr>
            <a:r>
              <a:t/>
            </a:r>
            <a:endParaRPr b="0" i="0" sz="1800" u="none" cap="none" strike="noStrike">
              <a:solidFill>
                <a:srgbClr val="002060"/>
              </a:solidFill>
              <a:latin typeface="Cambria"/>
              <a:ea typeface="Cambria"/>
              <a:cs typeface="Cambria"/>
              <a:sym typeface="Cambria"/>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static void main(String[] args) {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Line l = new Line();</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l.draw();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b="0" i="0" sz="4000" u="none" cap="none" strike="noStrike">
              <a:solidFill>
                <a:srgbClr val="002060"/>
              </a:solidFill>
              <a:latin typeface="Cambria"/>
              <a:ea typeface="Cambria"/>
              <a:cs typeface="Cambria"/>
              <a:sym typeface="Cambria"/>
            </a:endParaRPr>
          </a:p>
        </p:txBody>
      </p:sp>
      <p:sp>
        <p:nvSpPr>
          <p:cNvPr id="306" name="Google Shape;306;p23"/>
          <p:cNvSpPr/>
          <p:nvPr/>
        </p:nvSpPr>
        <p:spPr>
          <a:xfrm>
            <a:off x="6299202" y="5675989"/>
            <a:ext cx="5597426" cy="812942"/>
          </a:xfrm>
          <a:prstGeom prst="rect">
            <a:avLst/>
          </a:prstGeom>
          <a:solidFill>
            <a:srgbClr val="F1F1F1"/>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600"/>
              <a:buFont typeface="Consolas"/>
              <a:buNone/>
            </a:pPr>
            <a:r>
              <a:rPr b="0" i="0" lang="en-US" sz="1600" u="none" cap="none" strike="noStrike">
                <a:solidFill>
                  <a:schemeClr val="dk1"/>
                </a:solidFill>
                <a:latin typeface="Consolas"/>
                <a:ea typeface="Consolas"/>
                <a:cs typeface="Consolas"/>
                <a:sym typeface="Consolas"/>
              </a:rPr>
              <a:t>// Outputs </a:t>
            </a:r>
            <a:endParaRPr/>
          </a:p>
          <a:p>
            <a:pPr indent="0" lvl="1" marL="457200" marR="0" rtl="0" algn="l">
              <a:spcBef>
                <a:spcPts val="0"/>
              </a:spcBef>
              <a:spcAft>
                <a:spcPts val="0"/>
              </a:spcAft>
              <a:buNone/>
            </a:pPr>
            <a:r>
              <a:rPr b="0" i="0" lang="en-US" sz="1600" u="none" cap="none" strike="noStrike">
                <a:solidFill>
                  <a:schemeClr val="dk1"/>
                </a:solidFill>
                <a:latin typeface="Consolas"/>
                <a:ea typeface="Consolas"/>
                <a:cs typeface="Consolas"/>
                <a:sym typeface="Consolas"/>
              </a:rPr>
              <a:t>I am drawing a Line</a:t>
            </a:r>
            <a:endParaRPr b="0" i="0" sz="3600" u="none" cap="none" strike="noStrike">
              <a:solidFill>
                <a:schemeClr val="dk1"/>
              </a:solidFill>
              <a:latin typeface="Arial"/>
              <a:ea typeface="Arial"/>
              <a:cs typeface="Arial"/>
              <a:sym typeface="Arial"/>
            </a:endParaRPr>
          </a:p>
        </p:txBody>
      </p:sp>
      <p:sp>
        <p:nvSpPr>
          <p:cNvPr id="307" name="Google Shape;307;p23"/>
          <p:cNvSpPr/>
          <p:nvPr/>
        </p:nvSpPr>
        <p:spPr>
          <a:xfrm>
            <a:off x="1147055" y="1677245"/>
            <a:ext cx="4733045" cy="1859382"/>
          </a:xfrm>
          <a:prstGeom prst="rect">
            <a:avLst/>
          </a:prstGeom>
          <a:solidFill>
            <a:srgbClr val="D8C5FF"/>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public </a:t>
            </a:r>
            <a:r>
              <a:rPr b="1" i="0" lang="en-US" sz="2000" u="none" cap="none" strike="noStrike">
                <a:solidFill>
                  <a:srgbClr val="002060"/>
                </a:solidFill>
                <a:latin typeface="Cambria"/>
                <a:ea typeface="Cambria"/>
                <a:cs typeface="Cambria"/>
                <a:sym typeface="Cambria"/>
              </a:rPr>
              <a:t>interface</a:t>
            </a:r>
            <a:r>
              <a:rPr b="0" i="0" lang="en-US" sz="2000" u="none" cap="none" strike="noStrike">
                <a:solidFill>
                  <a:srgbClr val="002060"/>
                </a:solidFill>
                <a:latin typeface="Cambria"/>
                <a:ea typeface="Cambria"/>
                <a:cs typeface="Cambria"/>
                <a:sym typeface="Cambria"/>
              </a:rPr>
              <a:t> Drawing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draw();</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p:nvPr/>
        </p:nvSpPr>
        <p:spPr>
          <a:xfrm>
            <a:off x="538899" y="973152"/>
            <a:ext cx="11114202" cy="5637905"/>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13" name="Google Shape;313;p24"/>
          <p:cNvGraphicFramePr/>
          <p:nvPr/>
        </p:nvGraphicFramePr>
        <p:xfrm>
          <a:off x="4572000" y="1426793"/>
          <a:ext cx="3000000" cy="3000000"/>
        </p:xfrm>
        <a:graphic>
          <a:graphicData uri="http://schemas.openxmlformats.org/drawingml/2006/table">
            <a:tbl>
              <a:tblPr bandRow="1" firstRow="1">
                <a:noFill/>
                <a:tableStyleId>{65D70B76-83DE-47E9-94C2-CD81B5641515}</a:tableStyleId>
              </a:tblPr>
              <a:tblGrid>
                <a:gridCol w="2567750"/>
              </a:tblGrid>
              <a:tr h="323600">
                <a:tc>
                  <a:txBody>
                    <a:bodyPr/>
                    <a:lstStyle/>
                    <a:p>
                      <a:pPr indent="0" lvl="0" marL="0" marR="0" rtl="0" algn="ctr">
                        <a:spcBef>
                          <a:spcPts val="0"/>
                        </a:spcBef>
                        <a:spcAft>
                          <a:spcPts val="0"/>
                        </a:spcAft>
                        <a:buNone/>
                      </a:pPr>
                      <a:r>
                        <a:rPr b="1" i="0" lang="en-US" sz="2400" u="none" cap="none" strike="noStrike">
                          <a:latin typeface="Times New Roman"/>
                          <a:ea typeface="Times New Roman"/>
                          <a:cs typeface="Times New Roman"/>
                          <a:sym typeface="Times New Roman"/>
                        </a:rPr>
                        <a:t>&lt;&lt;Drawing&gt;&gt;</a:t>
                      </a:r>
                      <a:endParaRPr b="1" i="0" sz="1800" u="none" cap="none" strike="noStrike"/>
                    </a:p>
                  </a:txBody>
                  <a:tcPr marT="45725" marB="45725" marR="91450" marL="91450">
                    <a:solidFill>
                      <a:schemeClr val="lt2"/>
                    </a:solidFill>
                  </a:tcPr>
                </a:tc>
              </a:tr>
              <a:tr h="3784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draw() : void</a:t>
                      </a:r>
                      <a:endParaRPr/>
                    </a:p>
                  </a:txBody>
                  <a:tcPr marT="45725" marB="45725" marR="91450" marL="91450"/>
                </a:tc>
              </a:tr>
            </a:tbl>
          </a:graphicData>
        </a:graphic>
      </p:graphicFrame>
      <p:graphicFrame>
        <p:nvGraphicFramePr>
          <p:cNvPr id="314" name="Google Shape;314;p24"/>
          <p:cNvGraphicFramePr/>
          <p:nvPr/>
        </p:nvGraphicFramePr>
        <p:xfrm>
          <a:off x="4543931" y="4062892"/>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Line</a:t>
                      </a:r>
                      <a:endParaRPr b="1" sz="1800" u="none" cap="none" strike="noStrike"/>
                    </a:p>
                  </a:txBody>
                  <a:tcPr marT="45725" marB="45725" marR="91450" marL="91450">
                    <a:solidFill>
                      <a:schemeClr val="lt2"/>
                    </a:solidFill>
                  </a:tcPr>
                </a:tc>
              </a:tr>
              <a:tr h="60060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draw() : void</a:t>
                      </a:r>
                      <a:endParaRPr/>
                    </a:p>
                    <a:p>
                      <a:pPr indent="0" lvl="0" marL="0" marR="0" rtl="0" algn="l">
                        <a:spcBef>
                          <a:spcPts val="0"/>
                        </a:spcBef>
                        <a:spcAft>
                          <a:spcPts val="0"/>
                        </a:spcAft>
                        <a:buNone/>
                      </a:pPr>
                      <a:r>
                        <a:rPr lang="en-US" sz="1800" u="sng" cap="none" strike="noStrike">
                          <a:latin typeface="Times New Roman"/>
                          <a:ea typeface="Times New Roman"/>
                          <a:cs typeface="Times New Roman"/>
                          <a:sym typeface="Times New Roman"/>
                        </a:rPr>
                        <a:t>+ main(String[]):void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315" name="Google Shape;315;p24"/>
          <p:cNvCxnSpPr/>
          <p:nvPr/>
        </p:nvCxnSpPr>
        <p:spPr>
          <a:xfrm flipH="1">
            <a:off x="5813931" y="3189349"/>
            <a:ext cx="1" cy="873543"/>
          </a:xfrm>
          <a:prstGeom prst="straightConnector1">
            <a:avLst/>
          </a:prstGeom>
          <a:noFill/>
          <a:ln cap="flat" cmpd="sng" w="19050">
            <a:solidFill>
              <a:schemeClr val="dk1"/>
            </a:solidFill>
            <a:prstDash val="dash"/>
            <a:miter lim="800000"/>
            <a:headEnd len="sm" w="sm" type="none"/>
            <a:tailEnd len="sm" w="sm" type="none"/>
          </a:ln>
        </p:spPr>
      </p:cxnSp>
      <p:sp>
        <p:nvSpPr>
          <p:cNvPr id="316" name="Google Shape;316;p24"/>
          <p:cNvSpPr/>
          <p:nvPr/>
        </p:nvSpPr>
        <p:spPr>
          <a:xfrm>
            <a:off x="5584349" y="2863023"/>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24"/>
          <p:cNvSpPr txBox="1"/>
          <p:nvPr/>
        </p:nvSpPr>
        <p:spPr>
          <a:xfrm>
            <a:off x="518473" y="175302"/>
            <a:ext cx="11114201"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UML representation</a:t>
            </a:r>
            <a:endParaRPr sz="3600">
              <a:solidFill>
                <a:schemeClr val="dk1"/>
              </a:solidFill>
              <a:latin typeface="Cambria"/>
              <a:ea typeface="Cambria"/>
              <a:cs typeface="Cambria"/>
              <a:sym typeface="Cambria"/>
            </a:endParaRPr>
          </a:p>
        </p:txBody>
      </p:sp>
      <p:sp>
        <p:nvSpPr>
          <p:cNvPr id="319" name="Google Shape;319;p24"/>
          <p:cNvSpPr/>
          <p:nvPr/>
        </p:nvSpPr>
        <p:spPr>
          <a:xfrm>
            <a:off x="5855878" y="3441454"/>
            <a:ext cx="160162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FF"/>
                </a:solidFill>
                <a:latin typeface="Cambria"/>
                <a:ea typeface="Cambria"/>
                <a:cs typeface="Cambria"/>
                <a:sym typeface="Cambria"/>
              </a:rPr>
              <a:t>implements</a:t>
            </a:r>
            <a:endParaRPr sz="1800">
              <a:solidFill>
                <a:srgbClr val="0000FF"/>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p:nvPr/>
        </p:nvSpPr>
        <p:spPr>
          <a:xfrm>
            <a:off x="538899" y="655522"/>
            <a:ext cx="11114202" cy="5955535"/>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25" name="Google Shape;325;p25"/>
          <p:cNvGraphicFramePr/>
          <p:nvPr/>
        </p:nvGraphicFramePr>
        <p:xfrm>
          <a:off x="4590852" y="801737"/>
          <a:ext cx="3000000" cy="3000000"/>
        </p:xfrm>
        <a:graphic>
          <a:graphicData uri="http://schemas.openxmlformats.org/drawingml/2006/table">
            <a:tbl>
              <a:tblPr bandRow="1" firstRow="1">
                <a:noFill/>
                <a:tableStyleId>{65D70B76-83DE-47E9-94C2-CD81B5641515}</a:tableStyleId>
              </a:tblPr>
              <a:tblGrid>
                <a:gridCol w="2567750"/>
              </a:tblGrid>
              <a:tr h="323600">
                <a:tc>
                  <a:txBody>
                    <a:bodyPr/>
                    <a:lstStyle/>
                    <a:p>
                      <a:pPr indent="0" lvl="0" marL="0" marR="0" rtl="0" algn="ctr">
                        <a:spcBef>
                          <a:spcPts val="0"/>
                        </a:spcBef>
                        <a:spcAft>
                          <a:spcPts val="0"/>
                        </a:spcAft>
                        <a:buNone/>
                      </a:pPr>
                      <a:r>
                        <a:rPr b="1" i="0" lang="en-US" sz="2400" u="none" cap="none" strike="noStrike">
                          <a:latin typeface="Times New Roman"/>
                          <a:ea typeface="Times New Roman"/>
                          <a:cs typeface="Times New Roman"/>
                          <a:sym typeface="Times New Roman"/>
                        </a:rPr>
                        <a:t>&lt;&lt;Drawing&gt;&gt;</a:t>
                      </a:r>
                      <a:endParaRPr b="1" i="0" sz="1800" u="none" cap="none" strike="noStrike"/>
                    </a:p>
                  </a:txBody>
                  <a:tcPr marT="45725" marB="45725" marR="91450" marL="91450">
                    <a:solidFill>
                      <a:schemeClr val="lt2"/>
                    </a:solidFill>
                  </a:tcPr>
                </a:tc>
              </a:tr>
              <a:tr h="3784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draw() : void</a:t>
                      </a:r>
                      <a:endParaRPr/>
                    </a:p>
                  </a:txBody>
                  <a:tcPr marT="45725" marB="45725" marR="91450" marL="91450"/>
                </a:tc>
              </a:tr>
            </a:tbl>
          </a:graphicData>
        </a:graphic>
      </p:graphicFrame>
      <p:graphicFrame>
        <p:nvGraphicFramePr>
          <p:cNvPr id="326" name="Google Shape;326;p25"/>
          <p:cNvGraphicFramePr/>
          <p:nvPr/>
        </p:nvGraphicFramePr>
        <p:xfrm>
          <a:off x="2765219" y="2996680"/>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Line</a:t>
                      </a:r>
                      <a:endParaRPr b="1" sz="1800" u="none" cap="none" strike="noStrike"/>
                    </a:p>
                  </a:txBody>
                  <a:tcPr marT="45725" marB="45725" marR="91450" marL="91450">
                    <a:solidFill>
                      <a:schemeClr val="lt2"/>
                    </a:solidFill>
                  </a:tcPr>
                </a:tc>
              </a:tr>
              <a:tr h="316225">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draw() : void</a:t>
                      </a:r>
                      <a:endParaRPr/>
                    </a:p>
                  </a:txBody>
                  <a:tcPr marT="45725" marB="45725" marR="91450" marL="91450"/>
                </a:tc>
              </a:tr>
            </a:tbl>
          </a:graphicData>
        </a:graphic>
      </p:graphicFrame>
      <p:cxnSp>
        <p:nvCxnSpPr>
          <p:cNvPr id="327" name="Google Shape;327;p25"/>
          <p:cNvCxnSpPr/>
          <p:nvPr/>
        </p:nvCxnSpPr>
        <p:spPr>
          <a:xfrm flipH="1">
            <a:off x="4735706" y="2240305"/>
            <a:ext cx="2" cy="756375"/>
          </a:xfrm>
          <a:prstGeom prst="straightConnector1">
            <a:avLst/>
          </a:prstGeom>
          <a:noFill/>
          <a:ln cap="flat" cmpd="sng" w="19050">
            <a:solidFill>
              <a:schemeClr val="dk1"/>
            </a:solidFill>
            <a:prstDash val="dash"/>
            <a:miter lim="800000"/>
            <a:headEnd len="sm" w="sm" type="none"/>
            <a:tailEnd len="sm" w="sm" type="none"/>
          </a:ln>
        </p:spPr>
      </p:cxnSp>
      <p:sp>
        <p:nvSpPr>
          <p:cNvPr id="328" name="Google Shape;328;p25"/>
          <p:cNvSpPr/>
          <p:nvPr/>
        </p:nvSpPr>
        <p:spPr>
          <a:xfrm>
            <a:off x="4506124" y="2237967"/>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5"/>
          <p:cNvSpPr txBox="1"/>
          <p:nvPr/>
        </p:nvSpPr>
        <p:spPr>
          <a:xfrm>
            <a:off x="518473" y="71696"/>
            <a:ext cx="11114201" cy="583826"/>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2800"/>
              <a:buFont typeface="Cambria"/>
              <a:buNone/>
            </a:pPr>
            <a:r>
              <a:rPr b="1" lang="en-US" sz="2800">
                <a:solidFill>
                  <a:srgbClr val="FF0000"/>
                </a:solidFill>
                <a:latin typeface="Cambria"/>
                <a:ea typeface="Cambria"/>
                <a:cs typeface="Cambria"/>
                <a:sym typeface="Cambria"/>
              </a:rPr>
              <a:t>UML representation</a:t>
            </a:r>
            <a:endParaRPr sz="2800">
              <a:solidFill>
                <a:schemeClr val="dk1"/>
              </a:solidFill>
              <a:latin typeface="Cambria"/>
              <a:ea typeface="Cambria"/>
              <a:cs typeface="Cambria"/>
              <a:sym typeface="Cambria"/>
            </a:endParaRPr>
          </a:p>
        </p:txBody>
      </p:sp>
      <p:sp>
        <p:nvSpPr>
          <p:cNvPr id="331" name="Google Shape;331;p25"/>
          <p:cNvSpPr/>
          <p:nvPr/>
        </p:nvSpPr>
        <p:spPr>
          <a:xfrm>
            <a:off x="5051226" y="2543813"/>
            <a:ext cx="160162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FF"/>
                </a:solidFill>
                <a:latin typeface="Cambria"/>
                <a:ea typeface="Cambria"/>
                <a:cs typeface="Cambria"/>
                <a:sym typeface="Cambria"/>
              </a:rPr>
              <a:t>implements</a:t>
            </a:r>
            <a:endParaRPr sz="1800">
              <a:solidFill>
                <a:srgbClr val="0000FF"/>
              </a:solidFill>
              <a:latin typeface="Cambria"/>
              <a:ea typeface="Cambria"/>
              <a:cs typeface="Cambria"/>
              <a:sym typeface="Cambria"/>
            </a:endParaRPr>
          </a:p>
        </p:txBody>
      </p:sp>
      <p:graphicFrame>
        <p:nvGraphicFramePr>
          <p:cNvPr id="332" name="Google Shape;332;p25"/>
          <p:cNvGraphicFramePr/>
          <p:nvPr/>
        </p:nvGraphicFramePr>
        <p:xfrm>
          <a:off x="6528899" y="2996680"/>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Circle</a:t>
                      </a:r>
                      <a:endParaRPr b="1" sz="1800" u="none" cap="none" strike="noStrike"/>
                    </a:p>
                  </a:txBody>
                  <a:tcPr marT="45725" marB="45725" marR="91450" marL="91450">
                    <a:solidFill>
                      <a:schemeClr val="lt2"/>
                    </a:solidFill>
                  </a:tcPr>
                </a:tc>
              </a:tr>
              <a:tr h="3045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draw() : void</a:t>
                      </a:r>
                      <a:endParaRPr/>
                    </a:p>
                  </a:txBody>
                  <a:tcPr marT="45725" marB="45725" marR="91450" marL="91450"/>
                </a:tc>
              </a:tr>
            </a:tbl>
          </a:graphicData>
        </a:graphic>
      </p:graphicFrame>
      <p:graphicFrame>
        <p:nvGraphicFramePr>
          <p:cNvPr id="333" name="Google Shape;333;p25"/>
          <p:cNvGraphicFramePr/>
          <p:nvPr/>
        </p:nvGraphicFramePr>
        <p:xfrm>
          <a:off x="4826000" y="5079416"/>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Main</a:t>
                      </a:r>
                      <a:endParaRPr b="1" sz="1800" u="none" cap="none" strike="noStrike"/>
                    </a:p>
                  </a:txBody>
                  <a:tcPr marT="45725" marB="45725" marR="91450" marL="91450">
                    <a:solidFill>
                      <a:schemeClr val="lt2"/>
                    </a:solidFill>
                  </a:tcPr>
                </a:tc>
              </a:tr>
              <a:tr h="3045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spcBef>
                          <a:spcPts val="0"/>
                        </a:spcBef>
                        <a:spcAft>
                          <a:spcPts val="0"/>
                        </a:spcAft>
                        <a:buNone/>
                      </a:pPr>
                      <a:r>
                        <a:rPr lang="en-US" sz="1800" u="sng" cap="none" strike="noStrike">
                          <a:latin typeface="Times New Roman"/>
                          <a:ea typeface="Times New Roman"/>
                          <a:cs typeface="Times New Roman"/>
                          <a:sym typeface="Times New Roman"/>
                        </a:rPr>
                        <a:t>+ main(String[]):void</a:t>
                      </a:r>
                      <a:endParaRPr/>
                    </a:p>
                    <a:p>
                      <a:pPr indent="0" lvl="0" marL="0" marR="0" rtl="0" algn="l">
                        <a:spcBef>
                          <a:spcPts val="0"/>
                        </a:spcBef>
                        <a:spcAft>
                          <a:spcPts val="0"/>
                        </a:spcAft>
                        <a:buNone/>
                      </a:pPr>
                      <a:r>
                        <a:t/>
                      </a:r>
                      <a:endParaRPr sz="1800" u="sng" cap="none" strike="noStrike">
                        <a:latin typeface="Times New Roman"/>
                        <a:ea typeface="Times New Roman"/>
                        <a:cs typeface="Times New Roman"/>
                        <a:sym typeface="Times New Roman"/>
                      </a:endParaRPr>
                    </a:p>
                  </a:txBody>
                  <a:tcPr marT="45725" marB="45725" marR="91450" marL="91450"/>
                </a:tc>
              </a:tr>
            </a:tbl>
          </a:graphicData>
        </a:graphic>
      </p:graphicFrame>
      <p:cxnSp>
        <p:nvCxnSpPr>
          <p:cNvPr id="334" name="Google Shape;334;p25"/>
          <p:cNvCxnSpPr/>
          <p:nvPr/>
        </p:nvCxnSpPr>
        <p:spPr>
          <a:xfrm flipH="1">
            <a:off x="6968369" y="2240305"/>
            <a:ext cx="2" cy="756375"/>
          </a:xfrm>
          <a:prstGeom prst="straightConnector1">
            <a:avLst/>
          </a:prstGeom>
          <a:noFill/>
          <a:ln cap="flat" cmpd="sng" w="19050">
            <a:solidFill>
              <a:schemeClr val="dk1"/>
            </a:solidFill>
            <a:prstDash val="dash"/>
            <a:miter lim="800000"/>
            <a:headEnd len="sm" w="sm" type="none"/>
            <a:tailEnd len="sm" w="sm" type="none"/>
          </a:ln>
        </p:spPr>
      </p:cxnSp>
      <p:sp>
        <p:nvSpPr>
          <p:cNvPr id="335" name="Google Shape;335;p25"/>
          <p:cNvSpPr/>
          <p:nvPr/>
        </p:nvSpPr>
        <p:spPr>
          <a:xfrm>
            <a:off x="6719871" y="2226183"/>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6" name="Google Shape;336;p25"/>
          <p:cNvCxnSpPr/>
          <p:nvPr/>
        </p:nvCxnSpPr>
        <p:spPr>
          <a:xfrm rot="10800000">
            <a:off x="4735706" y="4328790"/>
            <a:ext cx="1139024" cy="750626"/>
          </a:xfrm>
          <a:prstGeom prst="straightConnector1">
            <a:avLst/>
          </a:prstGeom>
          <a:noFill/>
          <a:ln cap="flat" cmpd="sng" w="9525">
            <a:solidFill>
              <a:schemeClr val="dk1"/>
            </a:solidFill>
            <a:prstDash val="solid"/>
            <a:miter lim="800000"/>
            <a:headEnd len="sm" w="sm" type="none"/>
            <a:tailEnd len="med" w="med" type="triangle"/>
          </a:ln>
        </p:spPr>
      </p:cxnSp>
      <p:cxnSp>
        <p:nvCxnSpPr>
          <p:cNvPr id="337" name="Google Shape;337;p25"/>
          <p:cNvCxnSpPr/>
          <p:nvPr/>
        </p:nvCxnSpPr>
        <p:spPr>
          <a:xfrm flipH="1" rot="10800000">
            <a:off x="6171375" y="4328790"/>
            <a:ext cx="796994" cy="743468"/>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p:nvPr/>
        </p:nvSpPr>
        <p:spPr>
          <a:xfrm>
            <a:off x="1147054" y="2407319"/>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26"/>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26"/>
          <p:cNvSpPr txBox="1"/>
          <p:nvPr>
            <p:ph idx="1" type="body"/>
          </p:nvPr>
        </p:nvSpPr>
        <p:spPr>
          <a:xfrm>
            <a:off x="838199" y="1032509"/>
            <a:ext cx="112065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345" name="Google Shape;345;p26"/>
          <p:cNvSpPr txBox="1"/>
          <p:nvPr/>
        </p:nvSpPr>
        <p:spPr>
          <a:xfrm>
            <a:off x="838200" y="310514"/>
            <a:ext cx="11206580"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7: </a:t>
            </a:r>
            <a:r>
              <a:rPr b="1" lang="en-US" sz="2800">
                <a:solidFill>
                  <a:schemeClr val="dk1"/>
                </a:solidFill>
                <a:latin typeface="Cambria"/>
                <a:ea typeface="Cambria"/>
                <a:cs typeface="Cambria"/>
                <a:sym typeface="Cambria"/>
              </a:rPr>
              <a:t>Find out the </a:t>
            </a:r>
            <a:r>
              <a:rPr b="1" lang="en-US" sz="2800">
                <a:solidFill>
                  <a:srgbClr val="FF0000"/>
                </a:solidFill>
                <a:latin typeface="Cambria"/>
                <a:ea typeface="Cambria"/>
                <a:cs typeface="Cambria"/>
                <a:sym typeface="Cambria"/>
              </a:rPr>
              <a:t>output</a:t>
            </a:r>
            <a:r>
              <a:rPr b="1" lang="en-US" sz="2800">
                <a:solidFill>
                  <a:schemeClr val="dk1"/>
                </a:solidFill>
                <a:latin typeface="Cambria"/>
                <a:ea typeface="Cambria"/>
                <a:cs typeface="Cambria"/>
                <a:sym typeface="Cambria"/>
              </a:rPr>
              <a:t> and draw the </a:t>
            </a:r>
            <a:r>
              <a:rPr b="1" lang="en-US" sz="2800">
                <a:solidFill>
                  <a:srgbClr val="FF0000"/>
                </a:solidFill>
                <a:latin typeface="Cambria"/>
                <a:ea typeface="Cambria"/>
                <a:cs typeface="Cambria"/>
                <a:sym typeface="Cambria"/>
              </a:rPr>
              <a:t>UML</a:t>
            </a:r>
            <a:r>
              <a:rPr b="1" lang="en-US" sz="2800">
                <a:solidFill>
                  <a:schemeClr val="dk1"/>
                </a:solidFill>
                <a:latin typeface="Cambria"/>
                <a:ea typeface="Cambria"/>
                <a:cs typeface="Cambria"/>
                <a:sym typeface="Cambria"/>
              </a:rPr>
              <a:t>  </a:t>
            </a:r>
            <a:endParaRPr b="1" sz="3600">
              <a:solidFill>
                <a:schemeClr val="dk1"/>
              </a:solidFill>
              <a:latin typeface="Cambria"/>
              <a:ea typeface="Cambria"/>
              <a:cs typeface="Cambria"/>
              <a:sym typeface="Cambria"/>
            </a:endParaRPr>
          </a:p>
        </p:txBody>
      </p:sp>
      <p:sp>
        <p:nvSpPr>
          <p:cNvPr id="346" name="Google Shape;34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6"/>
          <p:cNvSpPr/>
          <p:nvPr/>
        </p:nvSpPr>
        <p:spPr>
          <a:xfrm>
            <a:off x="7082673" y="1654828"/>
            <a:ext cx="4622800" cy="285452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class</a:t>
            </a:r>
            <a:r>
              <a:rPr lang="en-US" sz="1800">
                <a:solidFill>
                  <a:srgbClr val="000000"/>
                </a:solidFill>
                <a:latin typeface="Cambria"/>
                <a:ea typeface="Cambria"/>
                <a:cs typeface="Cambria"/>
                <a:sym typeface="Cambria"/>
              </a:rPr>
              <a:t> TestInterface{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6699"/>
                </a:solidFill>
                <a:latin typeface="Cambria"/>
                <a:ea typeface="Cambria"/>
                <a:cs typeface="Cambria"/>
                <a:sym typeface="Cambria"/>
              </a:rPr>
              <a:t>   public</a:t>
            </a:r>
            <a:r>
              <a:rPr lang="en-US" sz="1800">
                <a:solidFill>
                  <a:srgbClr val="000000"/>
                </a:solidFill>
                <a:latin typeface="Cambria"/>
                <a:ea typeface="Cambria"/>
                <a:cs typeface="Cambria"/>
                <a:sym typeface="Cambria"/>
              </a:rPr>
              <a:t> </a:t>
            </a:r>
            <a:r>
              <a:rPr lang="en-US" sz="1800">
                <a:solidFill>
                  <a:srgbClr val="006699"/>
                </a:solidFill>
                <a:latin typeface="Cambria"/>
                <a:ea typeface="Cambria"/>
                <a:cs typeface="Cambria"/>
                <a:sym typeface="Cambria"/>
              </a:rPr>
              <a:t>static</a:t>
            </a:r>
            <a:r>
              <a:rPr lang="en-US" sz="1800">
                <a:solidFill>
                  <a:srgbClr val="000000"/>
                </a:solidFill>
                <a:latin typeface="Cambria"/>
                <a:ea typeface="Cambria"/>
                <a:cs typeface="Cambria"/>
                <a:sym typeface="Cambria"/>
              </a:rPr>
              <a:t> </a:t>
            </a:r>
            <a:r>
              <a:rPr lang="en-US" sz="1800">
                <a:solidFill>
                  <a:srgbClr val="006699"/>
                </a:solidFill>
                <a:latin typeface="Cambria"/>
                <a:ea typeface="Cambria"/>
                <a:cs typeface="Cambria"/>
                <a:sym typeface="Cambria"/>
              </a:rPr>
              <a:t>void</a:t>
            </a:r>
            <a:r>
              <a:rPr lang="en-US" sz="1800">
                <a:solidFill>
                  <a:srgbClr val="000000"/>
                </a:solidFill>
                <a:latin typeface="Cambria"/>
                <a:ea typeface="Cambria"/>
                <a:cs typeface="Cambria"/>
                <a:sym typeface="Cambria"/>
              </a:rPr>
              <a:t> main(String[] args){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SIBL b=</a:t>
            </a:r>
            <a:r>
              <a:rPr lang="en-US" sz="1800">
                <a:solidFill>
                  <a:srgbClr val="006699"/>
                </a:solidFill>
                <a:latin typeface="Cambria"/>
                <a:ea typeface="Cambria"/>
                <a:cs typeface="Cambria"/>
                <a:sym typeface="Cambria"/>
              </a:rPr>
              <a:t>new</a:t>
            </a:r>
            <a:r>
              <a:rPr lang="en-US" sz="1800">
                <a:solidFill>
                  <a:srgbClr val="000000"/>
                </a:solidFill>
                <a:latin typeface="Cambria"/>
                <a:ea typeface="Cambria"/>
                <a:cs typeface="Cambria"/>
                <a:sym typeface="Cambria"/>
              </a:rPr>
              <a:t> SIBL();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b. account ();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DBBL d=</a:t>
            </a:r>
            <a:r>
              <a:rPr lang="en-US" sz="1800">
                <a:solidFill>
                  <a:srgbClr val="006699"/>
                </a:solidFill>
                <a:latin typeface="Cambria"/>
                <a:ea typeface="Cambria"/>
                <a:cs typeface="Cambria"/>
                <a:sym typeface="Cambria"/>
              </a:rPr>
              <a:t>new</a:t>
            </a:r>
            <a:r>
              <a:rPr lang="en-US" sz="1800">
                <a:solidFill>
                  <a:srgbClr val="000000"/>
                </a:solidFill>
                <a:latin typeface="Cambria"/>
                <a:ea typeface="Cambria"/>
                <a:cs typeface="Cambria"/>
                <a:sym typeface="Cambria"/>
              </a:rPr>
              <a:t> DBBL();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d. account ();   </a:t>
            </a:r>
            <a:endParaRPr sz="1800">
              <a:solidFill>
                <a:schemeClr val="dk1"/>
              </a:solidFill>
              <a:latin typeface="Cambria"/>
              <a:ea typeface="Cambria"/>
              <a:cs typeface="Cambria"/>
              <a:sym typeface="Cambria"/>
            </a:endParaRPr>
          </a:p>
          <a:p>
            <a:pPr indent="0" lvl="0" marL="0" marR="0" rtl="0" algn="l">
              <a:lnSpc>
                <a:spcPct val="87500"/>
              </a:lnSpc>
              <a:spcBef>
                <a:spcPts val="60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spcBef>
                <a:spcPts val="600"/>
              </a:spcBef>
              <a:spcAft>
                <a:spcPts val="0"/>
              </a:spcAft>
              <a:buNone/>
            </a:pPr>
            <a:r>
              <a:rPr lang="en-US" sz="1800">
                <a:solidFill>
                  <a:srgbClr val="000000"/>
                </a:solidFill>
                <a:latin typeface="Cambria"/>
                <a:ea typeface="Cambria"/>
                <a:cs typeface="Cambria"/>
                <a:sym typeface="Cambria"/>
              </a:rPr>
              <a:t>}  </a:t>
            </a:r>
            <a:endParaRPr i="0" sz="4000" u="none" cap="none" strike="noStrike">
              <a:solidFill>
                <a:srgbClr val="002060"/>
              </a:solidFill>
              <a:latin typeface="Cambria"/>
              <a:ea typeface="Cambria"/>
              <a:cs typeface="Cambria"/>
              <a:sym typeface="Cambria"/>
            </a:endParaRPr>
          </a:p>
        </p:txBody>
      </p:sp>
      <p:sp>
        <p:nvSpPr>
          <p:cNvPr id="348" name="Google Shape;348;p26"/>
          <p:cNvSpPr/>
          <p:nvPr/>
        </p:nvSpPr>
        <p:spPr>
          <a:xfrm>
            <a:off x="7082673" y="5300749"/>
            <a:ext cx="4622800" cy="812942"/>
          </a:xfrm>
          <a:prstGeom prst="rect">
            <a:avLst/>
          </a:prstGeom>
          <a:solidFill>
            <a:srgbClr val="F1F1F1"/>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600"/>
              <a:buFont typeface="Consolas"/>
              <a:buNone/>
            </a:pPr>
            <a:r>
              <a:rPr b="0" i="0" lang="en-US" sz="1600" u="none" cap="none" strike="noStrike">
                <a:solidFill>
                  <a:schemeClr val="dk1"/>
                </a:solidFill>
                <a:latin typeface="Consolas"/>
                <a:ea typeface="Consolas"/>
                <a:cs typeface="Consolas"/>
                <a:sym typeface="Consolas"/>
              </a:rPr>
              <a:t>// Outputs </a:t>
            </a:r>
            <a:endParaRPr/>
          </a:p>
          <a:p>
            <a:pPr indent="0" lvl="1" marL="457200" marR="0" rtl="0" algn="l">
              <a:spcBef>
                <a:spcPts val="0"/>
              </a:spcBef>
              <a:spcAft>
                <a:spcPts val="0"/>
              </a:spcAft>
              <a:buNone/>
            </a:pPr>
            <a:r>
              <a:rPr b="0" i="0" lang="en-US" sz="1600" u="none" cap="none" strike="noStrike">
                <a:solidFill>
                  <a:schemeClr val="dk1"/>
                </a:solidFill>
                <a:latin typeface="Consolas"/>
                <a:ea typeface="Consolas"/>
                <a:cs typeface="Consolas"/>
                <a:sym typeface="Consolas"/>
              </a:rPr>
              <a:t>??????</a:t>
            </a:r>
            <a:endParaRPr b="0" i="0" sz="3600" u="none" cap="none" strike="noStrike">
              <a:solidFill>
                <a:schemeClr val="dk1"/>
              </a:solidFill>
              <a:latin typeface="Arial"/>
              <a:ea typeface="Arial"/>
              <a:cs typeface="Arial"/>
              <a:sym typeface="Arial"/>
            </a:endParaRPr>
          </a:p>
        </p:txBody>
      </p:sp>
      <p:sp>
        <p:nvSpPr>
          <p:cNvPr id="349" name="Google Shape;349;p26"/>
          <p:cNvSpPr/>
          <p:nvPr/>
        </p:nvSpPr>
        <p:spPr>
          <a:xfrm>
            <a:off x="1024504" y="1654828"/>
            <a:ext cx="5140625" cy="1007867"/>
          </a:xfrm>
          <a:prstGeom prst="rect">
            <a:avLst/>
          </a:prstGeom>
          <a:solidFill>
            <a:srgbClr val="FBE4D4"/>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interface</a:t>
            </a:r>
            <a:r>
              <a:rPr lang="en-US" sz="1800">
                <a:solidFill>
                  <a:srgbClr val="000000"/>
                </a:solidFill>
                <a:latin typeface="Cambria"/>
                <a:ea typeface="Cambria"/>
                <a:cs typeface="Cambria"/>
                <a:sym typeface="Cambria"/>
              </a:rPr>
              <a:t> Bank{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   double </a:t>
            </a:r>
            <a:r>
              <a:rPr lang="en-US" sz="1800">
                <a:solidFill>
                  <a:srgbClr val="000000"/>
                </a:solidFill>
                <a:latin typeface="Cambria"/>
                <a:ea typeface="Cambria"/>
                <a:cs typeface="Cambria"/>
                <a:sym typeface="Cambria"/>
              </a:rPr>
              <a:t>account();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rgbClr val="000000"/>
                </a:solidFill>
                <a:latin typeface="Cambria"/>
                <a:ea typeface="Cambria"/>
                <a:cs typeface="Cambria"/>
                <a:sym typeface="Cambria"/>
              </a:rPr>
              <a:t>} </a:t>
            </a:r>
            <a:r>
              <a:rPr lang="en-US" sz="1800">
                <a:solidFill>
                  <a:srgbClr val="000000"/>
                </a:solidFill>
                <a:latin typeface="Consolas"/>
                <a:ea typeface="Consolas"/>
                <a:cs typeface="Consolas"/>
                <a:sym typeface="Consolas"/>
              </a:rPr>
              <a:t> </a:t>
            </a:r>
            <a:endParaRPr sz="2000">
              <a:solidFill>
                <a:srgbClr val="002060"/>
              </a:solidFill>
              <a:latin typeface="Cambria"/>
              <a:ea typeface="Cambria"/>
              <a:cs typeface="Cambria"/>
              <a:sym typeface="Cambria"/>
            </a:endParaRPr>
          </a:p>
        </p:txBody>
      </p:sp>
      <p:sp>
        <p:nvSpPr>
          <p:cNvPr id="350" name="Google Shape;350;p26"/>
          <p:cNvSpPr/>
          <p:nvPr/>
        </p:nvSpPr>
        <p:spPr>
          <a:xfrm>
            <a:off x="1024504" y="3036667"/>
            <a:ext cx="5140625" cy="1552825"/>
          </a:xfrm>
          <a:prstGeom prst="rect">
            <a:avLst/>
          </a:prstGeom>
          <a:solidFill>
            <a:srgbClr val="FEE599"/>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public class</a:t>
            </a:r>
            <a:r>
              <a:rPr lang="en-US" sz="1800">
                <a:solidFill>
                  <a:srgbClr val="000000"/>
                </a:solidFill>
                <a:latin typeface="Cambria"/>
                <a:ea typeface="Cambria"/>
                <a:cs typeface="Cambria"/>
                <a:sym typeface="Cambria"/>
              </a:rPr>
              <a:t> SIBL </a:t>
            </a:r>
            <a:r>
              <a:rPr lang="en-US" sz="1800">
                <a:solidFill>
                  <a:srgbClr val="006699"/>
                </a:solidFill>
                <a:latin typeface="Cambria"/>
                <a:ea typeface="Cambria"/>
                <a:cs typeface="Cambria"/>
                <a:sym typeface="Cambria"/>
              </a:rPr>
              <a:t>implements</a:t>
            </a:r>
            <a:r>
              <a:rPr lang="en-US" sz="1800">
                <a:solidFill>
                  <a:srgbClr val="000000"/>
                </a:solidFill>
                <a:latin typeface="Cambria"/>
                <a:ea typeface="Cambria"/>
                <a:cs typeface="Cambria"/>
                <a:sym typeface="Cambria"/>
              </a:rPr>
              <a:t> Bank{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   public</a:t>
            </a:r>
            <a:r>
              <a:rPr lang="en-US" sz="1800">
                <a:solidFill>
                  <a:srgbClr val="000000"/>
                </a:solidFill>
                <a:latin typeface="Cambria"/>
                <a:ea typeface="Cambria"/>
                <a:cs typeface="Cambria"/>
                <a:sym typeface="Cambria"/>
              </a:rPr>
              <a:t> </a:t>
            </a:r>
            <a:r>
              <a:rPr lang="en-US" sz="1800">
                <a:solidFill>
                  <a:srgbClr val="006699"/>
                </a:solidFill>
                <a:latin typeface="Cambria"/>
                <a:ea typeface="Cambria"/>
                <a:cs typeface="Cambria"/>
                <a:sym typeface="Cambria"/>
              </a:rPr>
              <a:t> double </a:t>
            </a:r>
            <a:r>
              <a:rPr lang="en-US" sz="1800">
                <a:solidFill>
                  <a:srgbClr val="000000"/>
                </a:solidFill>
                <a:latin typeface="Cambria"/>
                <a:ea typeface="Cambria"/>
                <a:cs typeface="Cambria"/>
                <a:sym typeface="Cambria"/>
              </a:rPr>
              <a:t> account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System.out.println(</a:t>
            </a:r>
            <a:r>
              <a:rPr lang="en-US" sz="1800">
                <a:solidFill>
                  <a:srgbClr val="0000FF"/>
                </a:solidFill>
                <a:latin typeface="Cambria"/>
                <a:ea typeface="Cambria"/>
                <a:cs typeface="Cambria"/>
                <a:sym typeface="Cambria"/>
              </a:rPr>
              <a:t>"Account System in SIBL”</a:t>
            </a:r>
            <a:r>
              <a:rPr lang="en-US" sz="1800">
                <a:solidFill>
                  <a:srgbClr val="000000"/>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a:t>
            </a:r>
            <a:endParaRPr/>
          </a:p>
        </p:txBody>
      </p:sp>
      <p:sp>
        <p:nvSpPr>
          <p:cNvPr id="351" name="Google Shape;351;p26"/>
          <p:cNvSpPr/>
          <p:nvPr/>
        </p:nvSpPr>
        <p:spPr>
          <a:xfrm>
            <a:off x="1024504" y="4895069"/>
            <a:ext cx="5140625" cy="1623420"/>
          </a:xfrm>
          <a:prstGeom prst="rect">
            <a:avLst/>
          </a:prstGeom>
          <a:solidFill>
            <a:srgbClr val="DDEAF6"/>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public class</a:t>
            </a:r>
            <a:r>
              <a:rPr lang="en-US" sz="1800">
                <a:solidFill>
                  <a:srgbClr val="000000"/>
                </a:solidFill>
                <a:latin typeface="Cambria"/>
                <a:ea typeface="Cambria"/>
                <a:cs typeface="Cambria"/>
                <a:sym typeface="Cambria"/>
              </a:rPr>
              <a:t> DBBL </a:t>
            </a:r>
            <a:r>
              <a:rPr lang="en-US" sz="1800">
                <a:solidFill>
                  <a:srgbClr val="006699"/>
                </a:solidFill>
                <a:latin typeface="Cambria"/>
                <a:ea typeface="Cambria"/>
                <a:cs typeface="Cambria"/>
                <a:sym typeface="Cambria"/>
              </a:rPr>
              <a:t>implements</a:t>
            </a:r>
            <a:r>
              <a:rPr lang="en-US" sz="1800">
                <a:solidFill>
                  <a:srgbClr val="000000"/>
                </a:solidFill>
                <a:latin typeface="Cambria"/>
                <a:ea typeface="Cambria"/>
                <a:cs typeface="Cambria"/>
                <a:sym typeface="Cambria"/>
              </a:rPr>
              <a:t> Bank{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6699"/>
                </a:solidFill>
                <a:latin typeface="Cambria"/>
                <a:ea typeface="Cambria"/>
                <a:cs typeface="Cambria"/>
                <a:sym typeface="Cambria"/>
              </a:rPr>
              <a:t>   public</a:t>
            </a:r>
            <a:r>
              <a:rPr lang="en-US" sz="1800">
                <a:solidFill>
                  <a:srgbClr val="000000"/>
                </a:solidFill>
                <a:latin typeface="Cambria"/>
                <a:ea typeface="Cambria"/>
                <a:cs typeface="Cambria"/>
                <a:sym typeface="Cambria"/>
              </a:rPr>
              <a:t> </a:t>
            </a:r>
            <a:r>
              <a:rPr lang="en-US" sz="1800">
                <a:solidFill>
                  <a:srgbClr val="006699"/>
                </a:solidFill>
                <a:latin typeface="Cambria"/>
                <a:ea typeface="Cambria"/>
                <a:cs typeface="Cambria"/>
                <a:sym typeface="Cambria"/>
              </a:rPr>
              <a:t> double </a:t>
            </a:r>
            <a:r>
              <a:rPr lang="en-US" sz="1800">
                <a:solidFill>
                  <a:srgbClr val="000000"/>
                </a:solidFill>
                <a:latin typeface="Cambria"/>
                <a:ea typeface="Cambria"/>
                <a:cs typeface="Cambria"/>
                <a:sym typeface="Cambria"/>
              </a:rPr>
              <a:t> account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System.out.println(</a:t>
            </a:r>
            <a:r>
              <a:rPr lang="en-US" sz="1800">
                <a:solidFill>
                  <a:srgbClr val="0000FF"/>
                </a:solidFill>
                <a:latin typeface="Cambria"/>
                <a:ea typeface="Cambria"/>
                <a:cs typeface="Cambria"/>
                <a:sym typeface="Cambria"/>
              </a:rPr>
              <a:t>"Account System in DBBL”</a:t>
            </a:r>
            <a:r>
              <a:rPr lang="en-US" sz="1800">
                <a:solidFill>
                  <a:srgbClr val="000000"/>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0" lvl="0" marL="0" marR="0" rtl="0" algn="l">
              <a:lnSpc>
                <a:spcPct val="87500"/>
              </a:lnSpc>
              <a:spcBef>
                <a:spcPts val="0"/>
              </a:spcBef>
              <a:spcAft>
                <a:spcPts val="0"/>
              </a:spcAft>
              <a:buNone/>
            </a:pPr>
            <a:r>
              <a:rPr lang="en-US" sz="1800">
                <a:solidFill>
                  <a:srgbClr val="000000"/>
                </a:solidFill>
                <a:latin typeface="Cambria"/>
                <a:ea typeface="Cambria"/>
                <a:cs typeface="Cambria"/>
                <a:sym typeface="Cambria"/>
              </a:rPr>
              <a:t>  }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rgbClr val="000000"/>
                </a:solidFill>
                <a:latin typeface="Cambria"/>
                <a:ea typeface="Cambria"/>
                <a:cs typeface="Cambria"/>
                <a:sym typeface="Cambria"/>
              </a:rPr>
              <a:t>}</a:t>
            </a:r>
            <a:r>
              <a:rPr lang="en-US" sz="1800">
                <a:solidFill>
                  <a:srgbClr val="000000"/>
                </a:solidFill>
                <a:latin typeface="Consolas"/>
                <a:ea typeface="Consolas"/>
                <a:cs typeface="Consolas"/>
                <a:sym typeface="Consolas"/>
              </a:rPr>
              <a:t> </a:t>
            </a:r>
            <a:endParaRPr sz="2000">
              <a:solidFill>
                <a:srgbClr val="002060"/>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p:nvPr/>
        </p:nvSpPr>
        <p:spPr>
          <a:xfrm>
            <a:off x="585088" y="684967"/>
            <a:ext cx="11114202" cy="5955535"/>
          </a:xfrm>
          <a:prstGeom prst="rect">
            <a:avLst/>
          </a:prstGeom>
          <a:solidFill>
            <a:schemeClr val="lt1"/>
          </a:solidFill>
          <a:ln cap="flat" cmpd="sng" w="12700">
            <a:solidFill>
              <a:srgbClr val="000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57" name="Google Shape;357;p27"/>
          <p:cNvGraphicFramePr/>
          <p:nvPr/>
        </p:nvGraphicFramePr>
        <p:xfrm>
          <a:off x="4152979" y="1194009"/>
          <a:ext cx="3000000" cy="3000000"/>
        </p:xfrm>
        <a:graphic>
          <a:graphicData uri="http://schemas.openxmlformats.org/drawingml/2006/table">
            <a:tbl>
              <a:tblPr bandRow="1" firstRow="1">
                <a:noFill/>
                <a:tableStyleId>{65D70B76-83DE-47E9-94C2-CD81B5641515}</a:tableStyleId>
              </a:tblPr>
              <a:tblGrid>
                <a:gridCol w="2567750"/>
              </a:tblGrid>
              <a:tr h="323600">
                <a:tc>
                  <a:txBody>
                    <a:bodyPr/>
                    <a:lstStyle/>
                    <a:p>
                      <a:pPr indent="0" lvl="0" marL="0" marR="0" rtl="0" algn="ctr">
                        <a:spcBef>
                          <a:spcPts val="0"/>
                        </a:spcBef>
                        <a:spcAft>
                          <a:spcPts val="0"/>
                        </a:spcAft>
                        <a:buNone/>
                      </a:pPr>
                      <a:r>
                        <a:rPr b="1" i="0" lang="en-US" sz="2400" u="none" cap="none" strike="noStrike">
                          <a:latin typeface="Times New Roman"/>
                          <a:ea typeface="Times New Roman"/>
                          <a:cs typeface="Times New Roman"/>
                          <a:sym typeface="Times New Roman"/>
                        </a:rPr>
                        <a:t>&lt;&lt;Player&gt;&gt;</a:t>
                      </a:r>
                      <a:endParaRPr b="1" i="0" sz="1800" u="none" cap="none" strike="noStrike"/>
                    </a:p>
                  </a:txBody>
                  <a:tcPr marT="45725" marB="45725" marR="91450" marL="91450">
                    <a:solidFill>
                      <a:schemeClr val="lt2"/>
                    </a:solidFill>
                  </a:tcPr>
                </a:tc>
              </a:tr>
              <a:tr h="3784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play() : void</a:t>
                      </a:r>
                      <a:endParaRPr/>
                    </a:p>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stop() : void</a:t>
                      </a:r>
                      <a:endParaRPr/>
                    </a:p>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pause() : void</a:t>
                      </a:r>
                      <a:endParaRPr/>
                    </a:p>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reverse() : void</a:t>
                      </a:r>
                      <a:endParaRPr/>
                    </a:p>
                  </a:txBody>
                  <a:tcPr marT="45725" marB="45725" marR="91450" marL="91450"/>
                </a:tc>
              </a:tr>
            </a:tbl>
          </a:graphicData>
        </a:graphic>
      </p:graphicFrame>
      <p:graphicFrame>
        <p:nvGraphicFramePr>
          <p:cNvPr id="358" name="Google Shape;358;p27"/>
          <p:cNvGraphicFramePr/>
          <p:nvPr/>
        </p:nvGraphicFramePr>
        <p:xfrm>
          <a:off x="2237506" y="4344728"/>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CDPlayer</a:t>
                      </a:r>
                      <a:endParaRPr b="1" sz="1800" u="none" cap="none" strike="noStrike"/>
                    </a:p>
                  </a:txBody>
                  <a:tcPr marT="45725" marB="45725" marR="91450" marL="91450">
                    <a:solidFill>
                      <a:schemeClr val="lt2"/>
                    </a:solidFill>
                  </a:tcPr>
                </a:tc>
              </a:tr>
              <a:tr h="316225">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audio() : void</a:t>
                      </a:r>
                      <a:endParaRPr/>
                    </a:p>
                  </a:txBody>
                  <a:tcPr marT="45725" marB="45725" marR="91450" marL="91450"/>
                </a:tc>
              </a:tr>
            </a:tbl>
          </a:graphicData>
        </a:graphic>
      </p:graphicFrame>
      <p:cxnSp>
        <p:nvCxnSpPr>
          <p:cNvPr id="359" name="Google Shape;359;p27"/>
          <p:cNvCxnSpPr/>
          <p:nvPr/>
        </p:nvCxnSpPr>
        <p:spPr>
          <a:xfrm>
            <a:off x="4277409" y="3402053"/>
            <a:ext cx="0" cy="942675"/>
          </a:xfrm>
          <a:prstGeom prst="straightConnector1">
            <a:avLst/>
          </a:prstGeom>
          <a:noFill/>
          <a:ln cap="flat" cmpd="sng" w="19050">
            <a:solidFill>
              <a:schemeClr val="dk1"/>
            </a:solidFill>
            <a:prstDash val="dash"/>
            <a:miter lim="800000"/>
            <a:headEnd len="sm" w="sm" type="none"/>
            <a:tailEnd len="sm" w="sm" type="none"/>
          </a:ln>
        </p:spPr>
      </p:cxnSp>
      <p:sp>
        <p:nvSpPr>
          <p:cNvPr id="360" name="Google Shape;360;p27"/>
          <p:cNvSpPr/>
          <p:nvPr/>
        </p:nvSpPr>
        <p:spPr>
          <a:xfrm>
            <a:off x="4047825" y="3211953"/>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27"/>
          <p:cNvSpPr/>
          <p:nvPr/>
        </p:nvSpPr>
        <p:spPr>
          <a:xfrm>
            <a:off x="4592927" y="3705561"/>
            <a:ext cx="160162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FF"/>
                </a:solidFill>
                <a:latin typeface="Cambria"/>
                <a:ea typeface="Cambria"/>
                <a:cs typeface="Cambria"/>
                <a:sym typeface="Cambria"/>
              </a:rPr>
              <a:t>implements</a:t>
            </a:r>
            <a:endParaRPr sz="1800">
              <a:solidFill>
                <a:srgbClr val="0000FF"/>
              </a:solidFill>
              <a:latin typeface="Cambria"/>
              <a:ea typeface="Cambria"/>
              <a:cs typeface="Cambria"/>
              <a:sym typeface="Cambria"/>
            </a:endParaRPr>
          </a:p>
        </p:txBody>
      </p:sp>
      <p:graphicFrame>
        <p:nvGraphicFramePr>
          <p:cNvPr id="363" name="Google Shape;363;p27"/>
          <p:cNvGraphicFramePr/>
          <p:nvPr/>
        </p:nvGraphicFramePr>
        <p:xfrm>
          <a:off x="6070600" y="4344728"/>
          <a:ext cx="3000000" cy="3000000"/>
        </p:xfrm>
        <a:graphic>
          <a:graphicData uri="http://schemas.openxmlformats.org/drawingml/2006/table">
            <a:tbl>
              <a:tblPr bandRow="1" firstRow="1">
                <a:noFill/>
                <a:tableStyleId>{65D70B76-83DE-47E9-94C2-CD81B5641515}</a:tableStyleId>
              </a:tblPr>
              <a:tblGrid>
                <a:gridCol w="2540000"/>
              </a:tblGrid>
              <a:tr h="323600">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DVDPlayer</a:t>
                      </a:r>
                      <a:endParaRPr b="1" sz="1800" u="none" cap="none" strike="noStrike"/>
                    </a:p>
                  </a:txBody>
                  <a:tcPr marT="45725" marB="45725" marR="91450" marL="91450">
                    <a:solidFill>
                      <a:schemeClr val="lt2"/>
                    </a:solidFill>
                  </a:tcPr>
                </a:tc>
              </a:tr>
              <a:tr h="304550">
                <a:tc>
                  <a:txBody>
                    <a:bodyPr/>
                    <a:lstStyle/>
                    <a:p>
                      <a:pPr indent="0" lvl="0" marL="0" marR="0" rtl="0" algn="l">
                        <a:spcBef>
                          <a:spcPts val="0"/>
                        </a:spcBef>
                        <a:spcAft>
                          <a:spcPts val="0"/>
                        </a:spcAft>
                        <a:buNone/>
                      </a:pPr>
                      <a:r>
                        <a:t/>
                      </a:r>
                      <a:endParaRPr sz="1800" u="none" cap="none" strike="noStrike"/>
                    </a:p>
                  </a:txBody>
                  <a:tcPr marT="45725" marB="45725" marR="91450" marL="91450"/>
                </a:tc>
              </a:tr>
              <a:tr h="600600">
                <a:tc>
                  <a:txBody>
                    <a:bodyPr/>
                    <a:lstStyle/>
                    <a:p>
                      <a:pPr indent="0" lvl="0" marL="0" marR="0" rtl="0" algn="l">
                        <a:lnSpc>
                          <a:spcPct val="100000"/>
                        </a:lnSpc>
                        <a:spcBef>
                          <a:spcPts val="0"/>
                        </a:spcBef>
                        <a:spcAft>
                          <a:spcPts val="0"/>
                        </a:spcAft>
                        <a:buClr>
                          <a:schemeClr val="dk1"/>
                        </a:buClr>
                        <a:buSzPts val="1800"/>
                        <a:buFont typeface="Times New Roman"/>
                        <a:buNone/>
                      </a:pPr>
                      <a:r>
                        <a:rPr i="0" lang="en-US" sz="1800" u="none" cap="none" strike="noStrike">
                          <a:latin typeface="Times New Roman"/>
                          <a:ea typeface="Times New Roman"/>
                          <a:cs typeface="Times New Roman"/>
                          <a:sym typeface="Times New Roman"/>
                        </a:rPr>
                        <a:t>+ video() : void</a:t>
                      </a:r>
                      <a:endParaRPr/>
                    </a:p>
                  </a:txBody>
                  <a:tcPr marT="45725" marB="45725" marR="91450" marL="91450"/>
                </a:tc>
              </a:tr>
            </a:tbl>
          </a:graphicData>
        </a:graphic>
      </p:graphicFrame>
      <p:cxnSp>
        <p:nvCxnSpPr>
          <p:cNvPr id="364" name="Google Shape;364;p27"/>
          <p:cNvCxnSpPr/>
          <p:nvPr/>
        </p:nvCxnSpPr>
        <p:spPr>
          <a:xfrm flipH="1">
            <a:off x="6510069" y="3402053"/>
            <a:ext cx="3" cy="942675"/>
          </a:xfrm>
          <a:prstGeom prst="straightConnector1">
            <a:avLst/>
          </a:prstGeom>
          <a:noFill/>
          <a:ln cap="flat" cmpd="sng" w="19050">
            <a:solidFill>
              <a:schemeClr val="dk1"/>
            </a:solidFill>
            <a:prstDash val="dash"/>
            <a:miter lim="800000"/>
            <a:headEnd len="sm" w="sm" type="none"/>
            <a:tailEnd len="sm" w="sm" type="none"/>
          </a:ln>
        </p:spPr>
      </p:cxnSp>
      <p:sp>
        <p:nvSpPr>
          <p:cNvPr id="365" name="Google Shape;365;p27"/>
          <p:cNvSpPr/>
          <p:nvPr/>
        </p:nvSpPr>
        <p:spPr>
          <a:xfrm>
            <a:off x="6280488" y="3208187"/>
            <a:ext cx="459164" cy="31763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27"/>
          <p:cNvSpPr txBox="1"/>
          <p:nvPr/>
        </p:nvSpPr>
        <p:spPr>
          <a:xfrm>
            <a:off x="538899" y="109987"/>
            <a:ext cx="11206580"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8 : Home 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28"/>
          <p:cNvSpPr txBox="1"/>
          <p:nvPr/>
        </p:nvSpPr>
        <p:spPr>
          <a:xfrm>
            <a:off x="838200" y="514071"/>
            <a:ext cx="10515600"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Multiple inheritance </a:t>
            </a:r>
            <a:r>
              <a:rPr b="1" lang="en-US" sz="3600">
                <a:solidFill>
                  <a:srgbClr val="FF0000"/>
                </a:solidFill>
                <a:latin typeface="Cambria"/>
                <a:ea typeface="Cambria"/>
                <a:cs typeface="Cambria"/>
                <a:sym typeface="Cambria"/>
              </a:rPr>
              <a:t>in Java by interface</a:t>
            </a:r>
            <a:endParaRPr b="1" sz="3600">
              <a:solidFill>
                <a:srgbClr val="0000FF"/>
              </a:solidFill>
              <a:latin typeface="Cambria"/>
              <a:ea typeface="Cambria"/>
              <a:cs typeface="Cambria"/>
              <a:sym typeface="Cambria"/>
            </a:endParaRPr>
          </a:p>
        </p:txBody>
      </p:sp>
      <p:sp>
        <p:nvSpPr>
          <p:cNvPr id="373" name="Google Shape;373;p28"/>
          <p:cNvSpPr txBox="1"/>
          <p:nvPr/>
        </p:nvSpPr>
        <p:spPr>
          <a:xfrm>
            <a:off x="6046411" y="5783252"/>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374" name="Google Shape;374;p28"/>
          <p:cNvSpPr txBox="1"/>
          <p:nvPr/>
        </p:nvSpPr>
        <p:spPr>
          <a:xfrm>
            <a:off x="11233380" y="5785111"/>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
        <p:nvSpPr>
          <p:cNvPr id="375" name="Google Shape;375;p28"/>
          <p:cNvSpPr txBox="1"/>
          <p:nvPr/>
        </p:nvSpPr>
        <p:spPr>
          <a:xfrm>
            <a:off x="838200" y="1311921"/>
            <a:ext cx="10515600" cy="50444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p:txBody>
      </p:sp>
      <p:sp>
        <p:nvSpPr>
          <p:cNvPr id="376" name="Google Shape;376;p28"/>
          <p:cNvSpPr txBox="1"/>
          <p:nvPr/>
        </p:nvSpPr>
        <p:spPr>
          <a:xfrm>
            <a:off x="1006640" y="1548758"/>
            <a:ext cx="102267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If a class </a:t>
            </a:r>
            <a:r>
              <a:rPr b="1" lang="en-US" sz="1800">
                <a:solidFill>
                  <a:srgbClr val="0000FF"/>
                </a:solidFill>
                <a:latin typeface="Cambria"/>
                <a:ea typeface="Cambria"/>
                <a:cs typeface="Cambria"/>
                <a:sym typeface="Cambria"/>
              </a:rPr>
              <a:t>implements</a:t>
            </a:r>
            <a:r>
              <a:rPr lang="en-US" sz="1800">
                <a:solidFill>
                  <a:schemeClr val="dk1"/>
                </a:solidFill>
                <a:latin typeface="Cambria"/>
                <a:ea typeface="Cambria"/>
                <a:cs typeface="Cambria"/>
                <a:sym typeface="Cambria"/>
              </a:rPr>
              <a:t> </a:t>
            </a:r>
            <a:r>
              <a:rPr b="1" lang="en-US" sz="1800">
                <a:solidFill>
                  <a:schemeClr val="dk1"/>
                </a:solidFill>
                <a:latin typeface="Cambria"/>
                <a:ea typeface="Cambria"/>
                <a:cs typeface="Cambria"/>
                <a:sym typeface="Cambria"/>
              </a:rPr>
              <a:t>multiple</a:t>
            </a:r>
            <a:r>
              <a:rPr lang="en-US" sz="1800">
                <a:solidFill>
                  <a:schemeClr val="dk1"/>
                </a:solidFill>
                <a:latin typeface="Cambria"/>
                <a:ea typeface="Cambria"/>
                <a:cs typeface="Cambria"/>
                <a:sym typeface="Cambria"/>
              </a:rPr>
              <a:t> interfaces, or an interface </a:t>
            </a:r>
            <a:r>
              <a:rPr b="1" lang="en-US" sz="1800">
                <a:solidFill>
                  <a:srgbClr val="0000FF"/>
                </a:solidFill>
                <a:latin typeface="Cambria"/>
                <a:ea typeface="Cambria"/>
                <a:cs typeface="Cambria"/>
                <a:sym typeface="Cambria"/>
              </a:rPr>
              <a:t>extends</a:t>
            </a:r>
            <a:r>
              <a:rPr lang="en-US" sz="1800">
                <a:solidFill>
                  <a:schemeClr val="dk1"/>
                </a:solidFill>
                <a:latin typeface="Cambria"/>
                <a:ea typeface="Cambria"/>
                <a:cs typeface="Cambria"/>
                <a:sym typeface="Cambria"/>
              </a:rPr>
              <a:t> </a:t>
            </a:r>
            <a:r>
              <a:rPr b="1" lang="en-US" sz="1800">
                <a:solidFill>
                  <a:schemeClr val="dk1"/>
                </a:solidFill>
                <a:latin typeface="Cambria"/>
                <a:ea typeface="Cambria"/>
                <a:cs typeface="Cambria"/>
                <a:sym typeface="Cambria"/>
              </a:rPr>
              <a:t>multiple</a:t>
            </a:r>
            <a:r>
              <a:rPr lang="en-US" sz="1800">
                <a:solidFill>
                  <a:schemeClr val="dk1"/>
                </a:solidFill>
                <a:latin typeface="Cambria"/>
                <a:ea typeface="Cambria"/>
                <a:cs typeface="Cambria"/>
                <a:sym typeface="Cambria"/>
              </a:rPr>
              <a:t> interfaces, it is known as </a:t>
            </a:r>
            <a:r>
              <a:rPr b="1" lang="en-US" sz="1800">
                <a:solidFill>
                  <a:srgbClr val="FF0000"/>
                </a:solidFill>
                <a:latin typeface="Cambria"/>
                <a:ea typeface="Cambria"/>
                <a:cs typeface="Cambria"/>
                <a:sym typeface="Cambria"/>
              </a:rPr>
              <a:t>multiple inheritance</a:t>
            </a:r>
            <a:endParaRPr/>
          </a:p>
        </p:txBody>
      </p:sp>
      <p:pic>
        <p:nvPicPr>
          <p:cNvPr descr=" multiple inheritance in java" id="377" name="Google Shape;377;p28"/>
          <p:cNvPicPr preferRelativeResize="0"/>
          <p:nvPr/>
        </p:nvPicPr>
        <p:blipFill rotWithShape="1">
          <a:blip r:embed="rId3">
            <a:alphaModFix/>
          </a:blip>
          <a:srcRect b="0" l="0" r="0" t="0"/>
          <a:stretch/>
        </p:blipFill>
        <p:spPr>
          <a:xfrm>
            <a:off x="2911949" y="3015673"/>
            <a:ext cx="5972175"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p:nvPr/>
        </p:nvSpPr>
        <p:spPr>
          <a:xfrm>
            <a:off x="1257300" y="2451100"/>
            <a:ext cx="4622800" cy="1270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29"/>
          <p:cNvSpPr/>
          <p:nvPr/>
        </p:nvSpPr>
        <p:spPr>
          <a:xfrm>
            <a:off x="5499100" y="4418012"/>
            <a:ext cx="177800" cy="215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9"/>
          <p:cNvSpPr txBox="1"/>
          <p:nvPr>
            <p:ph idx="1" type="body"/>
          </p:nvPr>
        </p:nvSpPr>
        <p:spPr>
          <a:xfrm>
            <a:off x="838199" y="1032509"/>
            <a:ext cx="11206581" cy="568896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385" name="Google Shape;385;p29"/>
          <p:cNvSpPr txBox="1"/>
          <p:nvPr/>
        </p:nvSpPr>
        <p:spPr>
          <a:xfrm>
            <a:off x="838200" y="310514"/>
            <a:ext cx="11206580" cy="721995"/>
          </a:xfrm>
          <a:prstGeom prst="rect">
            <a:avLst/>
          </a:prstGeom>
          <a:solidFill>
            <a:srgbClr val="BBD6EE"/>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FF"/>
              </a:buClr>
              <a:buSzPts val="3600"/>
              <a:buFont typeface="Cambria"/>
              <a:buNone/>
            </a:pPr>
            <a:r>
              <a:rPr b="1" lang="en-US" sz="3600">
                <a:solidFill>
                  <a:srgbClr val="0000FF"/>
                </a:solidFill>
                <a:latin typeface="Cambria"/>
                <a:ea typeface="Cambria"/>
                <a:cs typeface="Cambria"/>
                <a:sym typeface="Cambria"/>
              </a:rPr>
              <a:t>Example – 9  </a:t>
            </a:r>
            <a:endParaRPr/>
          </a:p>
        </p:txBody>
      </p:sp>
      <p:sp>
        <p:nvSpPr>
          <p:cNvPr id="386" name="Google Shape;38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29"/>
          <p:cNvSpPr/>
          <p:nvPr/>
        </p:nvSpPr>
        <p:spPr>
          <a:xfrm>
            <a:off x="6062127" y="1239565"/>
            <a:ext cx="6002198" cy="3090489"/>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class DemoClass implements FirstInterface, SecondInterface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public void myMethod()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System.out.println("Some text..");</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1" marL="457200" marR="0" rtl="0" algn="l">
              <a:spcBef>
                <a:spcPts val="0"/>
              </a:spcBef>
              <a:spcAft>
                <a:spcPts val="0"/>
              </a:spcAft>
              <a:buNone/>
            </a:pPr>
            <a:r>
              <a:t/>
            </a:r>
            <a:endParaRPr b="0" i="0" sz="1800" u="none" cap="none" strike="noStrike">
              <a:solidFill>
                <a:srgbClr val="002060"/>
              </a:solidFill>
              <a:latin typeface="Cambria"/>
              <a:ea typeface="Cambria"/>
              <a:cs typeface="Cambria"/>
              <a:sym typeface="Cambria"/>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void myOtherMethod()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System.out.println("Some other text...");</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b="0" i="0" sz="1800" u="none" cap="none" strike="noStrike">
              <a:solidFill>
                <a:srgbClr val="002060"/>
              </a:solidFill>
              <a:latin typeface="Cambria"/>
              <a:ea typeface="Cambria"/>
              <a:cs typeface="Cambria"/>
              <a:sym typeface="Cambria"/>
            </a:endParaRPr>
          </a:p>
          <a:p>
            <a:pPr indent="0" lvl="0" marL="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a:p>
        </p:txBody>
      </p:sp>
      <p:sp>
        <p:nvSpPr>
          <p:cNvPr id="388" name="Google Shape;388;p29"/>
          <p:cNvSpPr/>
          <p:nvPr/>
        </p:nvSpPr>
        <p:spPr>
          <a:xfrm>
            <a:off x="1075272" y="1448286"/>
            <a:ext cx="4733045" cy="1243829"/>
          </a:xfrm>
          <a:prstGeom prst="rect">
            <a:avLst/>
          </a:prstGeom>
          <a:solidFill>
            <a:srgbClr val="D8C5FF"/>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interface FirstInterface {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myMethod();</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
        <p:nvSpPr>
          <p:cNvPr id="389" name="Google Shape;389;p29"/>
          <p:cNvSpPr/>
          <p:nvPr/>
        </p:nvSpPr>
        <p:spPr>
          <a:xfrm>
            <a:off x="1075271" y="2979236"/>
            <a:ext cx="4733045" cy="1243829"/>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interface SecondInterface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        public void myOtherMethod(); </a:t>
            </a:r>
            <a:endParaRPr/>
          </a:p>
          <a:p>
            <a:pPr indent="0" lvl="1" marL="457200" marR="0" rtl="0" algn="l">
              <a:spcBef>
                <a:spcPts val="0"/>
              </a:spcBef>
              <a:spcAft>
                <a:spcPts val="0"/>
              </a:spcAft>
              <a:buNone/>
            </a:pPr>
            <a:r>
              <a:rPr b="0" i="0" lang="en-US" sz="2000" u="none" cap="none" strike="noStrike">
                <a:solidFill>
                  <a:srgbClr val="002060"/>
                </a:solidFill>
                <a:latin typeface="Cambria"/>
                <a:ea typeface="Cambria"/>
                <a:cs typeface="Cambria"/>
                <a:sym typeface="Cambria"/>
              </a:rPr>
              <a:t>}</a:t>
            </a:r>
            <a:endParaRPr/>
          </a:p>
        </p:txBody>
      </p:sp>
      <p:sp>
        <p:nvSpPr>
          <p:cNvPr id="390" name="Google Shape;390;p29"/>
          <p:cNvSpPr/>
          <p:nvPr/>
        </p:nvSpPr>
        <p:spPr>
          <a:xfrm>
            <a:off x="6062127" y="4461982"/>
            <a:ext cx="6002198" cy="2259492"/>
          </a:xfrm>
          <a:prstGeom prst="rect">
            <a:avLst/>
          </a:prstGeom>
          <a:solidFill>
            <a:srgbClr val="DDEAF6"/>
          </a:solidFill>
          <a:ln cap="flat" cmpd="sng" w="9525">
            <a:solidFill>
              <a:schemeClr val="dk1"/>
            </a:solidFill>
            <a:prstDash val="solid"/>
            <a:miter lim="800000"/>
            <a:headEnd len="sm" w="sm" type="none"/>
            <a:tailEnd len="sm" w="sm" type="none"/>
          </a:ln>
        </p:spPr>
        <p:txBody>
          <a:bodyPr anchorCtr="0" anchor="ctr" bIns="158700" lIns="0" spcFirstLastPara="1" rIns="0" wrap="square" tIns="158700">
            <a:spAutoFit/>
          </a:bodyPr>
          <a:lstStyle/>
          <a:p>
            <a:pPr indent="0" lvl="0" marL="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class MyMainClass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public static void main(String[] args) {</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DemoClass myObj = new DemoClass();</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myObj.myMethod();</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myObj.myOtherMethod();</a:t>
            </a:r>
            <a:endParaRPr/>
          </a:p>
          <a:p>
            <a:pPr indent="0" lvl="1" marL="45720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  }</a:t>
            </a:r>
            <a:endParaRPr/>
          </a:p>
          <a:p>
            <a:pPr indent="0" lvl="0" marL="0" marR="0" rtl="0" algn="l">
              <a:spcBef>
                <a:spcPts val="0"/>
              </a:spcBef>
              <a:spcAft>
                <a:spcPts val="0"/>
              </a:spcAft>
              <a:buNone/>
            </a:pPr>
            <a:r>
              <a:rPr b="0" i="0" lang="en-US" sz="1800" u="none" cap="none" strike="noStrike">
                <a:solidFill>
                  <a:srgbClr val="002060"/>
                </a:solidFill>
                <a:latin typeface="Cambria"/>
                <a:ea typeface="Cambria"/>
                <a:cs typeface="Cambria"/>
                <a:sym typeface="Cambria"/>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825137" y="2609397"/>
            <a:ext cx="10515600" cy="819603"/>
          </a:xfrm>
          <a:prstGeom prst="rect">
            <a:avLst/>
          </a:prstGeom>
          <a:solidFill>
            <a:srgbClr val="FFF2CC"/>
          </a:solidFill>
          <a:ln cap="flat" cmpd="sng" w="9525">
            <a:solidFill>
              <a:srgbClr val="FF0000"/>
            </a:solidFill>
            <a:prstDash val="solid"/>
            <a:miter lim="800000"/>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i="0" lang="en-US" sz="4800" u="none" cap="none" strike="noStrike">
                <a:solidFill>
                  <a:srgbClr val="FF0000"/>
                </a:solidFill>
                <a:latin typeface="Cambria"/>
                <a:ea typeface="Cambria"/>
                <a:cs typeface="Cambria"/>
                <a:sym typeface="Cambria"/>
              </a:rPr>
              <a:t>Topic - 1 : </a:t>
            </a:r>
            <a:r>
              <a:rPr b="1" i="0" lang="en-US" sz="4800" u="none" cap="none" strike="noStrike">
                <a:solidFill>
                  <a:srgbClr val="0000FF"/>
                </a:solidFill>
                <a:latin typeface="Cambria"/>
                <a:ea typeface="Cambria"/>
                <a:cs typeface="Cambria"/>
                <a:sym typeface="Cambria"/>
              </a:rPr>
              <a:t>Abstraction</a:t>
            </a:r>
            <a:r>
              <a:rPr b="1" i="0" lang="en-US" sz="4800" u="none" cap="none" strike="noStrike">
                <a:solidFill>
                  <a:srgbClr val="FF0000"/>
                </a:solidFill>
                <a:latin typeface="Cambria"/>
                <a:ea typeface="Cambria"/>
                <a:cs typeface="Cambria"/>
                <a:sym typeface="Cambria"/>
              </a:rPr>
              <a:t> in Java</a:t>
            </a:r>
            <a:endParaRPr b="1" i="0" sz="4800" u="none" cap="none" strike="noStrike">
              <a:solidFill>
                <a:srgbClr val="FF0000"/>
              </a:solidFill>
              <a:latin typeface="Cambria"/>
              <a:ea typeface="Cambria"/>
              <a:cs typeface="Cambria"/>
              <a:sym typeface="Cambria"/>
            </a:endParaRPr>
          </a:p>
        </p:txBody>
      </p:sp>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idx="1" type="body"/>
          </p:nvPr>
        </p:nvSpPr>
        <p:spPr>
          <a:xfrm>
            <a:off x="838200" y="1299500"/>
            <a:ext cx="10515600" cy="4877463"/>
          </a:xfrm>
          <a:prstGeom prst="rect">
            <a:avLst/>
          </a:prstGeom>
          <a:noFill/>
          <a:ln cap="flat" cmpd="sng" w="9525">
            <a:solidFill>
              <a:srgbClr val="0000EE"/>
            </a:solidFill>
            <a:prstDash val="solid"/>
            <a:round/>
            <a:headEnd len="sm" w="sm" type="none"/>
            <a:tailEnd len="sm" w="sm" type="none"/>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solidFill>
                <a:srgbClr val="0563C1"/>
              </a:solidFill>
              <a:latin typeface="Cambria"/>
              <a:ea typeface="Cambria"/>
              <a:cs typeface="Cambria"/>
              <a:sym typeface="Cambria"/>
            </a:endParaRPr>
          </a:p>
          <a:p>
            <a:pPr indent="-228600" lvl="0" marL="228600" rtl="0" algn="l">
              <a:lnSpc>
                <a:spcPct val="90000"/>
              </a:lnSpc>
              <a:spcBef>
                <a:spcPts val="1000"/>
              </a:spcBef>
              <a:spcAft>
                <a:spcPts val="0"/>
              </a:spcAft>
              <a:buClr>
                <a:srgbClr val="0563C1"/>
              </a:buClr>
              <a:buSzPts val="1800"/>
              <a:buChar char="•"/>
            </a:pPr>
            <a:r>
              <a:rPr lang="en-US" sz="1800" u="sng">
                <a:solidFill>
                  <a:srgbClr val="0563C1"/>
                </a:solidFill>
                <a:latin typeface="Cambria"/>
                <a:ea typeface="Cambria"/>
                <a:cs typeface="Cambria"/>
                <a:sym typeface="Cambria"/>
                <a:hlinkClick r:id="rId3">
                  <a:extLst>
                    <a:ext uri="{A12FA001-AC4F-418D-AE19-62706E023703}">
                      <ahyp:hlinkClr val="tx"/>
                    </a:ext>
                  </a:extLst>
                </a:hlinkClick>
              </a:rPr>
              <a:t>https://techvidvan.com/tutorials/abstraction-in-java/</a:t>
            </a:r>
            <a:endParaRPr sz="1800">
              <a:solidFill>
                <a:srgbClr val="0563C1"/>
              </a:solidFill>
              <a:latin typeface="Cambria"/>
              <a:ea typeface="Cambria"/>
              <a:cs typeface="Cambria"/>
              <a:sym typeface="Cambria"/>
            </a:endParaRPr>
          </a:p>
          <a:p>
            <a:pPr indent="-228600" lvl="0" marL="228600" rtl="0" algn="l">
              <a:lnSpc>
                <a:spcPct val="90000"/>
              </a:lnSpc>
              <a:spcBef>
                <a:spcPts val="1000"/>
              </a:spcBef>
              <a:spcAft>
                <a:spcPts val="0"/>
              </a:spcAft>
              <a:buClr>
                <a:srgbClr val="0563C1"/>
              </a:buClr>
              <a:buSzPts val="1800"/>
              <a:buChar char="•"/>
            </a:pPr>
            <a:r>
              <a:rPr lang="en-US" sz="1800" u="sng">
                <a:solidFill>
                  <a:srgbClr val="0563C1"/>
                </a:solidFill>
                <a:latin typeface="Cambria"/>
                <a:ea typeface="Cambria"/>
                <a:cs typeface="Cambria"/>
                <a:sym typeface="Cambria"/>
                <a:hlinkClick r:id="rId4">
                  <a:extLst>
                    <a:ext uri="{A12FA001-AC4F-418D-AE19-62706E023703}">
                      <ahyp:hlinkClr val="tx"/>
                    </a:ext>
                  </a:extLst>
                </a:hlinkClick>
              </a:rPr>
              <a:t>https://www.javatpoint.com/abstract-class-in-java</a:t>
            </a:r>
            <a:endParaRPr sz="1800">
              <a:solidFill>
                <a:srgbClr val="0563C1"/>
              </a:solidFill>
              <a:latin typeface="Cambria"/>
              <a:ea typeface="Cambria"/>
              <a:cs typeface="Cambria"/>
              <a:sym typeface="Cambria"/>
            </a:endParaRPr>
          </a:p>
          <a:p>
            <a:pPr indent="-228600" lvl="0" marL="228600" rtl="0" algn="l">
              <a:lnSpc>
                <a:spcPct val="90000"/>
              </a:lnSpc>
              <a:spcBef>
                <a:spcPts val="1000"/>
              </a:spcBef>
              <a:spcAft>
                <a:spcPts val="0"/>
              </a:spcAft>
              <a:buClr>
                <a:srgbClr val="0563C1"/>
              </a:buClr>
              <a:buSzPts val="1800"/>
              <a:buChar char="•"/>
            </a:pPr>
            <a:r>
              <a:rPr lang="en-US" sz="1800" u="sng">
                <a:solidFill>
                  <a:srgbClr val="0563C1"/>
                </a:solidFill>
                <a:latin typeface="Cambria"/>
                <a:ea typeface="Cambria"/>
                <a:cs typeface="Cambria"/>
                <a:sym typeface="Cambria"/>
                <a:hlinkClick r:id="rId5">
                  <a:extLst>
                    <a:ext uri="{A12FA001-AC4F-418D-AE19-62706E023703}">
                      <ahyp:hlinkClr val="tx"/>
                    </a:ext>
                  </a:extLst>
                </a:hlinkClick>
              </a:rPr>
              <a:t>https://techvidvan.com/tutorials/java-interface/</a:t>
            </a:r>
            <a:endParaRPr sz="1800">
              <a:solidFill>
                <a:srgbClr val="0563C1"/>
              </a:solidFill>
              <a:latin typeface="Cambria"/>
              <a:ea typeface="Cambria"/>
              <a:cs typeface="Cambria"/>
              <a:sym typeface="Cambria"/>
            </a:endParaRPr>
          </a:p>
          <a:p>
            <a:pPr indent="-114300" lvl="0" marL="228600" rtl="0" algn="l">
              <a:lnSpc>
                <a:spcPct val="90000"/>
              </a:lnSpc>
              <a:spcBef>
                <a:spcPts val="1000"/>
              </a:spcBef>
              <a:spcAft>
                <a:spcPts val="0"/>
              </a:spcAft>
              <a:buClr>
                <a:schemeClr val="dk1"/>
              </a:buClr>
              <a:buSzPts val="1800"/>
              <a:buNone/>
            </a:pPr>
            <a:r>
              <a:t/>
            </a:r>
            <a:endParaRPr sz="1800">
              <a:solidFill>
                <a:srgbClr val="0563C1"/>
              </a:solidFill>
              <a:latin typeface="Cambria"/>
              <a:ea typeface="Cambria"/>
              <a:cs typeface="Cambria"/>
              <a:sym typeface="Cambria"/>
            </a:endParaRPr>
          </a:p>
          <a:p>
            <a:pPr indent="-114300" lvl="0" marL="228600" rtl="0" algn="l">
              <a:lnSpc>
                <a:spcPct val="90000"/>
              </a:lnSpc>
              <a:spcBef>
                <a:spcPts val="1000"/>
              </a:spcBef>
              <a:spcAft>
                <a:spcPts val="0"/>
              </a:spcAft>
              <a:buClr>
                <a:schemeClr val="dk1"/>
              </a:buClr>
              <a:buSzPts val="1800"/>
              <a:buNone/>
            </a:pPr>
            <a:r>
              <a:t/>
            </a:r>
            <a:endParaRPr sz="1800" u="sng">
              <a:solidFill>
                <a:srgbClr val="0563C1"/>
              </a:solidFill>
              <a:latin typeface="Cambria"/>
              <a:ea typeface="Cambria"/>
              <a:cs typeface="Cambria"/>
              <a:sym typeface="Cambria"/>
              <a:hlinkClick r:id="rId6">
                <a:extLst>
                  <a:ext uri="{A12FA001-AC4F-418D-AE19-62706E023703}">
                    <ahyp:hlinkClr val="tx"/>
                  </a:ext>
                </a:extLst>
              </a:hlinkClick>
            </a:endParaRPr>
          </a:p>
        </p:txBody>
      </p:sp>
      <p:sp>
        <p:nvSpPr>
          <p:cNvPr id="396" name="Google Shape;39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397" name="Google Shape;397;p30"/>
          <p:cNvSpPr txBox="1"/>
          <p:nvPr/>
        </p:nvSpPr>
        <p:spPr>
          <a:xfrm>
            <a:off x="838198" y="501650"/>
            <a:ext cx="10515600"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Cambria"/>
              <a:buNone/>
            </a:pPr>
            <a:r>
              <a:rPr b="1" lang="en-US" sz="3600" u="sng">
                <a:solidFill>
                  <a:schemeClr val="dk1"/>
                </a:solidFill>
                <a:highlight>
                  <a:srgbClr val="00FFFF"/>
                </a:highlight>
                <a:latin typeface="Cambria"/>
                <a:ea typeface="Cambria"/>
                <a:cs typeface="Cambria"/>
                <a:sym typeface="Cambria"/>
              </a:rPr>
              <a:t>Some helpful Links</a:t>
            </a:r>
            <a:endParaRPr sz="3600">
              <a:solidFill>
                <a:schemeClr val="dk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https://upload.wikimedia.org/wikipedia/commons/thumb/e/e0/SNice.svg/1200px-SNice.svg.png" id="402" name="Google Shape;402;p31"/>
          <p:cNvPicPr preferRelativeResize="0"/>
          <p:nvPr/>
        </p:nvPicPr>
        <p:blipFill rotWithShape="1">
          <a:blip r:embed="rId3">
            <a:alphaModFix/>
          </a:blip>
          <a:srcRect b="0" l="0" r="0" t="0"/>
          <a:stretch/>
        </p:blipFill>
        <p:spPr>
          <a:xfrm>
            <a:off x="8597283" y="3429000"/>
            <a:ext cx="1944688" cy="1944688"/>
          </a:xfrm>
          <a:prstGeom prst="rect">
            <a:avLst/>
          </a:prstGeom>
          <a:noFill/>
          <a:ln>
            <a:noFill/>
          </a:ln>
        </p:spPr>
      </p:pic>
      <p:sp>
        <p:nvSpPr>
          <p:cNvPr id="403" name="Google Shape;403;p31"/>
          <p:cNvSpPr/>
          <p:nvPr/>
        </p:nvSpPr>
        <p:spPr>
          <a:xfrm>
            <a:off x="3299290" y="2428373"/>
            <a:ext cx="517321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8000">
                <a:solidFill>
                  <a:srgbClr val="C1FEEF"/>
                </a:solidFill>
                <a:latin typeface="Times New Roman"/>
                <a:ea typeface="Times New Roman"/>
                <a:cs typeface="Times New Roman"/>
                <a:sym typeface="Times New Roman"/>
              </a:rPr>
              <a:t>Thank you!</a:t>
            </a:r>
            <a:endParaRPr b="1" i="1" sz="8000">
              <a:solidFill>
                <a:srgbClr val="C1FEEF"/>
              </a:solidFill>
              <a:latin typeface="Times New Roman"/>
              <a:ea typeface="Times New Roman"/>
              <a:cs typeface="Times New Roman"/>
              <a:sym typeface="Times New Roman"/>
            </a:endParaRPr>
          </a:p>
        </p:txBody>
      </p:sp>
      <p:sp>
        <p:nvSpPr>
          <p:cNvPr id="404" name="Google Shape;40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 type="body"/>
          </p:nvPr>
        </p:nvSpPr>
        <p:spPr>
          <a:xfrm>
            <a:off x="838200" y="1358105"/>
            <a:ext cx="10515600" cy="5136963"/>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228600" lvl="0" marL="228600" rtl="0" algn="just">
              <a:lnSpc>
                <a:spcPct val="100000"/>
              </a:lnSpc>
              <a:spcBef>
                <a:spcPts val="600"/>
              </a:spcBef>
              <a:spcAft>
                <a:spcPts val="0"/>
              </a:spcAft>
              <a:buClr>
                <a:schemeClr val="dk1"/>
              </a:buClr>
              <a:buSzPts val="2400"/>
              <a:buChar char="•"/>
            </a:pPr>
            <a:r>
              <a:rPr lang="en-US" sz="2400">
                <a:latin typeface="Cambria"/>
                <a:ea typeface="Cambria"/>
                <a:cs typeface="Cambria"/>
                <a:sym typeface="Cambria"/>
              </a:rPr>
              <a:t>Abstraction is a process of hiding the implementation details and showing only functionality to the user. </a:t>
            </a:r>
            <a:endParaRPr/>
          </a:p>
          <a:p>
            <a:pPr indent="-228600" lvl="0" marL="228600" rtl="0" algn="just">
              <a:lnSpc>
                <a:spcPct val="100000"/>
              </a:lnSpc>
              <a:spcBef>
                <a:spcPts val="1800"/>
              </a:spcBef>
              <a:spcAft>
                <a:spcPts val="0"/>
              </a:spcAft>
              <a:buClr>
                <a:schemeClr val="dk1"/>
              </a:buClr>
              <a:buSzPts val="2400"/>
              <a:buChar char="•"/>
            </a:pPr>
            <a:r>
              <a:rPr lang="en-US" sz="2400">
                <a:latin typeface="Cambria"/>
                <a:ea typeface="Cambria"/>
                <a:cs typeface="Cambria"/>
                <a:sym typeface="Cambria"/>
              </a:rPr>
              <a:t>Another way, it shows only essential things to the user and hides the internal details, for example, sending SMS where you type the text and send the message. You don't know the internal processing about the message delivery.</a:t>
            </a:r>
            <a:endParaRPr/>
          </a:p>
          <a:p>
            <a:pPr indent="-228600" lvl="0" marL="228600" rtl="0" algn="just">
              <a:lnSpc>
                <a:spcPct val="100000"/>
              </a:lnSpc>
              <a:spcBef>
                <a:spcPts val="1800"/>
              </a:spcBef>
              <a:spcAft>
                <a:spcPts val="0"/>
              </a:spcAft>
              <a:buClr>
                <a:schemeClr val="dk1"/>
              </a:buClr>
              <a:buSzPts val="2400"/>
              <a:buChar char="•"/>
            </a:pPr>
            <a:r>
              <a:rPr lang="en-US" sz="2400">
                <a:latin typeface="Cambria"/>
                <a:ea typeface="Cambria"/>
                <a:cs typeface="Cambria"/>
                <a:sym typeface="Cambria"/>
              </a:rPr>
              <a:t>An Abstraction is a process of exposing all the necessary details and hiding the rest. In Java, Data Abstraction is defined as the process of reducing the object to its essence so that only the necessary characteristics are exposed to the users.</a:t>
            </a:r>
            <a:endParaRPr/>
          </a:p>
        </p:txBody>
      </p:sp>
      <p:sp>
        <p:nvSpPr>
          <p:cNvPr id="110" name="Google Shape;110;p4"/>
          <p:cNvSpPr txBox="1"/>
          <p:nvPr/>
        </p:nvSpPr>
        <p:spPr>
          <a:xfrm>
            <a:off x="838200" y="640155"/>
            <a:ext cx="10515600" cy="717951"/>
          </a:xfrm>
          <a:prstGeom prst="rect">
            <a:avLst/>
          </a:prstGeom>
          <a:solidFill>
            <a:srgbClr val="FBE4D4"/>
          </a:solidFill>
          <a:ln cap="flat" cmpd="sng" w="9525">
            <a:solidFill>
              <a:srgbClr val="FF0000"/>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rmAutofit/>
          </a:bodyPr>
          <a:lstStyle/>
          <a:p>
            <a:pPr indent="-228600" lvl="0" marL="228600" marR="0" rtl="0" algn="ctr">
              <a:lnSpc>
                <a:spcPct val="9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Topic - 1 : </a:t>
            </a:r>
            <a:r>
              <a:rPr b="1" i="0" lang="en-US" sz="3600" u="none" cap="none" strike="noStrike">
                <a:solidFill>
                  <a:srgbClr val="0000FF"/>
                </a:solidFill>
                <a:latin typeface="Cambria"/>
                <a:ea typeface="Cambria"/>
                <a:cs typeface="Cambria"/>
                <a:sym typeface="Cambria"/>
              </a:rPr>
              <a:t>Abstraction</a:t>
            </a:r>
            <a:endParaRPr b="1" i="0" sz="3600" u="none" cap="none" strike="noStrike">
              <a:solidFill>
                <a:srgbClr val="FF0000"/>
              </a:solidFill>
              <a:latin typeface="Cambria"/>
              <a:ea typeface="Cambria"/>
              <a:cs typeface="Cambria"/>
              <a:sym typeface="Cambria"/>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825137" y="2609397"/>
            <a:ext cx="10515600" cy="819603"/>
          </a:xfrm>
          <a:prstGeom prst="rect">
            <a:avLst/>
          </a:prstGeom>
          <a:solidFill>
            <a:srgbClr val="FFF2CC"/>
          </a:solidFill>
          <a:ln cap="flat" cmpd="sng" w="9525">
            <a:solidFill>
              <a:srgbClr val="FF0000"/>
            </a:solidFill>
            <a:prstDash val="solid"/>
            <a:miter lim="800000"/>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normAutofit fontScale="92500"/>
          </a:bodyPr>
          <a:lstStyle/>
          <a:p>
            <a:pPr indent="-228600" lvl="0" marL="228600" marR="0" rtl="0" algn="ctr">
              <a:lnSpc>
                <a:spcPct val="90000"/>
              </a:lnSpc>
              <a:spcBef>
                <a:spcPts val="0"/>
              </a:spcBef>
              <a:spcAft>
                <a:spcPts val="0"/>
              </a:spcAft>
              <a:buNone/>
            </a:pPr>
            <a:r>
              <a:rPr b="1" i="0" lang="en-US" sz="4800" u="none" cap="none" strike="noStrike">
                <a:solidFill>
                  <a:srgbClr val="FF0000"/>
                </a:solidFill>
                <a:latin typeface="Cambria"/>
                <a:ea typeface="Cambria"/>
                <a:cs typeface="Cambria"/>
                <a:sym typeface="Cambria"/>
              </a:rPr>
              <a:t>Topic - 2 : Ways to achieve </a:t>
            </a:r>
            <a:r>
              <a:rPr b="1" i="0" lang="en-US" sz="4800" u="none" cap="none" strike="noStrike">
                <a:solidFill>
                  <a:srgbClr val="0000FF"/>
                </a:solidFill>
                <a:latin typeface="Cambria"/>
                <a:ea typeface="Cambria"/>
                <a:cs typeface="Cambria"/>
                <a:sym typeface="Cambria"/>
              </a:rPr>
              <a:t>Abstraction</a:t>
            </a:r>
            <a:endParaRPr/>
          </a:p>
          <a:p>
            <a:pPr indent="-228600" lvl="0" marL="228600" marR="0" rtl="0" algn="ctr">
              <a:lnSpc>
                <a:spcPct val="90000"/>
              </a:lnSpc>
              <a:spcBef>
                <a:spcPts val="600"/>
              </a:spcBef>
              <a:spcAft>
                <a:spcPts val="0"/>
              </a:spcAft>
              <a:buNone/>
            </a:pPr>
            <a:r>
              <a:t/>
            </a:r>
            <a:endParaRPr b="1" i="0" sz="4800" u="none" cap="none" strike="noStrike">
              <a:solidFill>
                <a:srgbClr val="FF0000"/>
              </a:solidFill>
              <a:latin typeface="Cambria"/>
              <a:ea typeface="Cambria"/>
              <a:cs typeface="Cambria"/>
              <a:sym typeface="Cambria"/>
            </a:endParaRPr>
          </a:p>
        </p:txBody>
      </p:sp>
      <p:sp>
        <p:nvSpPr>
          <p:cNvPr id="117" name="Google Shape;11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idx="1" type="body"/>
          </p:nvPr>
        </p:nvSpPr>
        <p:spPr>
          <a:xfrm>
            <a:off x="838200" y="1358105"/>
            <a:ext cx="10515600" cy="5136963"/>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Cambria"/>
              <a:ea typeface="Cambria"/>
              <a:cs typeface="Cambria"/>
              <a:sym typeface="Cambria"/>
            </a:endParaRPr>
          </a:p>
          <a:p>
            <a:pPr indent="0" lvl="0" marL="0" rtl="0" algn="l">
              <a:lnSpc>
                <a:spcPct val="90000"/>
              </a:lnSpc>
              <a:spcBef>
                <a:spcPts val="600"/>
              </a:spcBef>
              <a:spcAft>
                <a:spcPts val="0"/>
              </a:spcAft>
              <a:buClr>
                <a:schemeClr val="dk1"/>
              </a:buClr>
              <a:buSzPts val="2400"/>
              <a:buNone/>
            </a:pPr>
            <a:r>
              <a:rPr lang="en-US" sz="2400">
                <a:latin typeface="Cambria"/>
                <a:ea typeface="Cambria"/>
                <a:cs typeface="Cambria"/>
                <a:sym typeface="Cambria"/>
              </a:rPr>
              <a:t>There are two ways to achieve abstraction in java</a:t>
            </a:r>
            <a:endParaRPr/>
          </a:p>
          <a:p>
            <a:pPr indent="0" lvl="1" marL="457200" rtl="0" algn="l">
              <a:lnSpc>
                <a:spcPct val="150000"/>
              </a:lnSpc>
              <a:spcBef>
                <a:spcPts val="1700"/>
              </a:spcBef>
              <a:spcAft>
                <a:spcPts val="0"/>
              </a:spcAft>
              <a:buClr>
                <a:srgbClr val="0000FF"/>
              </a:buClr>
              <a:buSzPts val="2800"/>
              <a:buNone/>
            </a:pPr>
            <a:r>
              <a:rPr b="1" lang="en-US" sz="2800">
                <a:solidFill>
                  <a:srgbClr val="0000FF"/>
                </a:solidFill>
                <a:latin typeface="Cambria"/>
                <a:ea typeface="Cambria"/>
                <a:cs typeface="Cambria"/>
                <a:sym typeface="Cambria"/>
              </a:rPr>
              <a:t>1.	Abstract class (</a:t>
            </a:r>
            <a:r>
              <a:rPr b="1" lang="en-US" sz="2800">
                <a:solidFill>
                  <a:srgbClr val="0000FF"/>
                </a:solidFill>
                <a:highlight>
                  <a:srgbClr val="FFFF00"/>
                </a:highlight>
                <a:latin typeface="Cambria"/>
                <a:ea typeface="Cambria"/>
                <a:cs typeface="Cambria"/>
                <a:sym typeface="Cambria"/>
              </a:rPr>
              <a:t>0 to 100%)</a:t>
            </a:r>
            <a:endParaRPr/>
          </a:p>
          <a:p>
            <a:pPr indent="-514350" lvl="1" marL="971550" rtl="0" algn="l">
              <a:lnSpc>
                <a:spcPct val="90000"/>
              </a:lnSpc>
              <a:spcBef>
                <a:spcPts val="500"/>
              </a:spcBef>
              <a:spcAft>
                <a:spcPts val="0"/>
              </a:spcAft>
              <a:buClr>
                <a:srgbClr val="0000FF"/>
              </a:buClr>
              <a:buSzPts val="2800"/>
              <a:buAutoNum type="arabicPeriod" startAt="2"/>
            </a:pPr>
            <a:r>
              <a:rPr b="1" lang="en-US" sz="2800">
                <a:solidFill>
                  <a:srgbClr val="0000FF"/>
                </a:solidFill>
                <a:latin typeface="Cambria"/>
                <a:ea typeface="Cambria"/>
                <a:cs typeface="Cambria"/>
                <a:sym typeface="Cambria"/>
              </a:rPr>
              <a:t>Interface (</a:t>
            </a:r>
            <a:r>
              <a:rPr b="1" lang="en-US" sz="2800">
                <a:solidFill>
                  <a:srgbClr val="0000FF"/>
                </a:solidFill>
                <a:highlight>
                  <a:srgbClr val="FFFF00"/>
                </a:highlight>
                <a:latin typeface="Cambria"/>
                <a:ea typeface="Cambria"/>
                <a:cs typeface="Cambria"/>
                <a:sym typeface="Cambria"/>
              </a:rPr>
              <a:t>100%</a:t>
            </a:r>
            <a:r>
              <a:rPr b="1" lang="en-US" sz="2800">
                <a:solidFill>
                  <a:srgbClr val="0000FF"/>
                </a:solidFill>
                <a:latin typeface="Cambria"/>
                <a:ea typeface="Cambria"/>
                <a:cs typeface="Cambria"/>
                <a:sym typeface="Cambria"/>
              </a:rPr>
              <a:t>)</a:t>
            </a:r>
            <a:endParaRPr/>
          </a:p>
          <a:p>
            <a:pPr indent="-336550" lvl="1" marL="971550" rtl="0" algn="just">
              <a:lnSpc>
                <a:spcPct val="90000"/>
              </a:lnSpc>
              <a:spcBef>
                <a:spcPts val="500"/>
              </a:spcBef>
              <a:spcAft>
                <a:spcPts val="0"/>
              </a:spcAft>
              <a:buClr>
                <a:schemeClr val="dk1"/>
              </a:buClr>
              <a:buSzPts val="2800"/>
              <a:buNone/>
            </a:pPr>
            <a:r>
              <a:t/>
            </a:r>
            <a:endParaRPr b="1" sz="2800">
              <a:solidFill>
                <a:srgbClr val="0000FF"/>
              </a:solidFill>
              <a:latin typeface="Cambria"/>
              <a:ea typeface="Cambria"/>
              <a:cs typeface="Cambria"/>
              <a:sym typeface="Cambria"/>
            </a:endParaRPr>
          </a:p>
          <a:p>
            <a:pPr indent="0" lvl="0" marL="0" rtl="0" algn="just">
              <a:lnSpc>
                <a:spcPct val="90000"/>
              </a:lnSpc>
              <a:spcBef>
                <a:spcPts val="1000"/>
              </a:spcBef>
              <a:spcAft>
                <a:spcPts val="0"/>
              </a:spcAft>
              <a:buClr>
                <a:schemeClr val="dk1"/>
              </a:buClr>
              <a:buSzPts val="2000"/>
              <a:buNone/>
            </a:pPr>
            <a:r>
              <a:rPr lang="en-US" sz="2000">
                <a:latin typeface="Cambria"/>
                <a:ea typeface="Cambria"/>
                <a:cs typeface="Cambria"/>
                <a:sym typeface="Cambria"/>
              </a:rPr>
              <a:t>In Java, we can achieve Data Abstraction using </a:t>
            </a:r>
            <a:r>
              <a:rPr b="1" lang="en-US" sz="2000">
                <a:solidFill>
                  <a:srgbClr val="10BC2D"/>
                </a:solidFill>
                <a:latin typeface="Cambria"/>
                <a:ea typeface="Cambria"/>
                <a:cs typeface="Cambria"/>
                <a:sym typeface="Cambria"/>
              </a:rPr>
              <a:t>Abstract classes </a:t>
            </a:r>
            <a:r>
              <a:rPr lang="en-US" sz="2000">
                <a:latin typeface="Cambria"/>
                <a:ea typeface="Cambria"/>
                <a:cs typeface="Cambria"/>
                <a:sym typeface="Cambria"/>
              </a:rPr>
              <a:t>and </a:t>
            </a:r>
            <a:r>
              <a:rPr b="1" lang="en-US" sz="2000">
                <a:solidFill>
                  <a:srgbClr val="10BC2D"/>
                </a:solidFill>
                <a:latin typeface="Cambria"/>
                <a:ea typeface="Cambria"/>
                <a:cs typeface="Cambria"/>
                <a:sym typeface="Cambria"/>
              </a:rPr>
              <a:t>interfaces</a:t>
            </a:r>
            <a:r>
              <a:rPr lang="en-US" sz="2000">
                <a:latin typeface="Cambria"/>
                <a:ea typeface="Cambria"/>
                <a:cs typeface="Cambria"/>
                <a:sym typeface="Cambria"/>
              </a:rPr>
              <a:t>.</a:t>
            </a:r>
            <a:endParaRPr/>
          </a:p>
          <a:p>
            <a:pPr indent="-228600" lvl="0" marL="228600" rtl="0" algn="just">
              <a:lnSpc>
                <a:spcPct val="90000"/>
              </a:lnSpc>
              <a:spcBef>
                <a:spcPts val="1000"/>
              </a:spcBef>
              <a:spcAft>
                <a:spcPts val="0"/>
              </a:spcAft>
              <a:buClr>
                <a:schemeClr val="dk1"/>
              </a:buClr>
              <a:buSzPts val="2000"/>
              <a:buChar char="•"/>
            </a:pPr>
            <a:r>
              <a:rPr lang="en-US" sz="2000">
                <a:latin typeface="Cambria"/>
                <a:ea typeface="Cambria"/>
                <a:cs typeface="Cambria"/>
                <a:sym typeface="Cambria"/>
              </a:rPr>
              <a:t>Interfaces allow </a:t>
            </a:r>
            <a:r>
              <a:rPr b="1" lang="en-US" sz="2000">
                <a:solidFill>
                  <a:srgbClr val="FF0000"/>
                </a:solidFill>
                <a:latin typeface="Cambria"/>
                <a:ea typeface="Cambria"/>
                <a:cs typeface="Cambria"/>
                <a:sym typeface="Cambria"/>
              </a:rPr>
              <a:t>100% abstraction</a:t>
            </a:r>
            <a:r>
              <a:rPr lang="en-US" sz="2000">
                <a:latin typeface="Cambria"/>
                <a:ea typeface="Cambria"/>
                <a:cs typeface="Cambria"/>
                <a:sym typeface="Cambria"/>
              </a:rPr>
              <a:t> (</a:t>
            </a:r>
            <a:r>
              <a:rPr b="1" lang="en-US" sz="2000">
                <a:latin typeface="Cambria"/>
                <a:ea typeface="Cambria"/>
                <a:cs typeface="Cambria"/>
                <a:sym typeface="Cambria"/>
              </a:rPr>
              <a:t>complete abstraction</a:t>
            </a:r>
            <a:r>
              <a:rPr lang="en-US" sz="2000">
                <a:latin typeface="Cambria"/>
                <a:ea typeface="Cambria"/>
                <a:cs typeface="Cambria"/>
                <a:sym typeface="Cambria"/>
              </a:rPr>
              <a:t>). Interfaces allow you to abstract the implementation completely.</a:t>
            </a:r>
            <a:endParaRPr/>
          </a:p>
          <a:p>
            <a:pPr indent="-101600" lvl="0" marL="228600" rtl="0" algn="just">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a:p>
            <a:pPr indent="-228600" lvl="0" marL="228600" rtl="0" algn="just">
              <a:lnSpc>
                <a:spcPct val="90000"/>
              </a:lnSpc>
              <a:spcBef>
                <a:spcPts val="1000"/>
              </a:spcBef>
              <a:spcAft>
                <a:spcPts val="0"/>
              </a:spcAft>
              <a:buClr>
                <a:schemeClr val="dk1"/>
              </a:buClr>
              <a:buSzPts val="2000"/>
              <a:buChar char="•"/>
            </a:pPr>
            <a:r>
              <a:rPr lang="en-US" sz="2000">
                <a:latin typeface="Cambria"/>
                <a:ea typeface="Cambria"/>
                <a:cs typeface="Cambria"/>
                <a:sym typeface="Cambria"/>
              </a:rPr>
              <a:t>Abstract classes allow </a:t>
            </a:r>
            <a:r>
              <a:rPr b="1" lang="en-US" sz="2000">
                <a:solidFill>
                  <a:srgbClr val="FF0000"/>
                </a:solidFill>
                <a:latin typeface="Cambria"/>
                <a:ea typeface="Cambria"/>
                <a:cs typeface="Cambria"/>
                <a:sym typeface="Cambria"/>
              </a:rPr>
              <a:t>0 to 100% abstraction </a:t>
            </a:r>
            <a:r>
              <a:rPr lang="en-US" sz="2000">
                <a:latin typeface="Cambria"/>
                <a:ea typeface="Cambria"/>
                <a:cs typeface="Cambria"/>
                <a:sym typeface="Cambria"/>
              </a:rPr>
              <a:t>(</a:t>
            </a:r>
            <a:r>
              <a:rPr b="1" lang="en-US" sz="2000">
                <a:latin typeface="Cambria"/>
                <a:ea typeface="Cambria"/>
                <a:cs typeface="Cambria"/>
                <a:sym typeface="Cambria"/>
              </a:rPr>
              <a:t>partial to complete abstraction</a:t>
            </a:r>
            <a:r>
              <a:rPr lang="en-US" sz="2000">
                <a:latin typeface="Cambria"/>
                <a:ea typeface="Cambria"/>
                <a:cs typeface="Cambria"/>
                <a:sym typeface="Cambria"/>
              </a:rPr>
              <a:t>) because abstract classes can contain concrete methods that have the implementation which results in a partial abstraction.</a:t>
            </a:r>
            <a:endParaRPr/>
          </a:p>
          <a:p>
            <a:pPr indent="0" lvl="0" marL="0" rtl="0" algn="l">
              <a:lnSpc>
                <a:spcPct val="90000"/>
              </a:lnSpc>
              <a:spcBef>
                <a:spcPts val="1000"/>
              </a:spcBef>
              <a:spcAft>
                <a:spcPts val="0"/>
              </a:spcAft>
              <a:buClr>
                <a:schemeClr val="dk1"/>
              </a:buClr>
              <a:buSzPts val="3200"/>
              <a:buNone/>
            </a:pPr>
            <a:r>
              <a:t/>
            </a:r>
            <a:endParaRPr b="1" sz="3200">
              <a:solidFill>
                <a:srgbClr val="0000FF"/>
              </a:solidFill>
              <a:latin typeface="Cambria"/>
              <a:ea typeface="Cambria"/>
              <a:cs typeface="Cambria"/>
              <a:sym typeface="Cambria"/>
            </a:endParaRPr>
          </a:p>
        </p:txBody>
      </p:sp>
      <p:sp>
        <p:nvSpPr>
          <p:cNvPr id="123" name="Google Shape;123;p6"/>
          <p:cNvSpPr txBox="1"/>
          <p:nvPr/>
        </p:nvSpPr>
        <p:spPr>
          <a:xfrm>
            <a:off x="838200" y="640155"/>
            <a:ext cx="10515600" cy="717951"/>
          </a:xfrm>
          <a:prstGeom prst="rect">
            <a:avLst/>
          </a:prstGeom>
          <a:solidFill>
            <a:srgbClr val="FBE4D4"/>
          </a:solidFill>
          <a:ln cap="flat" cmpd="sng" w="9525">
            <a:solidFill>
              <a:srgbClr val="FF0000"/>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rmAutofit/>
          </a:bodyPr>
          <a:lstStyle/>
          <a:p>
            <a:pPr indent="-228600" lvl="0" marL="228600" marR="0" rtl="0" algn="ctr">
              <a:lnSpc>
                <a:spcPct val="9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Topic - 2 : Ways to achieve </a:t>
            </a:r>
            <a:r>
              <a:rPr b="1" i="0" lang="en-US" sz="3600" u="none" cap="none" strike="noStrike">
                <a:solidFill>
                  <a:srgbClr val="0000FF"/>
                </a:solidFill>
                <a:latin typeface="Cambria"/>
                <a:ea typeface="Cambria"/>
                <a:cs typeface="Cambria"/>
                <a:sym typeface="Cambria"/>
              </a:rPr>
              <a:t>Abstraction</a:t>
            </a:r>
            <a:endParaRPr b="1" i="0" sz="3600" u="none" cap="none" strike="noStrike">
              <a:solidFill>
                <a:srgbClr val="FF0000"/>
              </a:solidFill>
              <a:latin typeface="Cambria"/>
              <a:ea typeface="Cambria"/>
              <a:cs typeface="Cambria"/>
              <a:sym typeface="Cambria"/>
            </a:endParaRPr>
          </a:p>
        </p:txBody>
      </p:sp>
      <p:sp>
        <p:nvSpPr>
          <p:cNvPr id="124" name="Google Shape;124;p6"/>
          <p:cNvSpPr txBox="1"/>
          <p:nvPr>
            <p:ph idx="12" type="sldNum"/>
          </p:nvPr>
        </p:nvSpPr>
        <p:spPr>
          <a:xfrm>
            <a:off x="8686014" y="654666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825137" y="2609397"/>
            <a:ext cx="10515600" cy="819603"/>
          </a:xfrm>
          <a:prstGeom prst="rect">
            <a:avLst/>
          </a:prstGeom>
          <a:solidFill>
            <a:srgbClr val="FFF2CC"/>
          </a:solidFill>
          <a:ln cap="flat" cmpd="sng" w="9525">
            <a:solidFill>
              <a:srgbClr val="FF0000"/>
            </a:solidFill>
            <a:prstDash val="solid"/>
            <a:miter lim="800000"/>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i="0" lang="en-US" sz="4800" u="none" cap="none" strike="noStrike">
                <a:solidFill>
                  <a:srgbClr val="FF0000"/>
                </a:solidFill>
                <a:latin typeface="Cambria"/>
                <a:ea typeface="Cambria"/>
                <a:cs typeface="Cambria"/>
                <a:sym typeface="Cambria"/>
              </a:rPr>
              <a:t>Topic – 2.1 : </a:t>
            </a:r>
            <a:r>
              <a:rPr b="1" i="0" lang="en-US" sz="4800" u="none" cap="none" strike="noStrike">
                <a:solidFill>
                  <a:srgbClr val="0000FF"/>
                </a:solidFill>
                <a:latin typeface="Cambria"/>
                <a:ea typeface="Cambria"/>
                <a:cs typeface="Cambria"/>
                <a:sym typeface="Cambria"/>
              </a:rPr>
              <a:t>Abstract Class </a:t>
            </a:r>
            <a:r>
              <a:rPr b="1" i="0" lang="en-US" sz="4800" u="none" cap="none" strike="noStrike">
                <a:solidFill>
                  <a:srgbClr val="FF0000"/>
                </a:solidFill>
                <a:latin typeface="Cambria"/>
                <a:ea typeface="Cambria"/>
                <a:cs typeface="Cambria"/>
                <a:sym typeface="Cambria"/>
              </a:rPr>
              <a:t>in Java</a:t>
            </a:r>
            <a:endParaRPr/>
          </a:p>
          <a:p>
            <a:pPr indent="-228600" lvl="0" marL="228600" marR="0" rtl="0" algn="ctr">
              <a:lnSpc>
                <a:spcPct val="90000"/>
              </a:lnSpc>
              <a:spcBef>
                <a:spcPts val="600"/>
              </a:spcBef>
              <a:spcAft>
                <a:spcPts val="0"/>
              </a:spcAft>
              <a:buNone/>
            </a:pPr>
            <a:r>
              <a:t/>
            </a:r>
            <a:endParaRPr b="1" i="0" sz="4800" u="none" cap="none" strike="noStrike">
              <a:solidFill>
                <a:srgbClr val="FF0000"/>
              </a:solidFill>
              <a:latin typeface="Cambria"/>
              <a:ea typeface="Cambria"/>
              <a:cs typeface="Cambria"/>
              <a:sym typeface="Cambria"/>
            </a:endParaRPr>
          </a:p>
        </p:txBody>
      </p:sp>
      <p:sp>
        <p:nvSpPr>
          <p:cNvPr id="130" name="Google Shape;13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 type="body"/>
          </p:nvPr>
        </p:nvSpPr>
        <p:spPr>
          <a:xfrm>
            <a:off x="838200" y="820895"/>
            <a:ext cx="10515600" cy="553545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u="sng">
              <a:solidFill>
                <a:srgbClr val="FF0000"/>
              </a:solidFill>
              <a:latin typeface="Cambria"/>
              <a:ea typeface="Cambria"/>
              <a:cs typeface="Cambria"/>
              <a:sym typeface="Cambria"/>
            </a:endParaRPr>
          </a:p>
          <a:p>
            <a:pPr indent="-76200" lvl="0" marL="228600" rtl="0" algn="l">
              <a:lnSpc>
                <a:spcPct val="90000"/>
              </a:lnSpc>
              <a:spcBef>
                <a:spcPts val="180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A class which is declared as </a:t>
            </a:r>
            <a:r>
              <a:rPr b="1" lang="en-US" sz="2400">
                <a:solidFill>
                  <a:srgbClr val="0000FF"/>
                </a:solidFill>
                <a:latin typeface="Cambria"/>
                <a:ea typeface="Cambria"/>
                <a:cs typeface="Cambria"/>
                <a:sym typeface="Cambria"/>
              </a:rPr>
              <a:t>abstract</a:t>
            </a:r>
            <a:r>
              <a:rPr lang="en-US" sz="2400">
                <a:latin typeface="Cambria"/>
                <a:ea typeface="Cambria"/>
                <a:cs typeface="Cambria"/>
                <a:sym typeface="Cambria"/>
              </a:rPr>
              <a:t> is known as an </a:t>
            </a:r>
            <a:r>
              <a:rPr b="1" lang="en-US" sz="2400">
                <a:solidFill>
                  <a:srgbClr val="0000FF"/>
                </a:solidFill>
                <a:latin typeface="Cambria"/>
                <a:ea typeface="Cambria"/>
                <a:cs typeface="Cambria"/>
                <a:sym typeface="Cambria"/>
              </a:rPr>
              <a:t>abstract class</a:t>
            </a:r>
            <a:r>
              <a:rPr lang="en-US" sz="2400">
                <a:latin typeface="Cambria"/>
                <a:ea typeface="Cambria"/>
                <a:cs typeface="Cambria"/>
                <a:sym typeface="Cambria"/>
              </a:rPr>
              <a:t>. </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An Abstract class is created through the use of the </a:t>
            </a:r>
            <a:r>
              <a:rPr b="1" lang="en-US" sz="2400">
                <a:solidFill>
                  <a:srgbClr val="0000FF"/>
                </a:solidFill>
                <a:latin typeface="Cambria"/>
                <a:ea typeface="Cambria"/>
                <a:cs typeface="Cambria"/>
                <a:sym typeface="Cambria"/>
              </a:rPr>
              <a:t>abstract </a:t>
            </a:r>
            <a:r>
              <a:rPr b="1" lang="en-US" sz="2400">
                <a:solidFill>
                  <a:srgbClr val="FF0000"/>
                </a:solidFill>
                <a:latin typeface="Cambria"/>
                <a:ea typeface="Cambria"/>
                <a:cs typeface="Cambria"/>
                <a:sym typeface="Cambria"/>
              </a:rPr>
              <a:t>keyword</a:t>
            </a:r>
            <a:r>
              <a:rPr lang="en-US" sz="2400">
                <a:latin typeface="Cambria"/>
                <a:ea typeface="Cambria"/>
                <a:cs typeface="Cambria"/>
                <a:sym typeface="Cambria"/>
              </a:rPr>
              <a:t>. </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It is used to </a:t>
            </a:r>
            <a:r>
              <a:rPr b="1" lang="en-US" sz="2400">
                <a:latin typeface="Cambria"/>
                <a:ea typeface="Cambria"/>
                <a:cs typeface="Cambria"/>
                <a:sym typeface="Cambria"/>
              </a:rPr>
              <a:t>represent</a:t>
            </a:r>
            <a:r>
              <a:rPr lang="en-US" sz="2400">
                <a:latin typeface="Cambria"/>
                <a:ea typeface="Cambria"/>
                <a:cs typeface="Cambria"/>
                <a:sym typeface="Cambria"/>
              </a:rPr>
              <a:t> a concept.</a:t>
            </a:r>
            <a:endParaRPr/>
          </a:p>
          <a:p>
            <a:pPr indent="-228600" lvl="0" marL="228600" rtl="0" algn="l">
              <a:lnSpc>
                <a:spcPct val="90000"/>
              </a:lnSpc>
              <a:spcBef>
                <a:spcPts val="1800"/>
              </a:spcBef>
              <a:spcAft>
                <a:spcPts val="0"/>
              </a:spcAft>
              <a:buClr>
                <a:schemeClr val="dk1"/>
              </a:buClr>
              <a:buSzPts val="2400"/>
              <a:buChar char="•"/>
            </a:pPr>
            <a:r>
              <a:rPr b="1" lang="en-US" sz="2400">
                <a:latin typeface="Cambria"/>
                <a:ea typeface="Cambria"/>
                <a:cs typeface="Cambria"/>
                <a:sym typeface="Cambria"/>
              </a:rPr>
              <a:t>Object Can not be created </a:t>
            </a:r>
            <a:r>
              <a:rPr lang="en-US" sz="2400">
                <a:latin typeface="Cambria"/>
                <a:ea typeface="Cambria"/>
                <a:cs typeface="Cambria"/>
                <a:sym typeface="Cambria"/>
              </a:rPr>
              <a:t>of an Abstract Class.</a:t>
            </a:r>
            <a:endParaRPr/>
          </a:p>
          <a:p>
            <a:pPr indent="-228600" lvl="0" marL="228600" rtl="0" algn="l">
              <a:lnSpc>
                <a:spcPct val="90000"/>
              </a:lnSpc>
              <a:spcBef>
                <a:spcPts val="1800"/>
              </a:spcBef>
              <a:spcAft>
                <a:spcPts val="0"/>
              </a:spcAft>
              <a:buClr>
                <a:srgbClr val="FF0000"/>
              </a:buClr>
              <a:buSzPts val="2400"/>
              <a:buChar char="•"/>
            </a:pPr>
            <a:r>
              <a:rPr b="1" lang="en-US" sz="2400">
                <a:solidFill>
                  <a:srgbClr val="FF0000"/>
                </a:solidFill>
                <a:latin typeface="Cambria"/>
                <a:ea typeface="Cambria"/>
                <a:cs typeface="Cambria"/>
                <a:sym typeface="Cambria"/>
              </a:rPr>
              <a:t>Does not Support </a:t>
            </a:r>
            <a:r>
              <a:rPr b="1" lang="en-US" sz="2400">
                <a:latin typeface="Cambria"/>
                <a:ea typeface="Cambria"/>
                <a:cs typeface="Cambria"/>
                <a:sym typeface="Cambria"/>
              </a:rPr>
              <a:t>multiple inheritance</a:t>
            </a:r>
            <a:r>
              <a:rPr lang="en-US" sz="2400">
                <a:latin typeface="Cambria"/>
                <a:ea typeface="Cambria"/>
                <a:cs typeface="Cambria"/>
                <a:sym typeface="Cambria"/>
              </a:rPr>
              <a:t>.</a:t>
            </a:r>
            <a:endParaRPr/>
          </a:p>
          <a:p>
            <a:pPr indent="0" lvl="0" marL="0" rtl="0" algn="l">
              <a:lnSpc>
                <a:spcPct val="90000"/>
              </a:lnSpc>
              <a:spcBef>
                <a:spcPts val="1800"/>
              </a:spcBef>
              <a:spcAft>
                <a:spcPts val="0"/>
              </a:spcAft>
              <a:buClr>
                <a:schemeClr val="dk1"/>
              </a:buClr>
              <a:buSzPts val="2000"/>
              <a:buNone/>
            </a:pPr>
            <a:r>
              <a:t/>
            </a:r>
            <a:endParaRPr sz="2000">
              <a:latin typeface="Cambria"/>
              <a:ea typeface="Cambria"/>
              <a:cs typeface="Cambria"/>
              <a:sym typeface="Cambria"/>
            </a:endParaRPr>
          </a:p>
          <a:p>
            <a:pPr indent="-76200" lvl="0" marL="228600" rtl="0" algn="l">
              <a:lnSpc>
                <a:spcPct val="90000"/>
              </a:lnSpc>
              <a:spcBef>
                <a:spcPts val="1800"/>
              </a:spcBef>
              <a:spcAft>
                <a:spcPts val="0"/>
              </a:spcAft>
              <a:buClr>
                <a:schemeClr val="dk1"/>
              </a:buClr>
              <a:buSzPts val="2400"/>
              <a:buNone/>
            </a:pPr>
            <a:r>
              <a:t/>
            </a:r>
            <a:endParaRPr sz="2400">
              <a:latin typeface="Cambria"/>
              <a:ea typeface="Cambria"/>
              <a:cs typeface="Cambria"/>
              <a:sym typeface="Cambria"/>
            </a:endParaRPr>
          </a:p>
        </p:txBody>
      </p:sp>
      <p:sp>
        <p:nvSpPr>
          <p:cNvPr id="136" name="Google Shape;13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8"/>
          <p:cNvSpPr txBox="1"/>
          <p:nvPr/>
        </p:nvSpPr>
        <p:spPr>
          <a:xfrm>
            <a:off x="838200" y="514071"/>
            <a:ext cx="10515600" cy="797850"/>
          </a:xfrm>
          <a:prstGeom prst="rect">
            <a:avLst/>
          </a:prstGeom>
          <a:solidFill>
            <a:srgbClr val="C1FBBD"/>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2.1: Abstract Class</a:t>
            </a:r>
            <a:endParaRPr/>
          </a:p>
        </p:txBody>
      </p:sp>
      <p:sp>
        <p:nvSpPr>
          <p:cNvPr id="138" name="Google Shape;138;p8"/>
          <p:cNvSpPr txBox="1"/>
          <p:nvPr/>
        </p:nvSpPr>
        <p:spPr>
          <a:xfrm>
            <a:off x="8308844" y="5629349"/>
            <a:ext cx="752671" cy="36933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EE"/>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idx="1" type="body"/>
          </p:nvPr>
        </p:nvSpPr>
        <p:spPr>
          <a:xfrm>
            <a:off x="838200" y="1311921"/>
            <a:ext cx="10515600" cy="468676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solidFill>
                <a:srgbClr val="FF0000"/>
              </a:solidFill>
              <a:latin typeface="Cambria"/>
              <a:ea typeface="Cambria"/>
              <a:cs typeface="Cambria"/>
              <a:sym typeface="Cambria"/>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An abstract class must be declared with an </a:t>
            </a:r>
            <a:r>
              <a:rPr b="1" lang="en-US" sz="2400">
                <a:solidFill>
                  <a:srgbClr val="0000FF"/>
                </a:solidFill>
                <a:latin typeface="Cambria"/>
                <a:ea typeface="Cambria"/>
                <a:cs typeface="Cambria"/>
                <a:sym typeface="Cambria"/>
              </a:rPr>
              <a:t>abstract</a:t>
            </a:r>
            <a:r>
              <a:rPr lang="en-US" sz="2400">
                <a:latin typeface="Cambria"/>
                <a:ea typeface="Cambria"/>
                <a:cs typeface="Cambria"/>
                <a:sym typeface="Cambria"/>
              </a:rPr>
              <a:t> keyword.</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It can have </a:t>
            </a:r>
            <a:r>
              <a:rPr b="1" lang="en-US" sz="2400">
                <a:latin typeface="Cambria"/>
                <a:ea typeface="Cambria"/>
                <a:cs typeface="Cambria"/>
                <a:sym typeface="Cambria"/>
              </a:rPr>
              <a:t>abstract</a:t>
            </a:r>
            <a:r>
              <a:rPr lang="en-US" sz="2400">
                <a:latin typeface="Cambria"/>
                <a:ea typeface="Cambria"/>
                <a:cs typeface="Cambria"/>
                <a:sym typeface="Cambria"/>
              </a:rPr>
              <a:t> and </a:t>
            </a:r>
            <a:r>
              <a:rPr b="1" lang="en-US" sz="2400">
                <a:latin typeface="Cambria"/>
                <a:ea typeface="Cambria"/>
                <a:cs typeface="Cambria"/>
                <a:sym typeface="Cambria"/>
              </a:rPr>
              <a:t>non-abstract methods</a:t>
            </a:r>
            <a:r>
              <a:rPr lang="en-US" sz="2400">
                <a:latin typeface="Cambria"/>
                <a:ea typeface="Cambria"/>
                <a:cs typeface="Cambria"/>
                <a:sym typeface="Cambria"/>
              </a:rPr>
              <a:t>.</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The class has to be declared as abstract if it contains at least one abstract method.</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It can have </a:t>
            </a:r>
            <a:r>
              <a:rPr b="1" lang="en-US" sz="2400">
                <a:latin typeface="Cambria"/>
                <a:ea typeface="Cambria"/>
                <a:cs typeface="Cambria"/>
                <a:sym typeface="Cambria"/>
              </a:rPr>
              <a:t>constructors, static methods </a:t>
            </a:r>
            <a:r>
              <a:rPr lang="en-US" sz="2400">
                <a:latin typeface="Cambria"/>
                <a:ea typeface="Cambria"/>
                <a:cs typeface="Cambria"/>
                <a:sym typeface="Cambria"/>
              </a:rPr>
              <a:t>and </a:t>
            </a:r>
            <a:r>
              <a:rPr b="1" lang="en-US" sz="2400">
                <a:latin typeface="Cambria"/>
                <a:ea typeface="Cambria"/>
                <a:cs typeface="Cambria"/>
                <a:sym typeface="Cambria"/>
              </a:rPr>
              <a:t>final methods</a:t>
            </a:r>
            <a:r>
              <a:rPr lang="en-US" sz="2400">
                <a:latin typeface="Cambria"/>
                <a:ea typeface="Cambria"/>
                <a:cs typeface="Cambria"/>
                <a:sym typeface="Cambria"/>
              </a:rPr>
              <a:t>.</a:t>
            </a:r>
            <a:endParaRPr/>
          </a:p>
          <a:p>
            <a:pPr indent="-228600" lvl="0" marL="228600" rtl="0" algn="l">
              <a:lnSpc>
                <a:spcPct val="90000"/>
              </a:lnSpc>
              <a:spcBef>
                <a:spcPts val="1800"/>
              </a:spcBef>
              <a:spcAft>
                <a:spcPts val="0"/>
              </a:spcAft>
              <a:buClr>
                <a:schemeClr val="dk1"/>
              </a:buClr>
              <a:buSzPts val="2400"/>
              <a:buChar char="•"/>
            </a:pPr>
            <a:r>
              <a:rPr lang="en-US" sz="2400">
                <a:latin typeface="Cambria"/>
                <a:ea typeface="Cambria"/>
                <a:cs typeface="Cambria"/>
                <a:sym typeface="Cambria"/>
              </a:rPr>
              <a:t>It can have any type of </a:t>
            </a:r>
            <a:r>
              <a:rPr b="1" lang="en-US" sz="2400">
                <a:latin typeface="Cambria"/>
                <a:ea typeface="Cambria"/>
                <a:cs typeface="Cambria"/>
                <a:sym typeface="Cambria"/>
              </a:rPr>
              <a:t>variables</a:t>
            </a:r>
            <a:r>
              <a:rPr lang="en-US" sz="2400">
                <a:latin typeface="Cambria"/>
                <a:ea typeface="Cambria"/>
                <a:cs typeface="Cambria"/>
                <a:sym typeface="Cambria"/>
              </a:rPr>
              <a:t> (Static, non-static, final, non-final etc)</a:t>
            </a:r>
            <a:endParaRPr/>
          </a:p>
          <a:p>
            <a:pPr indent="0" lvl="0" marL="0" rtl="0" algn="l">
              <a:lnSpc>
                <a:spcPct val="90000"/>
              </a:lnSpc>
              <a:spcBef>
                <a:spcPts val="1800"/>
              </a:spcBef>
              <a:spcAft>
                <a:spcPts val="0"/>
              </a:spcAft>
              <a:buClr>
                <a:schemeClr val="dk1"/>
              </a:buClr>
              <a:buSzPts val="2000"/>
              <a:buNone/>
            </a:pPr>
            <a:r>
              <a:t/>
            </a:r>
            <a:endParaRPr sz="2000">
              <a:latin typeface="Cambria"/>
              <a:ea typeface="Cambria"/>
              <a:cs typeface="Cambria"/>
              <a:sym typeface="Cambria"/>
            </a:endParaRPr>
          </a:p>
          <a:p>
            <a:pPr indent="-76200" lvl="0" marL="228600" rtl="0" algn="l">
              <a:lnSpc>
                <a:spcPct val="90000"/>
              </a:lnSpc>
              <a:spcBef>
                <a:spcPts val="1800"/>
              </a:spcBef>
              <a:spcAft>
                <a:spcPts val="0"/>
              </a:spcAft>
              <a:buClr>
                <a:schemeClr val="dk1"/>
              </a:buClr>
              <a:buSzPts val="2400"/>
              <a:buNone/>
            </a:pPr>
            <a:r>
              <a:t/>
            </a:r>
            <a:endParaRPr sz="2400">
              <a:latin typeface="Cambria"/>
              <a:ea typeface="Cambria"/>
              <a:cs typeface="Cambria"/>
              <a:sym typeface="Cambria"/>
            </a:endParaRPr>
          </a:p>
        </p:txBody>
      </p:sp>
      <p:sp>
        <p:nvSpPr>
          <p:cNvPr id="144" name="Google Shape;1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9"/>
          <p:cNvSpPr txBox="1"/>
          <p:nvPr/>
        </p:nvSpPr>
        <p:spPr>
          <a:xfrm>
            <a:off x="838200" y="514071"/>
            <a:ext cx="10515600" cy="797850"/>
          </a:xfrm>
          <a:prstGeom prst="rect">
            <a:avLst/>
          </a:prstGeom>
          <a:solidFill>
            <a:srgbClr val="FFF2CC"/>
          </a:solidFill>
          <a:ln cap="flat" cmpd="sng" w="9525">
            <a:solidFill>
              <a:srgbClr val="009242"/>
            </a:solidFill>
            <a:prstDash val="solid"/>
            <a:round/>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600"/>
              <a:buFont typeface="Cambria"/>
              <a:buNone/>
            </a:pPr>
            <a:r>
              <a:rPr b="1" lang="en-US" sz="3600">
                <a:solidFill>
                  <a:srgbClr val="FF0000"/>
                </a:solidFill>
                <a:latin typeface="Cambria"/>
                <a:ea typeface="Cambria"/>
                <a:cs typeface="Cambria"/>
                <a:sym typeface="Cambria"/>
              </a:rPr>
              <a:t>Points to Remember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2016-01-26T17:56:58Z</dcterms:created>
  <dc:creator>Anup-PC</dc:creator>
</cp:coreProperties>
</file>