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+4oBoLxbo/g+Jf4ifk5F//By0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B86FBE-EAD7-4435-9282-7A6BE3A51C7A}">
  <a:tblStyle styleId="{86B86FBE-EAD7-4435-9282-7A6BE3A51C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11</a:t>
            </a:r>
            <a:b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UML Basics: Inheritance, Association, Aggregation and Composition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/>
        </p:nvSpPr>
        <p:spPr>
          <a:xfrm>
            <a:off x="838200" y="2551550"/>
            <a:ext cx="10515600" cy="130401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- 3 : 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Aggregation and Composition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[</a:t>
            </a:r>
            <a:r>
              <a:rPr b="1" lang="en-US" sz="2400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Whole/Part Relationship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] </a:t>
            </a:r>
            <a:endParaRPr b="1" i="0" sz="24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8686014" y="65466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838200" y="820895"/>
            <a:ext cx="10515600" cy="59005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Specified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form of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Association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Whole/Part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Relationship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B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 part of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Both Classes are </a:t>
            </a:r>
            <a:r>
              <a:rPr b="1" lang="en-US" sz="24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independent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Part class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can exist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without Whole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1" name="Google Shape;221;p11"/>
          <p:cNvGraphicFramePr/>
          <p:nvPr/>
        </p:nvGraphicFramePr>
        <p:xfrm>
          <a:off x="3384379" y="28023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11"/>
          <p:cNvGraphicFramePr/>
          <p:nvPr/>
        </p:nvGraphicFramePr>
        <p:xfrm>
          <a:off x="6259081" y="2762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11"/>
          <p:cNvSpPr txBox="1"/>
          <p:nvPr/>
        </p:nvSpPr>
        <p:spPr>
          <a:xfrm>
            <a:off x="838200" y="51407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3.1: Aggregation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3522724" y="3555748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Whole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8308844" y="5629349"/>
            <a:ext cx="75267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6" name="Google Shape;226;p11"/>
          <p:cNvCxnSpPr/>
          <p:nvPr/>
        </p:nvCxnSpPr>
        <p:spPr>
          <a:xfrm>
            <a:off x="4490815" y="3168075"/>
            <a:ext cx="176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11"/>
          <p:cNvSpPr txBox="1"/>
          <p:nvPr/>
        </p:nvSpPr>
        <p:spPr>
          <a:xfrm>
            <a:off x="6447260" y="3609686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Part</a:t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4490815" y="3026004"/>
            <a:ext cx="335709" cy="276248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3384379" y="5506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0" name="Google Shape;230;p11"/>
          <p:cNvGraphicFramePr/>
          <p:nvPr/>
        </p:nvGraphicFramePr>
        <p:xfrm>
          <a:off x="6259081" y="5466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Engine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11"/>
          <p:cNvSpPr txBox="1"/>
          <p:nvPr/>
        </p:nvSpPr>
        <p:spPr>
          <a:xfrm>
            <a:off x="3522724" y="6260334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Whole</a:t>
            </a:r>
            <a:endParaRPr/>
          </a:p>
        </p:txBody>
      </p:sp>
      <p:cxnSp>
        <p:nvCxnSpPr>
          <p:cNvPr id="232" name="Google Shape;232;p11"/>
          <p:cNvCxnSpPr/>
          <p:nvPr/>
        </p:nvCxnSpPr>
        <p:spPr>
          <a:xfrm>
            <a:off x="4490815" y="5872661"/>
            <a:ext cx="176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11"/>
          <p:cNvSpPr txBox="1"/>
          <p:nvPr/>
        </p:nvSpPr>
        <p:spPr>
          <a:xfrm>
            <a:off x="6447260" y="6314272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Part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4490815" y="5730590"/>
            <a:ext cx="335709" cy="276248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838200" y="1049230"/>
            <a:ext cx="10515600" cy="58087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Specified (</a:t>
            </a:r>
            <a:r>
              <a:rPr b="1" lang="en-US" sz="2400">
                <a:solidFill>
                  <a:srgbClr val="0000F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Stronger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form of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Association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Whole/Part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Relationship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B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 part of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400">
                <a:solidFill>
                  <a:srgbClr val="0000F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existence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of Part class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depends on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Whole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1" name="Google Shape;241;p12"/>
          <p:cNvGraphicFramePr/>
          <p:nvPr/>
        </p:nvGraphicFramePr>
        <p:xfrm>
          <a:off x="3384379" y="28023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" name="Google Shape;242;p12"/>
          <p:cNvGraphicFramePr/>
          <p:nvPr/>
        </p:nvGraphicFramePr>
        <p:xfrm>
          <a:off x="6259081" y="2762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Google Shape;243;p12"/>
          <p:cNvSpPr txBox="1"/>
          <p:nvPr/>
        </p:nvSpPr>
        <p:spPr>
          <a:xfrm>
            <a:off x="838200" y="51407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3.2: Composition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3522724" y="3555748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Whole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6046411" y="5783252"/>
            <a:ext cx="75267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6" name="Google Shape;246;p12"/>
          <p:cNvCxnSpPr/>
          <p:nvPr/>
        </p:nvCxnSpPr>
        <p:spPr>
          <a:xfrm>
            <a:off x="4490815" y="3168075"/>
            <a:ext cx="176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2"/>
          <p:cNvSpPr txBox="1"/>
          <p:nvPr/>
        </p:nvSpPr>
        <p:spPr>
          <a:xfrm>
            <a:off x="6447260" y="3609686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Part</a:t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4490815" y="3026004"/>
            <a:ext cx="335709" cy="276248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12"/>
          <p:cNvGraphicFramePr/>
          <p:nvPr/>
        </p:nvGraphicFramePr>
        <p:xfrm>
          <a:off x="1121946" y="5660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0" name="Google Shape;250;p12"/>
          <p:cNvGraphicFramePr/>
          <p:nvPr/>
        </p:nvGraphicFramePr>
        <p:xfrm>
          <a:off x="3996648" y="5620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Window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12"/>
          <p:cNvSpPr txBox="1"/>
          <p:nvPr/>
        </p:nvSpPr>
        <p:spPr>
          <a:xfrm>
            <a:off x="1260291" y="6414237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Whole</a:t>
            </a:r>
            <a:endParaRPr/>
          </a:p>
        </p:txBody>
      </p:sp>
      <p:cxnSp>
        <p:nvCxnSpPr>
          <p:cNvPr id="252" name="Google Shape;252;p12"/>
          <p:cNvCxnSpPr/>
          <p:nvPr/>
        </p:nvCxnSpPr>
        <p:spPr>
          <a:xfrm>
            <a:off x="2228382" y="6026564"/>
            <a:ext cx="176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2"/>
          <p:cNvSpPr txBox="1"/>
          <p:nvPr/>
        </p:nvSpPr>
        <p:spPr>
          <a:xfrm>
            <a:off x="4253863" y="6414237"/>
            <a:ext cx="96809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Part</a:t>
            </a:r>
            <a:endParaRPr/>
          </a:p>
        </p:txBody>
      </p:sp>
      <p:sp>
        <p:nvSpPr>
          <p:cNvPr id="254" name="Google Shape;254;p12"/>
          <p:cNvSpPr/>
          <p:nvPr/>
        </p:nvSpPr>
        <p:spPr>
          <a:xfrm>
            <a:off x="2228382" y="5884493"/>
            <a:ext cx="335709" cy="276248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11233380" y="5785111"/>
            <a:ext cx="75267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56" name="Google Shape;256;p12"/>
          <p:cNvGraphicFramePr/>
          <p:nvPr/>
        </p:nvGraphicFramePr>
        <p:xfrm>
          <a:off x="6308915" y="5662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House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12"/>
          <p:cNvGraphicFramePr/>
          <p:nvPr/>
        </p:nvGraphicFramePr>
        <p:xfrm>
          <a:off x="9183617" y="5622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Kitchen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58" name="Google Shape;258;p12"/>
          <p:cNvCxnSpPr/>
          <p:nvPr/>
        </p:nvCxnSpPr>
        <p:spPr>
          <a:xfrm>
            <a:off x="7415351" y="6028423"/>
            <a:ext cx="176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2"/>
          <p:cNvSpPr/>
          <p:nvPr/>
        </p:nvSpPr>
        <p:spPr>
          <a:xfrm>
            <a:off x="7415351" y="5886352"/>
            <a:ext cx="335709" cy="276248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association vs aggregation vs composition" id="264" name="Google Shape;26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57" y="1868926"/>
            <a:ext cx="5590170" cy="4565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13"/>
          <p:cNvSpPr/>
          <p:nvPr/>
        </p:nvSpPr>
        <p:spPr>
          <a:xfrm>
            <a:off x="6787299" y="2412788"/>
            <a:ext cx="51464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see the following relationships: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owners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feed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pets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pets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please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owners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lang="en-US" sz="20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Association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tail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part of both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dogs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lang="en-US" sz="20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Aggregation / Composition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dog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kind of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pet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lang="en-US" sz="20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Inheritance / Generalization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611957" y="1049230"/>
            <a:ext cx="11105271" cy="55966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13"/>
          <p:cNvSpPr txBox="1"/>
          <p:nvPr>
            <p:ph type="title"/>
          </p:nvPr>
        </p:nvSpPr>
        <p:spPr>
          <a:xfrm>
            <a:off x="611957" y="365126"/>
            <a:ext cx="11105271" cy="132556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The figure below shows the three types of association connectors: </a:t>
            </a:r>
            <a:r>
              <a:rPr b="1" lang="en-US" sz="3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association, aggregation </a:t>
            </a:r>
            <a:r>
              <a:rPr b="1" lang="en-US" sz="3100"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b="1" lang="en-US" sz="3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composition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ociation,Aggregation and Composition" id="273" name="Google Shape;27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593" y="2543553"/>
            <a:ext cx="4506013" cy="312944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ML association" id="274" name="Google Shape;2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420" y="2245817"/>
            <a:ext cx="3888546" cy="686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 aggregation" id="275" name="Google Shape;27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4247" y="3127881"/>
            <a:ext cx="3864893" cy="834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 composition" id="276" name="Google Shape;27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4247" y="4156457"/>
            <a:ext cx="3864893" cy="664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 generalization" id="277" name="Google Shape;27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0594" y="5014587"/>
            <a:ext cx="3888546" cy="66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/>
        </p:nvSpPr>
        <p:spPr>
          <a:xfrm>
            <a:off x="2755671" y="4920319"/>
            <a:ext cx="1222043" cy="3385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/>
          </a:p>
        </p:txBody>
      </p:sp>
      <p:sp>
        <p:nvSpPr>
          <p:cNvPr id="279" name="Google Shape;2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838200" y="1049230"/>
            <a:ext cx="10515600" cy="557781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61853" y="499894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 Notation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606457" y="536084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- 1</a:t>
            </a:r>
            <a:endParaRPr/>
          </a:p>
        </p:txBody>
      </p:sp>
      <p:sp>
        <p:nvSpPr>
          <p:cNvPr id="287" name="Google Shape;2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57" y="1263192"/>
            <a:ext cx="11114201" cy="5372696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0" name="Google Shape;290;p15"/>
          <p:cNvCxnSpPr/>
          <p:nvPr/>
        </p:nvCxnSpPr>
        <p:spPr>
          <a:xfrm>
            <a:off x="2224726" y="3516198"/>
            <a:ext cx="0" cy="1404594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5"/>
          <p:cNvSpPr/>
          <p:nvPr/>
        </p:nvSpPr>
        <p:spPr>
          <a:xfrm>
            <a:off x="1989056" y="3516198"/>
            <a:ext cx="471340" cy="471340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15"/>
          <p:cNvCxnSpPr/>
          <p:nvPr/>
        </p:nvCxnSpPr>
        <p:spPr>
          <a:xfrm>
            <a:off x="3744013" y="3516198"/>
            <a:ext cx="0" cy="1404594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15"/>
          <p:cNvCxnSpPr/>
          <p:nvPr/>
        </p:nvCxnSpPr>
        <p:spPr>
          <a:xfrm>
            <a:off x="3497344" y="4590854"/>
            <a:ext cx="254524" cy="329938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5"/>
          <p:cNvCxnSpPr/>
          <p:nvPr/>
        </p:nvCxnSpPr>
        <p:spPr>
          <a:xfrm flipH="1" rot="10800000">
            <a:off x="3728693" y="4590854"/>
            <a:ext cx="254918" cy="31736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15"/>
          <p:cNvCxnSpPr/>
          <p:nvPr/>
        </p:nvCxnSpPr>
        <p:spPr>
          <a:xfrm flipH="1" rot="10800000">
            <a:off x="3947475" y="2092751"/>
            <a:ext cx="1897144" cy="340936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15"/>
          <p:cNvCxnSpPr/>
          <p:nvPr/>
        </p:nvCxnSpPr>
        <p:spPr>
          <a:xfrm>
            <a:off x="3947475" y="2964362"/>
            <a:ext cx="1897144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15"/>
          <p:cNvCxnSpPr/>
          <p:nvPr/>
        </p:nvCxnSpPr>
        <p:spPr>
          <a:xfrm>
            <a:off x="3962789" y="3327098"/>
            <a:ext cx="1897144" cy="74933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5"/>
          <p:cNvCxnSpPr/>
          <p:nvPr/>
        </p:nvCxnSpPr>
        <p:spPr>
          <a:xfrm>
            <a:off x="7958186" y="2002908"/>
            <a:ext cx="1496899" cy="759146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5"/>
          <p:cNvCxnSpPr/>
          <p:nvPr/>
        </p:nvCxnSpPr>
        <p:spPr>
          <a:xfrm>
            <a:off x="7958186" y="3022216"/>
            <a:ext cx="1496899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/>
          <p:nvPr/>
        </p:nvCxnSpPr>
        <p:spPr>
          <a:xfrm flipH="1" rot="10800000">
            <a:off x="7958186" y="3429000"/>
            <a:ext cx="1496899" cy="558538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15"/>
          <p:cNvSpPr/>
          <p:nvPr/>
        </p:nvSpPr>
        <p:spPr>
          <a:xfrm rot="-855013">
            <a:off x="3959552" y="2252812"/>
            <a:ext cx="315641" cy="325594"/>
          </a:xfrm>
          <a:prstGeom prst="diamond">
            <a:avLst/>
          </a:prstGeom>
          <a:solidFill>
            <a:srgbClr val="0000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3960141" y="2812679"/>
            <a:ext cx="350270" cy="276002"/>
          </a:xfrm>
          <a:prstGeom prst="diamond">
            <a:avLst/>
          </a:prstGeom>
          <a:solidFill>
            <a:srgbClr val="0000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 rot="1120044">
            <a:off x="3948440" y="3230331"/>
            <a:ext cx="304825" cy="303947"/>
          </a:xfrm>
          <a:prstGeom prst="diamond">
            <a:avLst/>
          </a:prstGeom>
          <a:solidFill>
            <a:srgbClr val="0000FF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 rot="6837781">
            <a:off x="9166216" y="2550620"/>
            <a:ext cx="355450" cy="277443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 rot="5400000">
            <a:off x="9124082" y="2883495"/>
            <a:ext cx="355450" cy="277443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 rot="3661457">
            <a:off x="9155262" y="3366338"/>
            <a:ext cx="355450" cy="277443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606457" y="536084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2: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Description to UML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606457" y="1263192"/>
            <a:ext cx="11114202" cy="5058724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is a Car.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Every  car has model and company of type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has price of type double, productionYear and registrationNumber of type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also has Engine and DashBoard.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Engine has capacity of type double.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DashBoard has size of type double.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Car provides drive and stop as abstract service or method of type void.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also provides changeFuel and checkBattery service or method of type void.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606457" y="536084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2: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Description to UML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606457" y="1263192"/>
            <a:ext cx="11114202" cy="5058724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Car.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Every  car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model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company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price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productionYear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registrationNumber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Engine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DashBoard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Engine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capacity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DashBoard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size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Car </a:t>
            </a:r>
            <a:r>
              <a:rPr b="1" lang="en-US" sz="2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drive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stop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as abstract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2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changeFuel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checkBattery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18"/>
          <p:cNvGraphicFramePr/>
          <p:nvPr/>
        </p:nvGraphicFramePr>
        <p:xfrm>
          <a:off x="5458809" y="1212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242900"/>
              </a:tblGrid>
              <a:tr h="40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6" name="Google Shape;326;p18"/>
          <p:cNvGraphicFramePr/>
          <p:nvPr/>
        </p:nvGraphicFramePr>
        <p:xfrm>
          <a:off x="5078575" y="4214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3040975"/>
              </a:tblGrid>
              <a:tr h="4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Volvo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97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Google Shape;327;p18"/>
          <p:cNvSpPr txBox="1"/>
          <p:nvPr/>
        </p:nvSpPr>
        <p:spPr>
          <a:xfrm>
            <a:off x="518474" y="234426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of Example – 2: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Description to UML</a:t>
            </a:r>
            <a:endParaRPr/>
          </a:p>
        </p:txBody>
      </p:sp>
      <p:cxnSp>
        <p:nvCxnSpPr>
          <p:cNvPr id="328" name="Google Shape;328;p18"/>
          <p:cNvCxnSpPr/>
          <p:nvPr/>
        </p:nvCxnSpPr>
        <p:spPr>
          <a:xfrm>
            <a:off x="6535046" y="3153733"/>
            <a:ext cx="0" cy="10309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8"/>
          <p:cNvSpPr/>
          <p:nvPr/>
        </p:nvSpPr>
        <p:spPr>
          <a:xfrm>
            <a:off x="6340491" y="2959403"/>
            <a:ext cx="389110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18"/>
          <p:cNvGraphicFramePr/>
          <p:nvPr/>
        </p:nvGraphicFramePr>
        <p:xfrm>
          <a:off x="9949247" y="3337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152475"/>
              </a:tblGrid>
              <a:tr h="3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2" name="Google Shape;332;p18"/>
          <p:cNvGraphicFramePr/>
          <p:nvPr/>
        </p:nvGraphicFramePr>
        <p:xfrm>
          <a:off x="9949248" y="5047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65250"/>
              </a:tblGrid>
              <a:tr h="32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DashBoard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33" name="Google Shape;333;p18"/>
          <p:cNvCxnSpPr/>
          <p:nvPr/>
        </p:nvCxnSpPr>
        <p:spPr>
          <a:xfrm>
            <a:off x="8460598" y="4451130"/>
            <a:ext cx="148864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18"/>
          <p:cNvCxnSpPr>
            <a:stCxn id="335" idx="3"/>
          </p:cNvCxnSpPr>
          <p:nvPr/>
        </p:nvCxnSpPr>
        <p:spPr>
          <a:xfrm>
            <a:off x="8579619" y="5418925"/>
            <a:ext cx="136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8"/>
          <p:cNvSpPr/>
          <p:nvPr/>
        </p:nvSpPr>
        <p:spPr>
          <a:xfrm>
            <a:off x="8130138" y="4239027"/>
            <a:ext cx="441377" cy="424207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8138242" y="5206822"/>
            <a:ext cx="441377" cy="424207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9441" y="961534"/>
            <a:ext cx="4268674" cy="5601533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Car.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 car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company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productionYear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registrationNumber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capacity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Car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drive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abstract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changeFuel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checkBattery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5128986" y="4613414"/>
            <a:ext cx="29905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price: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productionYear: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registrationNumber: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563222" y="1535418"/>
            <a:ext cx="19306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: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#company: String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9949247" y="3771245"/>
            <a:ext cx="2152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-capacity : double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9982200" y="5418926"/>
            <a:ext cx="2065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-size : double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5563222" y="2283448"/>
            <a:ext cx="2646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drive 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stop () : void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5121648" y="5701796"/>
            <a:ext cx="2993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changeFuel()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+checkBattery () : void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19"/>
          <p:cNvGraphicFramePr/>
          <p:nvPr/>
        </p:nvGraphicFramePr>
        <p:xfrm>
          <a:off x="5458809" y="1212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242900"/>
              </a:tblGrid>
              <a:tr h="40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9" name="Google Shape;349;p19"/>
          <p:cNvGraphicFramePr/>
          <p:nvPr/>
        </p:nvGraphicFramePr>
        <p:xfrm>
          <a:off x="5078575" y="4214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3040975"/>
              </a:tblGrid>
              <a:tr h="4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Volvo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97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Google Shape;350;p19"/>
          <p:cNvSpPr txBox="1"/>
          <p:nvPr/>
        </p:nvSpPr>
        <p:spPr>
          <a:xfrm>
            <a:off x="518474" y="234426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of Example – 2: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Description to UML</a:t>
            </a:r>
            <a:endParaRPr/>
          </a:p>
        </p:txBody>
      </p:sp>
      <p:cxnSp>
        <p:nvCxnSpPr>
          <p:cNvPr id="351" name="Google Shape;351;p19"/>
          <p:cNvCxnSpPr/>
          <p:nvPr/>
        </p:nvCxnSpPr>
        <p:spPr>
          <a:xfrm>
            <a:off x="6535046" y="3153733"/>
            <a:ext cx="0" cy="10309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9"/>
          <p:cNvSpPr/>
          <p:nvPr/>
        </p:nvSpPr>
        <p:spPr>
          <a:xfrm>
            <a:off x="6340491" y="2959403"/>
            <a:ext cx="389110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" name="Google Shape;353;p19"/>
          <p:cNvGraphicFramePr/>
          <p:nvPr/>
        </p:nvGraphicFramePr>
        <p:xfrm>
          <a:off x="9949247" y="3337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152475"/>
              </a:tblGrid>
              <a:tr h="3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4" name="Google Shape;3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5" name="Google Shape;355;p19"/>
          <p:cNvGraphicFramePr/>
          <p:nvPr/>
        </p:nvGraphicFramePr>
        <p:xfrm>
          <a:off x="9949248" y="5047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65250"/>
              </a:tblGrid>
              <a:tr h="32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DashBoard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56" name="Google Shape;356;p19"/>
          <p:cNvCxnSpPr/>
          <p:nvPr/>
        </p:nvCxnSpPr>
        <p:spPr>
          <a:xfrm>
            <a:off x="8460598" y="4451130"/>
            <a:ext cx="148864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19"/>
          <p:cNvCxnSpPr>
            <a:stCxn id="358" idx="3"/>
          </p:cNvCxnSpPr>
          <p:nvPr/>
        </p:nvCxnSpPr>
        <p:spPr>
          <a:xfrm>
            <a:off x="8579619" y="5418925"/>
            <a:ext cx="136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19"/>
          <p:cNvSpPr/>
          <p:nvPr/>
        </p:nvSpPr>
        <p:spPr>
          <a:xfrm>
            <a:off x="8130138" y="4239027"/>
            <a:ext cx="441377" cy="424207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8138242" y="5206822"/>
            <a:ext cx="441377" cy="424207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79441" y="961534"/>
            <a:ext cx="4268674" cy="5601533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Car.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 car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company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productionYear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registrationNumber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capacity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Car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drive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abstract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Volvo also </a:t>
            </a:r>
            <a:r>
              <a:rPr b="1" lang="en-US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provides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changeFuel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checkBattery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void.</a:t>
            </a:r>
            <a:endParaRPr/>
          </a:p>
        </p:txBody>
      </p:sp>
      <p:sp>
        <p:nvSpPr>
          <p:cNvPr id="361" name="Google Shape;361;p19"/>
          <p:cNvSpPr txBox="1"/>
          <p:nvPr/>
        </p:nvSpPr>
        <p:spPr>
          <a:xfrm>
            <a:off x="5128986" y="4613414"/>
            <a:ext cx="29905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price: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productionYear: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registrationNumber: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5563222" y="1535418"/>
            <a:ext cx="19306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: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#company: String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9949247" y="3771245"/>
            <a:ext cx="2152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-capacity : double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9982200" y="5418926"/>
            <a:ext cx="2065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-size : double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5563222" y="2283448"/>
            <a:ext cx="26465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drive 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stop () : void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5121648" y="5701796"/>
            <a:ext cx="2993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changeFuel()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+checkBattery () : void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UML Basics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 Generalization (Inheritance)      – </a:t>
            </a:r>
            <a:r>
              <a:rPr b="1" lang="en-US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IS-A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Relationship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 Association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 Aggregation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- Composition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5561428" y="2812669"/>
            <a:ext cx="1069144" cy="16459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765303" y="3374019"/>
            <a:ext cx="33821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– </a:t>
            </a:r>
            <a:r>
              <a:rPr b="1" i="0" lang="en-US" sz="2400" u="none" cap="none" strike="noStrike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HAS-A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Relationship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/>
        </p:nvSpPr>
        <p:spPr>
          <a:xfrm>
            <a:off x="763571" y="620924"/>
            <a:ext cx="10590229" cy="830803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3: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 Yourself</a:t>
            </a:r>
            <a:endParaRPr/>
          </a:p>
        </p:txBody>
      </p:sp>
      <p:sp>
        <p:nvSpPr>
          <p:cNvPr id="372" name="Google Shape;3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763572" y="1451728"/>
            <a:ext cx="10590228" cy="4455772"/>
          </a:xfrm>
          <a:prstGeom prst="rect">
            <a:avLst/>
          </a:prstGeom>
          <a:noFill/>
          <a:ln cap="flat" cmpd="sng" w="9525">
            <a:solidFill>
              <a:srgbClr val="000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Apple is a fruit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Apple has color and origin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Apple has Sticker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Sticker has logo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378" name="Google Shape;3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1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358105"/>
            <a:ext cx="10515600" cy="51369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generalization is a taxonomic relationship between a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more general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classifier and a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more specific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classifier.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Represents an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r>
              <a:rPr b="1" lang="en-US" sz="24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is-a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"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relationship.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SubClass1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SubClass2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are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specializations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of </a:t>
            </a:r>
            <a:r>
              <a:rPr b="1" lang="en-US" sz="2400">
                <a:solidFill>
                  <a:srgbClr val="0000C0"/>
                </a:solidFill>
                <a:latin typeface="Cambria"/>
                <a:ea typeface="Cambria"/>
                <a:cs typeface="Cambria"/>
                <a:sym typeface="Cambria"/>
              </a:rPr>
              <a:t>SuperClass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838200" y="64015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- 1 : 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(Generalization)</a:t>
            </a:r>
            <a:endParaRPr b="1" i="0" sz="36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heritance (or Generalization)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019" y="4095242"/>
            <a:ext cx="2459561" cy="167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838198" y="1337739"/>
            <a:ext cx="10709635" cy="52633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38199" y="539889"/>
            <a:ext cx="10709635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IS-A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relationship</a:t>
            </a:r>
            <a:endParaRPr sz="3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7" name="Google Shape;117;p4"/>
          <p:cNvGraphicFramePr/>
          <p:nvPr/>
        </p:nvGraphicFramePr>
        <p:xfrm>
          <a:off x="1661832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Bank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Google Shape;118;p4"/>
          <p:cNvGraphicFramePr/>
          <p:nvPr/>
        </p:nvGraphicFramePr>
        <p:xfrm>
          <a:off x="1661832" y="415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DBBL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" name="Google Shape;119;p4"/>
          <p:cNvSpPr txBox="1"/>
          <p:nvPr/>
        </p:nvSpPr>
        <p:spPr>
          <a:xfrm>
            <a:off x="2673856" y="3426951"/>
            <a:ext cx="1094556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2444274" y="2855725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2673856" y="3191309"/>
            <a:ext cx="0" cy="8925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4509514" y="2223979"/>
            <a:ext cx="3447234" cy="36933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Super           //    Generalization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509514" y="4472727"/>
            <a:ext cx="3447234" cy="36933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Sub             //    Specialization</a:t>
            </a:r>
            <a:endParaRPr/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861060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Human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5" name="Google Shape;125;p4"/>
          <p:cNvGraphicFramePr/>
          <p:nvPr/>
        </p:nvGraphicFramePr>
        <p:xfrm>
          <a:off x="8610600" y="415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Boy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Google Shape;126;p4"/>
          <p:cNvSpPr/>
          <p:nvPr/>
        </p:nvSpPr>
        <p:spPr>
          <a:xfrm>
            <a:off x="9393041" y="2795369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0259244" y="3349498"/>
            <a:ext cx="1094556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9630265" y="3137470"/>
            <a:ext cx="0" cy="8925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838200" y="1358105"/>
            <a:ext cx="10515600" cy="51369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Relationship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between </a:t>
            </a: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two separate classes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which establishes through their Objects.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Also known as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b="1" lang="en-US" sz="2400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has-a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"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Each class is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independent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They can exist without each other.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838200" y="64015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- 2 : 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Association</a:t>
            </a:r>
            <a:endParaRPr b="1" i="0" sz="36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686014" y="65466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3968684" y="3813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Course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" name="Google Shape;137;p5"/>
          <p:cNvGraphicFramePr/>
          <p:nvPr/>
        </p:nvGraphicFramePr>
        <p:xfrm>
          <a:off x="7099168" y="3813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Teacher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0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3968684" y="5335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Customer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" name="Google Shape;139;p5"/>
          <p:cNvGraphicFramePr/>
          <p:nvPr/>
        </p:nvGraphicFramePr>
        <p:xfrm>
          <a:off x="7099168" y="5335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024050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Product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0" name="Google Shape;140;p5"/>
          <p:cNvCxnSpPr/>
          <p:nvPr/>
        </p:nvCxnSpPr>
        <p:spPr>
          <a:xfrm>
            <a:off x="5992732" y="5844619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/>
          <p:nvPr/>
        </p:nvCxnSpPr>
        <p:spPr>
          <a:xfrm>
            <a:off x="5992732" y="4345757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5"/>
          <p:cNvSpPr txBox="1"/>
          <p:nvPr/>
        </p:nvSpPr>
        <p:spPr>
          <a:xfrm>
            <a:off x="6199270" y="5412897"/>
            <a:ext cx="672870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buys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6199270" y="3894945"/>
            <a:ext cx="672870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838200" y="1049230"/>
            <a:ext cx="10515600" cy="55495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Unary Association: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A has Class B; But Class B does not have Class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Binary Association: 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Both Classes know about each other.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0" name="Google Shape;150;p6"/>
          <p:cNvGraphicFramePr/>
          <p:nvPr/>
        </p:nvGraphicFramePr>
        <p:xfrm>
          <a:off x="2008326" y="2476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1" name="Google Shape;151;p6"/>
          <p:cNvGraphicFramePr/>
          <p:nvPr/>
        </p:nvGraphicFramePr>
        <p:xfrm>
          <a:off x="4221198" y="2486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2" name="Google Shape;152;p6"/>
          <p:cNvCxnSpPr/>
          <p:nvPr/>
        </p:nvCxnSpPr>
        <p:spPr>
          <a:xfrm>
            <a:off x="3114762" y="2882227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6"/>
          <p:cNvSpPr txBox="1"/>
          <p:nvPr/>
        </p:nvSpPr>
        <p:spPr>
          <a:xfrm>
            <a:off x="3388761" y="2429737"/>
            <a:ext cx="702885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endParaRPr/>
          </a:p>
        </p:txBody>
      </p:sp>
      <p:graphicFrame>
        <p:nvGraphicFramePr>
          <p:cNvPr id="154" name="Google Shape;154;p6"/>
          <p:cNvGraphicFramePr/>
          <p:nvPr/>
        </p:nvGraphicFramePr>
        <p:xfrm>
          <a:off x="6623900" y="2504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560225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Customer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5" name="Google Shape;155;p6"/>
          <p:cNvGraphicFramePr/>
          <p:nvPr/>
        </p:nvGraphicFramePr>
        <p:xfrm>
          <a:off x="9290557" y="2504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540850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Product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6" name="Google Shape;156;p6"/>
          <p:cNvCxnSpPr/>
          <p:nvPr/>
        </p:nvCxnSpPr>
        <p:spPr>
          <a:xfrm>
            <a:off x="8184120" y="3013227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6"/>
          <p:cNvSpPr txBox="1"/>
          <p:nvPr/>
        </p:nvSpPr>
        <p:spPr>
          <a:xfrm>
            <a:off x="8390658" y="2581505"/>
            <a:ext cx="747843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buys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38200" y="51407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 types of 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Association</a:t>
            </a:r>
            <a:endParaRPr/>
          </a:p>
        </p:txBody>
      </p:sp>
      <p:graphicFrame>
        <p:nvGraphicFramePr>
          <p:cNvPr id="159" name="Google Shape;159;p6"/>
          <p:cNvGraphicFramePr/>
          <p:nvPr/>
        </p:nvGraphicFramePr>
        <p:xfrm>
          <a:off x="2008326" y="5562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0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0" name="Google Shape;160;p6"/>
          <p:cNvGraphicFramePr/>
          <p:nvPr/>
        </p:nvGraphicFramePr>
        <p:xfrm>
          <a:off x="4221198" y="5572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106425"/>
              </a:tblGrid>
              <a:tr h="35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6"/>
          <p:cNvSpPr txBox="1"/>
          <p:nvPr/>
        </p:nvSpPr>
        <p:spPr>
          <a:xfrm>
            <a:off x="3384379" y="5501299"/>
            <a:ext cx="63028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endParaRPr/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6546914" y="5590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63720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Student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3" name="Google Shape;163;p6"/>
          <p:cNvGraphicFramePr/>
          <p:nvPr/>
        </p:nvGraphicFramePr>
        <p:xfrm>
          <a:off x="9290556" y="5590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1463850"/>
              </a:tblGrid>
              <a:tr h="39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Teacher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4" name="Google Shape;164;p6"/>
          <p:cNvSpPr txBox="1"/>
          <p:nvPr/>
        </p:nvSpPr>
        <p:spPr>
          <a:xfrm>
            <a:off x="8308844" y="5629349"/>
            <a:ext cx="75267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3114762" y="6036948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6"/>
          <p:cNvCxnSpPr/>
          <p:nvPr/>
        </p:nvCxnSpPr>
        <p:spPr>
          <a:xfrm>
            <a:off x="8184120" y="6036948"/>
            <a:ext cx="110643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6"/>
          <p:cNvSpPr txBox="1"/>
          <p:nvPr/>
        </p:nvSpPr>
        <p:spPr>
          <a:xfrm>
            <a:off x="8419351" y="5532881"/>
            <a:ext cx="630281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838200" y="463964"/>
            <a:ext cx="10515600" cy="132556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Unary Association and Binary Association</a:t>
            </a:r>
            <a:br>
              <a:rPr b="1" lang="en-US">
                <a:solidFill>
                  <a:srgbClr val="0070C0"/>
                </a:solidFill>
              </a:rPr>
            </a:br>
            <a:br>
              <a:rPr b="1" lang="en-US">
                <a:solidFill>
                  <a:srgbClr val="0070C0"/>
                </a:solidFill>
              </a:rPr>
            </a:b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Unary Association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3" name="Google Shape;173;p7"/>
          <p:cNvGraphicFramePr/>
          <p:nvPr/>
        </p:nvGraphicFramePr>
        <p:xfrm>
          <a:off x="2315308" y="2979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4" name="Google Shape;174;p7"/>
          <p:cNvCxnSpPr/>
          <p:nvPr/>
        </p:nvCxnSpPr>
        <p:spPr>
          <a:xfrm>
            <a:off x="5162843" y="3691182"/>
            <a:ext cx="18065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5" name="Google Shape;175;p7"/>
          <p:cNvGraphicFramePr/>
          <p:nvPr/>
        </p:nvGraphicFramePr>
        <p:xfrm>
          <a:off x="6969369" y="2979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6729077" y="3460349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838200" y="1789527"/>
            <a:ext cx="10515600" cy="48092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838200" y="439775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 types of Association</a:t>
            </a:r>
            <a:endParaRPr/>
          </a:p>
        </p:txBody>
      </p:sp>
      <p:sp>
        <p:nvSpPr>
          <p:cNvPr id="179" name="Google Shape;17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546836" y="5191138"/>
            <a:ext cx="5063764" cy="36933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Class will have the object of Product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692184" y="3198541"/>
            <a:ext cx="747843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buys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838199" y="463964"/>
            <a:ext cx="10515599" cy="132556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Unary Association and Binary Association</a:t>
            </a:r>
            <a:br>
              <a:rPr b="1" lang="en-US">
                <a:solidFill>
                  <a:srgbClr val="0070C0"/>
                </a:solidFill>
              </a:rPr>
            </a:br>
            <a:br>
              <a:rPr b="1" lang="en-US">
                <a:solidFill>
                  <a:srgbClr val="0070C0"/>
                </a:solidFill>
              </a:rPr>
            </a:b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Binary Association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38200" y="1789527"/>
            <a:ext cx="10515600" cy="48092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838200" y="439775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 types of Association</a:t>
            </a:r>
            <a:endParaRPr/>
          </a:p>
        </p:txBody>
      </p:sp>
      <p:graphicFrame>
        <p:nvGraphicFramePr>
          <p:cNvPr id="189" name="Google Shape;189;p8"/>
          <p:cNvGraphicFramePr/>
          <p:nvPr/>
        </p:nvGraphicFramePr>
        <p:xfrm>
          <a:off x="2315308" y="2979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0" name="Google Shape;190;p8"/>
          <p:cNvCxnSpPr/>
          <p:nvPr/>
        </p:nvCxnSpPr>
        <p:spPr>
          <a:xfrm>
            <a:off x="5162843" y="3691182"/>
            <a:ext cx="18065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1" name="Google Shape;191;p8"/>
          <p:cNvGraphicFramePr/>
          <p:nvPr/>
        </p:nvGraphicFramePr>
        <p:xfrm>
          <a:off x="6969369" y="2979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838199" y="463964"/>
            <a:ext cx="10515599" cy="132556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Unary Association and Binary Association</a:t>
            </a:r>
            <a:br>
              <a:rPr b="1" lang="en-US">
                <a:solidFill>
                  <a:srgbClr val="0070C0"/>
                </a:solidFill>
              </a:rPr>
            </a:br>
            <a:br>
              <a:rPr b="1" lang="en-US">
                <a:solidFill>
                  <a:srgbClr val="0070C0"/>
                </a:solidFill>
              </a:rPr>
            </a:b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Binary Association (Solved by </a:t>
            </a:r>
            <a:r>
              <a:rPr b="1" lang="en-US" sz="3200">
                <a:solidFill>
                  <a:srgbClr val="0070C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Association Class</a:t>
            </a: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38200" y="1789527"/>
            <a:ext cx="10515600" cy="49789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838200" y="439775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 types of Association</a:t>
            </a:r>
            <a:endParaRPr/>
          </a:p>
        </p:txBody>
      </p:sp>
      <p:graphicFrame>
        <p:nvGraphicFramePr>
          <p:cNvPr id="200" name="Google Shape;200;p9"/>
          <p:cNvGraphicFramePr/>
          <p:nvPr/>
        </p:nvGraphicFramePr>
        <p:xfrm>
          <a:off x="2315308" y="2979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1" name="Google Shape;201;p9"/>
          <p:cNvCxnSpPr/>
          <p:nvPr/>
        </p:nvCxnSpPr>
        <p:spPr>
          <a:xfrm>
            <a:off x="5162843" y="3691182"/>
            <a:ext cx="18065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2" name="Google Shape;202;p9"/>
          <p:cNvGraphicFramePr/>
          <p:nvPr/>
        </p:nvGraphicFramePr>
        <p:xfrm>
          <a:off x="6969369" y="2979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9"/>
          <p:cNvGraphicFramePr/>
          <p:nvPr/>
        </p:nvGraphicFramePr>
        <p:xfrm>
          <a:off x="2315308" y="2979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4" name="Google Shape;204;p9"/>
          <p:cNvCxnSpPr/>
          <p:nvPr/>
        </p:nvCxnSpPr>
        <p:spPr>
          <a:xfrm>
            <a:off x="5162843" y="3691182"/>
            <a:ext cx="18065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5" name="Google Shape;205;p9"/>
          <p:cNvGraphicFramePr/>
          <p:nvPr/>
        </p:nvGraphicFramePr>
        <p:xfrm>
          <a:off x="6969369" y="2979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28475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9"/>
          <p:cNvGraphicFramePr/>
          <p:nvPr/>
        </p:nvGraphicFramePr>
        <p:xfrm>
          <a:off x="4331383" y="5016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{86B86FBE-EAD7-4435-9282-7A6BE3A51C7A}</a:tableStyleId>
              </a:tblPr>
              <a:tblGrid>
                <a:gridCol w="3529225"/>
              </a:tblGrid>
              <a:tr h="45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AssociationClass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5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7" name="Google Shape;207;p9"/>
          <p:cNvCxnSpPr/>
          <p:nvPr/>
        </p:nvCxnSpPr>
        <p:spPr>
          <a:xfrm>
            <a:off x="6037971" y="3691182"/>
            <a:ext cx="0" cy="13254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