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i/VN+FnlbC18Q7DaU3UPT0Z0fV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504D91-2334-4CAF-93E0-7C07FE52BC6D}">
  <a:tblStyle styleId="{4B504D91-2334-4CAF-93E0-7C07FE52BC6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4c074bbc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84c074bbc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84c074bbc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4c074bbcc_0_0"/>
          <p:cNvSpPr txBox="1"/>
          <p:nvPr>
            <p:ph type="ctrTitle"/>
          </p:nvPr>
        </p:nvSpPr>
        <p:spPr>
          <a:xfrm>
            <a:off x="2209800" y="3429000"/>
            <a:ext cx="7772400" cy="137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7161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mbria"/>
              <a:buNone/>
            </a:pPr>
            <a:r>
              <a:rPr b="1" lang="en-US" sz="32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Lecture – 12</a:t>
            </a:r>
            <a:endParaRPr b="1" sz="3200" u="sng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mbria"/>
              <a:buNone/>
            </a:pPr>
            <a:br>
              <a:rPr b="1" lang="en-US" sz="32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lang="en-US" sz="30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ArrayList in Java</a:t>
            </a:r>
            <a:endParaRPr/>
          </a:p>
        </p:txBody>
      </p:sp>
      <p:sp>
        <p:nvSpPr>
          <p:cNvPr id="90" name="Google Shape;90;g184c074bbcc_0_0"/>
          <p:cNvSpPr txBox="1"/>
          <p:nvPr>
            <p:ph idx="1" type="subTitle"/>
          </p:nvPr>
        </p:nvSpPr>
        <p:spPr>
          <a:xfrm>
            <a:off x="3048000" y="5105400"/>
            <a:ext cx="6400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723F"/>
              </a:buClr>
              <a:buSzPct val="100000"/>
              <a:buNone/>
            </a:pPr>
            <a:r>
              <a:rPr b="1" lang="en-US" sz="2600">
                <a:solidFill>
                  <a:srgbClr val="14723F"/>
                </a:solidFill>
                <a:latin typeface="Cambria"/>
                <a:ea typeface="Cambria"/>
                <a:cs typeface="Cambria"/>
                <a:sym typeface="Cambria"/>
              </a:rPr>
              <a:t>Afsara Tasneem Misha</a:t>
            </a:r>
            <a:endParaRPr b="1" sz="2600">
              <a:solidFill>
                <a:srgbClr val="14723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900">
                <a:latin typeface="Cambria"/>
                <a:ea typeface="Cambria"/>
                <a:cs typeface="Cambria"/>
                <a:sym typeface="Cambria"/>
              </a:rPr>
              <a:t>Lecturer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Department of CSE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Daffodil International University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91" name="Google Shape;91;g184c074bbc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1706" y="701927"/>
            <a:ext cx="4888589" cy="2166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838200" y="1"/>
            <a:ext cx="10515600" cy="615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lang="en-US" sz="32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an ArrayList</a:t>
            </a:r>
            <a:endParaRPr b="1" sz="3200" u="sng">
              <a:solidFill>
                <a:srgbClr val="FF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838199" y="615032"/>
            <a:ext cx="8203810" cy="624296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import java.util.ArrayList;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import java.util.Collections;  // Import the Collections class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public class MyClass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   ArrayList&lt;String&gt; cars = new ArrayList&lt;String&gt;();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   cars.add("Volvo");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   cars.add("BMW");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   cars.add("Ford");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   cars.add("Mazda");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   Collections.sort(cars);  // Sort cars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   for (String i : cars)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System.out.println(i);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0"/>
          <p:cNvSpPr txBox="1"/>
          <p:nvPr/>
        </p:nvSpPr>
        <p:spPr>
          <a:xfrm>
            <a:off x="9656018" y="631351"/>
            <a:ext cx="2231182" cy="207011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1" lang="en-US" sz="4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BMW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Mazda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Volvo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type="title"/>
          </p:nvPr>
        </p:nvSpPr>
        <p:spPr>
          <a:xfrm>
            <a:off x="838200" y="665592"/>
            <a:ext cx="10515600" cy="615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lang="en-US" sz="32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Exercises of ArrayList</a:t>
            </a:r>
            <a:endParaRPr b="1" sz="3200" u="sng">
              <a:solidFill>
                <a:srgbClr val="FF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63" name="Google Shape;163;p11"/>
          <p:cNvSpPr txBox="1"/>
          <p:nvPr>
            <p:ph idx="1" type="body"/>
          </p:nvPr>
        </p:nvSpPr>
        <p:spPr>
          <a:xfrm>
            <a:off x="838197" y="2189720"/>
            <a:ext cx="8079559" cy="3235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Create an Array List of Integer Data type, Show All the Basic Functions (Add, get, set, remove, clear size)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Consider the Following UML. Now Convert the UML into JAVA code.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b="1" lang="en-US" sz="16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</a:t>
            </a:r>
            <a:r>
              <a:rPr b="1" lang="en-US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ArrayList</a:t>
            </a:r>
            <a:r>
              <a:rPr b="1" lang="en-US" sz="16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Persons.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b="1" lang="en-US" sz="16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Information of them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b="1" lang="en-US" sz="16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their Information from </a:t>
            </a:r>
            <a:r>
              <a:rPr b="1" lang="en-US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ArrayList</a:t>
            </a:r>
            <a:endParaRPr b="1" sz="1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4" name="Google Shape;164;p11"/>
          <p:cNvGraphicFramePr/>
          <p:nvPr/>
        </p:nvGraphicFramePr>
        <p:xfrm>
          <a:off x="9111230" y="21897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{4B504D91-2334-4CAF-93E0-7C07FE52BC6D}</a:tableStyleId>
              </a:tblPr>
              <a:tblGrid>
                <a:gridCol w="2917375"/>
              </a:tblGrid>
              <a:tr h="63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Person</a:t>
                      </a:r>
                      <a:endParaRPr b="1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</a:tr>
              <a:tr h="909700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Char char="-"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name: String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Char char="-"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age: int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14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+Person(String, int)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+display(): void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+main(String[] ) : void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>
            <p:ph idx="1" type="body"/>
          </p:nvPr>
        </p:nvSpPr>
        <p:spPr>
          <a:xfrm>
            <a:off x="735169" y="2598357"/>
            <a:ext cx="10515600" cy="2424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None/>
            </a:pPr>
            <a:r>
              <a:rPr b="1" lang="en-US" sz="8800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87286"/>
            <a:ext cx="10515600" cy="70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Today’s Contents</a:t>
            </a:r>
            <a:br>
              <a:rPr b="1" lang="en-US" sz="3600">
                <a:solidFill>
                  <a:srgbClr val="FF0000"/>
                </a:solidFill>
                <a:latin typeface="Aharoni"/>
                <a:ea typeface="Aharoni"/>
                <a:cs typeface="Aharoni"/>
                <a:sym typeface="Aharoni"/>
              </a:rPr>
            </a:br>
            <a:endParaRPr b="1" sz="3600">
              <a:solidFill>
                <a:srgbClr val="FF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838200" y="1219200"/>
            <a:ext cx="10515600" cy="4787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None/>
            </a:pPr>
            <a:r>
              <a:rPr b="1" lang="en-US" sz="3600" u="sng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ArrayList</a:t>
            </a:r>
            <a:endParaRPr b="1" sz="3600" u="sng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b="1" sz="36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ArrayList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class is a </a:t>
            </a:r>
            <a:r>
              <a:rPr b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resizable array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which can be found in the java.util package. 	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difference between a built-in array and an ArrayList in Java, is that the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size of an array </a:t>
            </a:r>
            <a:r>
              <a:rPr b="1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cannot be modified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(if you want to add or remove elements to/from an array, you have to create a new one). While elements can be </a:t>
            </a:r>
            <a:r>
              <a:rPr b="1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added and removed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from an ArrayList whenever you want.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lang="en-US" sz="32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 of Array an ArrayList</a:t>
            </a:r>
            <a:endParaRPr b="1" sz="3200" u="sng">
              <a:solidFill>
                <a:srgbClr val="FF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838199" y="1253331"/>
            <a:ext cx="11091203" cy="5471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[] arrayName = new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[size]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		Ex. </a:t>
            </a:r>
            <a:r>
              <a:rPr b="1"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int[] arr = new int[10]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b="1" sz="36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ArrayList</a:t>
            </a:r>
            <a:endParaRPr b="1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ArrayList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&lt;Type&gt; ArrayListName = new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ArrayList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&lt;Type&gt;();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Ex. </a:t>
            </a:r>
            <a:endParaRPr/>
          </a:p>
          <a:p>
            <a:pPr indent="0" lvl="4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b="1"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ArrayList&lt;Integer&gt; arrL1 = new ArrayList&lt;&gt;(); </a:t>
            </a:r>
            <a:endParaRPr/>
          </a:p>
          <a:p>
            <a:pPr indent="0" lvl="4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b="1"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ArrayList&lt;String&gt; arrL2 = new ArrayList&lt;&gt;(); </a:t>
            </a:r>
            <a:endParaRPr/>
          </a:p>
          <a:p>
            <a:pPr indent="0" lvl="4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b="1"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ArrayList&lt;Object&gt; arrL3 = new ArrayList&lt;&gt;();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838200" y="348343"/>
            <a:ext cx="10515600" cy="696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lang="en-US" sz="32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Differences</a:t>
            </a:r>
            <a:r>
              <a:rPr b="1" lang="en-US" sz="40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between Array and ArrayList</a:t>
            </a:r>
            <a:endParaRPr b="1" sz="4000" u="sng">
              <a:solidFill>
                <a:srgbClr val="FF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838199" y="1253331"/>
            <a:ext cx="11091203" cy="5471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 array is </a:t>
            </a:r>
            <a:r>
              <a:rPr b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functionality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provided by Java. ArrayList is </a:t>
            </a:r>
            <a:r>
              <a:rPr b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of collection framework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in Java. 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Therefore array members are accessed using [], while ArrayList has 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of methods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to access elements and modify them.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Array is a </a:t>
            </a:r>
            <a:r>
              <a:rPr b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 size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structure while ArrayList is </a:t>
            </a:r>
            <a:r>
              <a:rPr b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 One need not to mention the size of Arraylist while creating its object.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Even if we specify some initial capacity, </a:t>
            </a:r>
            <a:r>
              <a:rPr b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add more elements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You need to </a:t>
            </a:r>
            <a:r>
              <a:rPr b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</a:t>
            </a:r>
            <a:r>
              <a:rPr b="1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java.util.ArrayList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 you program // import the ArrayList class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lang="en-US" sz="32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Array and ArrayList</a:t>
            </a:r>
            <a:endParaRPr b="1" sz="3200" u="sng">
              <a:solidFill>
                <a:srgbClr val="FF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838199" y="1253331"/>
            <a:ext cx="4711701" cy="514746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class Test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   public static void main(String[] args)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   {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</a:pPr>
            <a:r>
              <a:rPr lang="en-US" sz="1800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/* ........... Normal Array............. */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int[] arr = new int[2];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arr[0] = 1;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arr[1] = 2;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</a:pPr>
            <a:r>
              <a:rPr lang="en-US" sz="1800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// Access elements of Array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System.out.println(arr[0]);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/>
          </a:p>
        </p:txBody>
      </p:sp>
      <p:sp>
        <p:nvSpPr>
          <p:cNvPr id="118" name="Google Shape;118;p5"/>
          <p:cNvSpPr txBox="1"/>
          <p:nvPr/>
        </p:nvSpPr>
        <p:spPr>
          <a:xfrm>
            <a:off x="5907453" y="1253331"/>
            <a:ext cx="5571784" cy="514746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Test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static void main(String args[])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Arial"/>
              <a:buNone/>
            </a:pPr>
            <a:r>
              <a:rPr b="0" i="0" lang="en-US" sz="3300" u="none" cap="none" strike="noStrike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/*............ArrayList..............*/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Arial"/>
              <a:buNone/>
            </a:pPr>
            <a:r>
              <a:rPr b="0" i="0" lang="en-US" sz="3300" u="none" cap="none" strike="noStrike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// Create an arrayList with initial capacity 2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ArrayList&lt;Integer&gt; arrL = new ArrayList&lt;Integer&gt;(2);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Arial"/>
              <a:buNone/>
            </a:pPr>
            <a:r>
              <a:rPr b="0" i="0" lang="en-US" sz="3300" u="none" cap="none" strike="noStrike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// Add elements to ArrayList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arrL.add(1);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arrL.add(2);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Arial"/>
              <a:buNone/>
            </a:pPr>
            <a:r>
              <a:rPr b="0" i="0" lang="en-US" sz="3300" u="none" cap="none" strike="noStrike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// Access elements of ArrayList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System.out.println(arrL.get(0));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lang="en-US" sz="32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ArrayList of String</a:t>
            </a:r>
            <a:endParaRPr b="1" sz="3200" u="sng">
              <a:solidFill>
                <a:srgbClr val="FF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838200" y="1314695"/>
            <a:ext cx="7016263" cy="514746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import java.util.ArrayList;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public class MyClass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ArrayList&lt;String&gt; cars = new ArrayList&lt;String&gt;();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cars.add("Volvo");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cars.add("BMW");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cars.add("Ford");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cars.add("Mazda");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System.out.println(cars);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126" name="Google Shape;126;p6"/>
          <p:cNvSpPr txBox="1"/>
          <p:nvPr/>
        </p:nvSpPr>
        <p:spPr>
          <a:xfrm>
            <a:off x="8665698" y="1314695"/>
            <a:ext cx="3146502" cy="10156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[Volvo, BMW, Ford, Mazda]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838199" y="133643"/>
            <a:ext cx="10515600" cy="7628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lang="en-US" sz="32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Built-in Methods for ArrayList</a:t>
            </a:r>
            <a:endParaRPr b="1" sz="3200" u="sng">
              <a:solidFill>
                <a:srgbClr val="FF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492369" y="896497"/>
            <a:ext cx="11591779" cy="5827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b="1"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elements to the ArrayListuse use the add() method</a:t>
            </a: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 cars.add("Volvo");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b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cars.add("BMW");</a:t>
            </a:r>
            <a:endParaRPr/>
          </a:p>
          <a:p>
            <a:pPr indent="-88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b="1"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an element in the ArrayList, use the get() method and refer to the index number: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b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cars.get(0);</a:t>
            </a:r>
            <a:endParaRPr/>
          </a:p>
          <a:p>
            <a:pPr indent="-88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b="1"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modify/chan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ge an element, use the set() method and refer to the index number: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b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cars.set(0, “Alien");</a:t>
            </a:r>
            <a:endParaRPr/>
          </a:p>
          <a:p>
            <a:pPr indent="-88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b="1"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an element</a:t>
            </a: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, use the remove() method and refer to the index number: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b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cars.remove(0);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b="1"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all the elements </a:t>
            </a: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in the ArrayList, use the clear() method: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b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cars.clear();</a:t>
            </a:r>
            <a:endParaRPr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To find out how many elements an ArrayList have, use the size method: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b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cars.size();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838200" y="0"/>
            <a:ext cx="10515600" cy="847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lang="en-US" sz="32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 Through an ArrayList</a:t>
            </a:r>
            <a:endParaRPr b="1" sz="3200" u="sng">
              <a:solidFill>
                <a:srgbClr val="FF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39" name="Google Shape;139;p8"/>
          <p:cNvSpPr txBox="1"/>
          <p:nvPr>
            <p:ph idx="1" type="body"/>
          </p:nvPr>
        </p:nvSpPr>
        <p:spPr>
          <a:xfrm>
            <a:off x="838199" y="847261"/>
            <a:ext cx="8203810" cy="601073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public class MyClass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ArrayList&lt;String&gt; cars = new       ArrayList&lt;String&gt;();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cars.add("Volvo");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cars.add("BMW");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cars.add("Ford");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cars.add("Mazda");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for (int i = 0; i &lt; cars.size(); i++) 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  System.out.println(cars.get(i));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140" name="Google Shape;140;p8"/>
          <p:cNvSpPr txBox="1"/>
          <p:nvPr/>
        </p:nvSpPr>
        <p:spPr>
          <a:xfrm>
            <a:off x="9626989" y="847261"/>
            <a:ext cx="2463411" cy="258173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Volvo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BMW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Mazda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type="title"/>
          </p:nvPr>
        </p:nvSpPr>
        <p:spPr>
          <a:xfrm>
            <a:off x="838200" y="0"/>
            <a:ext cx="10515600" cy="847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lang="en-US" sz="32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For-each Loop Through an ArrayList</a:t>
            </a:r>
            <a:endParaRPr b="1" sz="3200" u="sng">
              <a:solidFill>
                <a:srgbClr val="FF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47" name="Google Shape;147;p9"/>
          <p:cNvSpPr txBox="1"/>
          <p:nvPr>
            <p:ph idx="1" type="body"/>
          </p:nvPr>
        </p:nvSpPr>
        <p:spPr>
          <a:xfrm>
            <a:off x="838199" y="847261"/>
            <a:ext cx="8203810" cy="601073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public class MyClass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ArrayList&lt;String&gt; cars = new       ArrayList&lt;String&gt;();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cars.add("Volvo");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cars.add("BMW");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cars.add("Ford");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cars.add("Mazda");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for (String i : cars) 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System.out.println(i);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9626989" y="847261"/>
            <a:ext cx="2347297" cy="258173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Volvo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BMW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Mazda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2016-01-26T17:56:58Z</dcterms:created>
  <dc:creator>Anup-PC</dc:creator>
</cp:coreProperties>
</file>