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12192000"/>
  <p:notesSz cx="6858000" cy="9144000"/>
  <p:embeddedFontLst>
    <p:embeddedFont>
      <p:font typeface="Arial Black"/>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4" roundtripDataSignature="AMtx7miJE6BcaeIqhoP4DzMvKroFv+mF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ArialBlack-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8"/>
          <p:cNvSpPr/>
          <p:nvPr>
            <p:ph idx="2" type="pic"/>
          </p:nvPr>
        </p:nvSpPr>
        <p:spPr>
          <a:xfrm>
            <a:off x="5183188" y="987425"/>
            <a:ext cx="6172200" cy="4873625"/>
          </a:xfrm>
          <a:prstGeom prst="rect">
            <a:avLst/>
          </a:prstGeom>
          <a:noFill/>
          <a:ln>
            <a:noFill/>
          </a:ln>
        </p:spPr>
      </p:sp>
      <p:sp>
        <p:nvSpPr>
          <p:cNvPr id="68" name="Google Shape;68;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jpg"/><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1.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0.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ctrTitle"/>
          </p:nvPr>
        </p:nvSpPr>
        <p:spPr>
          <a:xfrm>
            <a:off x="2209800" y="3355941"/>
            <a:ext cx="7772400" cy="1055804"/>
          </a:xfrm>
          <a:prstGeom prst="rect">
            <a:avLst/>
          </a:prstGeom>
          <a:solidFill>
            <a:schemeClr val="lt1"/>
          </a:solidFill>
          <a:ln cap="flat" cmpd="sng" w="9525">
            <a:solidFill>
              <a:srgbClr val="171616"/>
            </a:solidFill>
            <a:prstDash val="solid"/>
            <a:miter lim="800000"/>
            <a:headEnd len="sm" w="sm" type="none"/>
            <a:tailEnd len="sm" w="sm" type="none"/>
          </a:ln>
          <a:effectLst>
            <a:outerShdw blurRad="44450" algn="ctr" dir="5400000" dist="27940">
              <a:srgbClr val="000000">
                <a:alpha val="31764"/>
              </a:srgbClr>
            </a:outerShdw>
          </a:effectLst>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0000"/>
              </a:buClr>
              <a:buSzPts val="3200"/>
              <a:buFont typeface="Cambria"/>
              <a:buNone/>
            </a:pPr>
            <a:r>
              <a:rPr b="1" lang="en-US" sz="3200" u="sng">
                <a:solidFill>
                  <a:srgbClr val="FF0000"/>
                </a:solidFill>
                <a:latin typeface="Cambria"/>
                <a:ea typeface="Cambria"/>
                <a:cs typeface="Cambria"/>
                <a:sym typeface="Cambria"/>
              </a:rPr>
              <a:t>Lecture – 13</a:t>
            </a:r>
            <a:br>
              <a:rPr b="1" lang="en-US" sz="3200" u="sng">
                <a:solidFill>
                  <a:srgbClr val="FF0000"/>
                </a:solidFill>
                <a:latin typeface="Cambria"/>
                <a:ea typeface="Cambria"/>
                <a:cs typeface="Cambria"/>
                <a:sym typeface="Cambria"/>
              </a:rPr>
            </a:br>
            <a:r>
              <a:rPr b="1" lang="en-US" sz="3000">
                <a:solidFill>
                  <a:srgbClr val="0000FF"/>
                </a:solidFill>
                <a:latin typeface="Cambria"/>
                <a:ea typeface="Cambria"/>
                <a:cs typeface="Cambria"/>
                <a:sym typeface="Cambria"/>
              </a:rPr>
              <a:t>Exceptions Handling in Java</a:t>
            </a:r>
            <a:endParaRPr/>
          </a:p>
        </p:txBody>
      </p:sp>
      <p:sp>
        <p:nvSpPr>
          <p:cNvPr id="90" name="Google Shape;90;p2"/>
          <p:cNvSpPr txBox="1"/>
          <p:nvPr>
            <p:ph idx="1" type="subTitle"/>
          </p:nvPr>
        </p:nvSpPr>
        <p:spPr>
          <a:xfrm>
            <a:off x="3048000" y="5105400"/>
            <a:ext cx="6400800" cy="1371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14723F"/>
              </a:buClr>
              <a:buSzPct val="100000"/>
              <a:buNone/>
            </a:pPr>
            <a:r>
              <a:rPr b="1" lang="en-US" sz="2600">
                <a:solidFill>
                  <a:srgbClr val="14723F"/>
                </a:solidFill>
                <a:latin typeface="Cambria"/>
                <a:ea typeface="Cambria"/>
                <a:cs typeface="Cambria"/>
                <a:sym typeface="Cambria"/>
              </a:rPr>
              <a:t>Afsara Tasneem Misha</a:t>
            </a:r>
            <a:endParaRPr b="1" sz="2600">
              <a:solidFill>
                <a:srgbClr val="14723F"/>
              </a:solidFill>
              <a:latin typeface="Cambria"/>
              <a:ea typeface="Cambria"/>
              <a:cs typeface="Cambria"/>
              <a:sym typeface="Cambria"/>
            </a:endParaRPr>
          </a:p>
          <a:p>
            <a:pPr indent="0" lvl="0" marL="0" rtl="0" algn="ctr">
              <a:lnSpc>
                <a:spcPct val="90000"/>
              </a:lnSpc>
              <a:spcBef>
                <a:spcPts val="1000"/>
              </a:spcBef>
              <a:spcAft>
                <a:spcPts val="0"/>
              </a:spcAft>
              <a:buClr>
                <a:schemeClr val="dk1"/>
              </a:buClr>
              <a:buSzPct val="100000"/>
              <a:buNone/>
            </a:pPr>
            <a:r>
              <a:rPr b="1" lang="en-US" sz="1900">
                <a:latin typeface="Cambria"/>
                <a:ea typeface="Cambria"/>
                <a:cs typeface="Cambria"/>
                <a:sym typeface="Cambria"/>
              </a:rPr>
              <a:t>Lecturer </a:t>
            </a:r>
            <a:endParaRPr/>
          </a:p>
          <a:p>
            <a:pPr indent="0" lvl="0" marL="0" rtl="0" algn="ctr">
              <a:lnSpc>
                <a:spcPct val="90000"/>
              </a:lnSpc>
              <a:spcBef>
                <a:spcPts val="1000"/>
              </a:spcBef>
              <a:spcAft>
                <a:spcPts val="0"/>
              </a:spcAft>
              <a:buClr>
                <a:schemeClr val="dk1"/>
              </a:buClr>
              <a:buSzPct val="100000"/>
              <a:buNone/>
            </a:pPr>
            <a:r>
              <a:rPr lang="en-US" sz="1900">
                <a:latin typeface="Cambria"/>
                <a:ea typeface="Cambria"/>
                <a:cs typeface="Cambria"/>
                <a:sym typeface="Cambria"/>
              </a:rPr>
              <a:t>Department of CSE</a:t>
            </a:r>
            <a:endParaRPr/>
          </a:p>
          <a:p>
            <a:pPr indent="0" lvl="0" marL="0" rtl="0" algn="ctr">
              <a:lnSpc>
                <a:spcPct val="90000"/>
              </a:lnSpc>
              <a:spcBef>
                <a:spcPts val="1000"/>
              </a:spcBef>
              <a:spcAft>
                <a:spcPts val="0"/>
              </a:spcAft>
              <a:buClr>
                <a:schemeClr val="dk1"/>
              </a:buClr>
              <a:buSzPct val="100000"/>
              <a:buNone/>
            </a:pPr>
            <a:r>
              <a:rPr lang="en-US" sz="1900">
                <a:latin typeface="Cambria"/>
                <a:ea typeface="Cambria"/>
                <a:cs typeface="Cambria"/>
                <a:sym typeface="Cambria"/>
              </a:rPr>
              <a:t>Daffodil International University</a:t>
            </a:r>
            <a:endParaRPr/>
          </a:p>
          <a:p>
            <a:pPr indent="0" lvl="0" marL="0" rtl="0" algn="ctr">
              <a:lnSpc>
                <a:spcPct val="90000"/>
              </a:lnSpc>
              <a:spcBef>
                <a:spcPts val="1000"/>
              </a:spcBef>
              <a:spcAft>
                <a:spcPts val="0"/>
              </a:spcAft>
              <a:buClr>
                <a:schemeClr val="dk1"/>
              </a:buClr>
              <a:buSzPct val="100000"/>
              <a:buNone/>
            </a:pPr>
            <a:r>
              <a:t/>
            </a:r>
            <a:endParaRPr/>
          </a:p>
        </p:txBody>
      </p:sp>
      <p:pic>
        <p:nvPicPr>
          <p:cNvPr id="91" name="Google Shape;91;p2"/>
          <p:cNvPicPr preferRelativeResize="0"/>
          <p:nvPr/>
        </p:nvPicPr>
        <p:blipFill rotWithShape="1">
          <a:blip r:embed="rId3">
            <a:alphaModFix/>
          </a:blip>
          <a:srcRect b="0" l="0" r="0" t="0"/>
          <a:stretch/>
        </p:blipFill>
        <p:spPr>
          <a:xfrm>
            <a:off x="3651706" y="701927"/>
            <a:ext cx="4888588" cy="21666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762000" y="33782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CE37"/>
              </a:buClr>
              <a:buSzPts val="4400"/>
              <a:buFont typeface="Calibri"/>
              <a:buNone/>
            </a:pPr>
            <a:r>
              <a:rPr b="1" lang="en-US" u="sng">
                <a:solidFill>
                  <a:srgbClr val="14CE37"/>
                </a:solidFill>
              </a:rPr>
              <a:t>Examples of Checked Exceptions :</a:t>
            </a:r>
            <a:endParaRPr u="sng">
              <a:solidFill>
                <a:srgbClr val="14CE37"/>
              </a:solidFill>
            </a:endParaRPr>
          </a:p>
        </p:txBody>
      </p:sp>
      <p:sp>
        <p:nvSpPr>
          <p:cNvPr id="149" name="Google Shape;14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Some checked exceptions are as follows:</a:t>
            </a:r>
            <a:endParaRPr/>
          </a:p>
          <a:p>
            <a:pPr indent="0" lvl="0" marL="0" rtl="0" algn="l">
              <a:lnSpc>
                <a:spcPct val="90000"/>
              </a:lnSpc>
              <a:spcBef>
                <a:spcPts val="1000"/>
              </a:spcBef>
              <a:spcAft>
                <a:spcPts val="0"/>
              </a:spcAft>
              <a:buClr>
                <a:schemeClr val="dk1"/>
              </a:buClr>
              <a:buSzPts val="2800"/>
              <a:buNone/>
            </a:pPr>
            <a:r>
              <a:t/>
            </a:r>
            <a:endParaRPr/>
          </a:p>
          <a:p>
            <a:pPr indent="-228600" lvl="1" marL="685800" rtl="0" algn="l">
              <a:lnSpc>
                <a:spcPct val="150000"/>
              </a:lnSpc>
              <a:spcBef>
                <a:spcPts val="500"/>
              </a:spcBef>
              <a:spcAft>
                <a:spcPts val="0"/>
              </a:spcAft>
              <a:buClr>
                <a:srgbClr val="0070C0"/>
              </a:buClr>
              <a:buSzPts val="2400"/>
              <a:buChar char="•"/>
            </a:pPr>
            <a:r>
              <a:rPr b="1" lang="en-US">
                <a:solidFill>
                  <a:srgbClr val="0070C0"/>
                </a:solidFill>
              </a:rPr>
              <a:t>ClassNotFoundException</a:t>
            </a:r>
            <a:endParaRPr/>
          </a:p>
          <a:p>
            <a:pPr indent="-228600" lvl="1" marL="685800" rtl="0" algn="l">
              <a:lnSpc>
                <a:spcPct val="150000"/>
              </a:lnSpc>
              <a:spcBef>
                <a:spcPts val="500"/>
              </a:spcBef>
              <a:spcAft>
                <a:spcPts val="0"/>
              </a:spcAft>
              <a:buClr>
                <a:srgbClr val="0070C0"/>
              </a:buClr>
              <a:buSzPts val="2400"/>
              <a:buChar char="•"/>
            </a:pPr>
            <a:r>
              <a:rPr b="1" lang="en-US">
                <a:solidFill>
                  <a:srgbClr val="0070C0"/>
                </a:solidFill>
              </a:rPr>
              <a:t>IllegalAccessException</a:t>
            </a:r>
            <a:endParaRPr/>
          </a:p>
          <a:p>
            <a:pPr indent="-228600" lvl="1" marL="685800" rtl="0" algn="l">
              <a:lnSpc>
                <a:spcPct val="150000"/>
              </a:lnSpc>
              <a:spcBef>
                <a:spcPts val="500"/>
              </a:spcBef>
              <a:spcAft>
                <a:spcPts val="0"/>
              </a:spcAft>
              <a:buClr>
                <a:srgbClr val="0070C0"/>
              </a:buClr>
              <a:buSzPts val="2400"/>
              <a:buChar char="•"/>
            </a:pPr>
            <a:r>
              <a:rPr b="1" lang="en-US">
                <a:solidFill>
                  <a:srgbClr val="0070C0"/>
                </a:solidFill>
              </a:rPr>
              <a:t>NotSuchFieldException</a:t>
            </a:r>
            <a:endParaRPr/>
          </a:p>
          <a:p>
            <a:pPr indent="-228600" lvl="1" marL="685800" rtl="0" algn="l">
              <a:lnSpc>
                <a:spcPct val="150000"/>
              </a:lnSpc>
              <a:spcBef>
                <a:spcPts val="500"/>
              </a:spcBef>
              <a:spcAft>
                <a:spcPts val="0"/>
              </a:spcAft>
              <a:buClr>
                <a:srgbClr val="0070C0"/>
              </a:buClr>
              <a:buSzPts val="2400"/>
              <a:buChar char="•"/>
            </a:pPr>
            <a:r>
              <a:rPr b="1" lang="en-US">
                <a:solidFill>
                  <a:srgbClr val="0070C0"/>
                </a:solidFill>
              </a:rPr>
              <a:t>EOFExceptionException</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F0"/>
              </a:buClr>
              <a:buSzPts val="4400"/>
              <a:buFont typeface="Calibri"/>
              <a:buNone/>
            </a:pPr>
            <a:r>
              <a:rPr b="1" lang="en-US" u="sng">
                <a:solidFill>
                  <a:srgbClr val="0000F0"/>
                </a:solidFill>
              </a:rPr>
              <a:t>2. Unchecked Exceptions</a:t>
            </a:r>
            <a:endParaRPr u="sng">
              <a:solidFill>
                <a:srgbClr val="0000F0"/>
              </a:solidFill>
            </a:endParaRPr>
          </a:p>
        </p:txBody>
      </p:sp>
      <p:sp>
        <p:nvSpPr>
          <p:cNvPr id="155" name="Google Shape;155;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B050"/>
              </a:buClr>
              <a:buSzPts val="2800"/>
              <a:buChar char="•"/>
            </a:pPr>
            <a:r>
              <a:rPr b="1" lang="en-US">
                <a:solidFill>
                  <a:srgbClr val="00B050"/>
                </a:solidFill>
              </a:rPr>
              <a:t>Runtime Exceptions </a:t>
            </a:r>
            <a:r>
              <a:rPr lang="en-US"/>
              <a:t>are also known as Unchecked Exceptions as the </a:t>
            </a:r>
            <a:r>
              <a:rPr b="1" lang="en-US">
                <a:solidFill>
                  <a:srgbClr val="C00000"/>
                </a:solidFill>
              </a:rPr>
              <a:t>compiler do not check </a:t>
            </a:r>
            <a:r>
              <a:rPr lang="en-US"/>
              <a:t>whether the programmer has handled them or not</a:t>
            </a:r>
            <a:endParaRPr/>
          </a:p>
          <a:p>
            <a:pPr indent="0" lvl="0" marL="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These exceptions need not be included in any method’s throws list because compiler does not check to see if a method handles or throws these exceptions.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CE37"/>
              </a:buClr>
              <a:buSzPts val="4400"/>
              <a:buFont typeface="Calibri"/>
              <a:buNone/>
            </a:pPr>
            <a:r>
              <a:rPr b="1" lang="en-US" u="sng">
                <a:solidFill>
                  <a:srgbClr val="14CE37"/>
                </a:solidFill>
              </a:rPr>
              <a:t>Examples of Unchecked Exceptions :</a:t>
            </a:r>
            <a:endParaRPr u="sng">
              <a:solidFill>
                <a:srgbClr val="14CE37"/>
              </a:solidFill>
            </a:endParaRPr>
          </a:p>
        </p:txBody>
      </p:sp>
      <p:sp>
        <p:nvSpPr>
          <p:cNvPr id="161" name="Google Shape;16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Some unchecked exceptions are as follows:</a:t>
            </a:r>
            <a:endParaRPr/>
          </a:p>
          <a:p>
            <a:pPr indent="0" lvl="0" marL="0" rtl="0" algn="l">
              <a:lnSpc>
                <a:spcPct val="90000"/>
              </a:lnSpc>
              <a:spcBef>
                <a:spcPts val="1000"/>
              </a:spcBef>
              <a:spcAft>
                <a:spcPts val="0"/>
              </a:spcAft>
              <a:buClr>
                <a:schemeClr val="dk1"/>
              </a:buClr>
              <a:buSzPts val="2800"/>
              <a:buNone/>
            </a:pPr>
            <a:r>
              <a:t/>
            </a:r>
            <a:endParaRPr/>
          </a:p>
          <a:p>
            <a:pPr indent="-228600" lvl="1" marL="685800" rtl="0" algn="l">
              <a:lnSpc>
                <a:spcPct val="150000"/>
              </a:lnSpc>
              <a:spcBef>
                <a:spcPts val="500"/>
              </a:spcBef>
              <a:spcAft>
                <a:spcPts val="0"/>
              </a:spcAft>
              <a:buClr>
                <a:srgbClr val="0070C0"/>
              </a:buClr>
              <a:buSzPts val="2400"/>
              <a:buChar char="•"/>
            </a:pPr>
            <a:r>
              <a:rPr b="1" lang="en-US">
                <a:solidFill>
                  <a:srgbClr val="0070C0"/>
                </a:solidFill>
              </a:rPr>
              <a:t>ArithmaticException</a:t>
            </a:r>
            <a:endParaRPr/>
          </a:p>
          <a:p>
            <a:pPr indent="-228600" lvl="1" marL="685800" rtl="0" algn="l">
              <a:lnSpc>
                <a:spcPct val="150000"/>
              </a:lnSpc>
              <a:spcBef>
                <a:spcPts val="500"/>
              </a:spcBef>
              <a:spcAft>
                <a:spcPts val="0"/>
              </a:spcAft>
              <a:buClr>
                <a:srgbClr val="0070C0"/>
              </a:buClr>
              <a:buSzPts val="2400"/>
              <a:buChar char="•"/>
            </a:pPr>
            <a:r>
              <a:rPr b="1" lang="en-US">
                <a:solidFill>
                  <a:srgbClr val="0070C0"/>
                </a:solidFill>
              </a:rPr>
              <a:t>ArrayIndexOutOfBoundException</a:t>
            </a:r>
            <a:endParaRPr/>
          </a:p>
          <a:p>
            <a:pPr indent="-228600" lvl="1" marL="685800" rtl="0" algn="l">
              <a:lnSpc>
                <a:spcPct val="150000"/>
              </a:lnSpc>
              <a:spcBef>
                <a:spcPts val="500"/>
              </a:spcBef>
              <a:spcAft>
                <a:spcPts val="0"/>
              </a:spcAft>
              <a:buClr>
                <a:srgbClr val="0070C0"/>
              </a:buClr>
              <a:buSzPts val="2400"/>
              <a:buChar char="•"/>
            </a:pPr>
            <a:r>
              <a:rPr b="1" lang="en-US">
                <a:solidFill>
                  <a:srgbClr val="0070C0"/>
                </a:solidFill>
              </a:rPr>
              <a:t>NullPointerException</a:t>
            </a:r>
            <a:endParaRPr/>
          </a:p>
          <a:p>
            <a:pPr indent="-228600" lvl="1" marL="685800" rtl="0" algn="l">
              <a:lnSpc>
                <a:spcPct val="150000"/>
              </a:lnSpc>
              <a:spcBef>
                <a:spcPts val="500"/>
              </a:spcBef>
              <a:spcAft>
                <a:spcPts val="0"/>
              </a:spcAft>
              <a:buClr>
                <a:srgbClr val="0070C0"/>
              </a:buClr>
              <a:buSzPts val="2400"/>
              <a:buChar char="•"/>
            </a:pPr>
            <a:r>
              <a:rPr b="1" lang="en-US">
                <a:solidFill>
                  <a:srgbClr val="0070C0"/>
                </a:solidFill>
              </a:rPr>
              <a:t>NegativeArraySizeException</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
          <p:cNvSpPr txBox="1"/>
          <p:nvPr>
            <p:ph type="title"/>
          </p:nvPr>
        </p:nvSpPr>
        <p:spPr>
          <a:xfrm>
            <a:off x="114869" y="174058"/>
            <a:ext cx="10515600" cy="65845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Calibri"/>
              <a:buNone/>
            </a:pPr>
            <a:r>
              <a:rPr b="1" lang="en-US" u="sng">
                <a:solidFill>
                  <a:srgbClr val="FF0000"/>
                </a:solidFill>
              </a:rPr>
              <a:t>Hierarchy of Java Exception classes</a:t>
            </a:r>
            <a:endParaRPr/>
          </a:p>
        </p:txBody>
      </p:sp>
      <p:pic>
        <p:nvPicPr>
          <p:cNvPr id="167" name="Google Shape;167;p14"/>
          <p:cNvPicPr preferRelativeResize="0"/>
          <p:nvPr>
            <p:ph idx="1" type="body"/>
          </p:nvPr>
        </p:nvPicPr>
        <p:blipFill rotWithShape="1">
          <a:blip r:embed="rId3">
            <a:alphaModFix/>
          </a:blip>
          <a:srcRect b="0" l="0" r="0" t="0"/>
          <a:stretch/>
        </p:blipFill>
        <p:spPr>
          <a:xfrm>
            <a:off x="2633019" y="1047703"/>
            <a:ext cx="6824880" cy="59194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838200" y="365125"/>
            <a:ext cx="10515600" cy="6152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Calibri"/>
              <a:buNone/>
            </a:pPr>
            <a:r>
              <a:rPr b="1" lang="en-US" u="sng">
                <a:solidFill>
                  <a:srgbClr val="FF0000"/>
                </a:solidFill>
              </a:rPr>
              <a:t>Exception classes</a:t>
            </a:r>
            <a:endParaRPr/>
          </a:p>
        </p:txBody>
      </p:sp>
      <p:pic>
        <p:nvPicPr>
          <p:cNvPr id="173" name="Google Shape;173;p15"/>
          <p:cNvPicPr preferRelativeResize="0"/>
          <p:nvPr>
            <p:ph idx="1" type="body"/>
          </p:nvPr>
        </p:nvPicPr>
        <p:blipFill rotWithShape="1">
          <a:blip r:embed="rId3">
            <a:alphaModFix/>
          </a:blip>
          <a:srcRect b="0" l="0" r="0" t="0"/>
          <a:stretch/>
        </p:blipFill>
        <p:spPr>
          <a:xfrm>
            <a:off x="1965278" y="1690688"/>
            <a:ext cx="8256895" cy="47101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txBox="1"/>
          <p:nvPr>
            <p:ph type="title"/>
          </p:nvPr>
        </p:nvSpPr>
        <p:spPr>
          <a:xfrm>
            <a:off x="551597" y="201352"/>
            <a:ext cx="10515600" cy="109518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0000"/>
              </a:buClr>
              <a:buSzPts val="3600"/>
              <a:buFont typeface="Calibri"/>
              <a:buNone/>
            </a:pPr>
            <a:r>
              <a:rPr b="1" lang="en-US" sz="3600" u="sng">
                <a:solidFill>
                  <a:srgbClr val="FF0000"/>
                </a:solidFill>
              </a:rPr>
              <a:t>Difference between </a:t>
            </a:r>
            <a:r>
              <a:rPr b="1" lang="en-US" sz="2800" u="sng">
                <a:solidFill>
                  <a:srgbClr val="0070C0"/>
                </a:solidFill>
                <a:latin typeface="Arial Black"/>
                <a:ea typeface="Arial Black"/>
                <a:cs typeface="Arial Black"/>
                <a:sym typeface="Arial Black"/>
              </a:rPr>
              <a:t>checked</a:t>
            </a:r>
            <a:r>
              <a:rPr b="1" lang="en-US" sz="3600" u="sng">
                <a:solidFill>
                  <a:srgbClr val="FF0000"/>
                </a:solidFill>
              </a:rPr>
              <a:t> and </a:t>
            </a:r>
            <a:r>
              <a:rPr b="1" lang="en-US" sz="2800" u="sng">
                <a:solidFill>
                  <a:srgbClr val="0070C0"/>
                </a:solidFill>
                <a:latin typeface="Arial Black"/>
                <a:ea typeface="Arial Black"/>
                <a:cs typeface="Arial Black"/>
                <a:sym typeface="Arial Black"/>
              </a:rPr>
              <a:t>unchecked</a:t>
            </a:r>
            <a:r>
              <a:rPr b="1" lang="en-US" sz="3600" u="sng">
                <a:solidFill>
                  <a:srgbClr val="FF0000"/>
                </a:solidFill>
              </a:rPr>
              <a:t> exceptions</a:t>
            </a:r>
            <a:endParaRPr/>
          </a:p>
        </p:txBody>
      </p:sp>
      <p:sp>
        <p:nvSpPr>
          <p:cNvPr id="179" name="Google Shape;179;p16"/>
          <p:cNvSpPr txBox="1"/>
          <p:nvPr>
            <p:ph idx="1" type="body"/>
          </p:nvPr>
        </p:nvSpPr>
        <p:spPr>
          <a:xfrm>
            <a:off x="564676" y="1835052"/>
            <a:ext cx="11062648" cy="475259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B050"/>
              </a:buClr>
              <a:buSzPts val="2800"/>
              <a:buChar char="•"/>
            </a:pPr>
            <a:r>
              <a:rPr b="1" lang="en-US">
                <a:solidFill>
                  <a:srgbClr val="00B050"/>
                </a:solidFill>
              </a:rPr>
              <a:t>Checked Exception</a:t>
            </a:r>
            <a:endParaRPr/>
          </a:p>
          <a:p>
            <a:pPr indent="0" lvl="1" marL="457200" rtl="0" algn="just">
              <a:lnSpc>
                <a:spcPct val="90000"/>
              </a:lnSpc>
              <a:spcBef>
                <a:spcPts val="500"/>
              </a:spcBef>
              <a:spcAft>
                <a:spcPts val="0"/>
              </a:spcAft>
              <a:buClr>
                <a:schemeClr val="dk1"/>
              </a:buClr>
              <a:buSzPts val="2400"/>
              <a:buNone/>
            </a:pPr>
            <a:r>
              <a:rPr lang="en-US"/>
              <a:t>The classes that extend Throwable class except RuntimeException and Error are known as checked exceptions e.g.IOException, SQLException etc. Checked exceptions are checked at compile-time.</a:t>
            </a:r>
            <a:endParaRPr/>
          </a:p>
          <a:p>
            <a:pPr indent="-228600" lvl="0" marL="228600" rtl="0" algn="l">
              <a:lnSpc>
                <a:spcPct val="90000"/>
              </a:lnSpc>
              <a:spcBef>
                <a:spcPts val="1000"/>
              </a:spcBef>
              <a:spcAft>
                <a:spcPts val="0"/>
              </a:spcAft>
              <a:buClr>
                <a:srgbClr val="00B050"/>
              </a:buClr>
              <a:buSzPts val="2800"/>
              <a:buChar char="•"/>
            </a:pPr>
            <a:r>
              <a:rPr b="1" lang="en-US">
                <a:solidFill>
                  <a:srgbClr val="00B050"/>
                </a:solidFill>
              </a:rPr>
              <a:t>Unchecked Exception</a:t>
            </a:r>
            <a:endParaRPr/>
          </a:p>
          <a:p>
            <a:pPr indent="0" lvl="1" marL="457200" rtl="0" algn="just">
              <a:lnSpc>
                <a:spcPct val="90000"/>
              </a:lnSpc>
              <a:spcBef>
                <a:spcPts val="500"/>
              </a:spcBef>
              <a:spcAft>
                <a:spcPts val="0"/>
              </a:spcAft>
              <a:buClr>
                <a:schemeClr val="dk1"/>
              </a:buClr>
              <a:buSzPts val="2400"/>
              <a:buNone/>
            </a:pPr>
            <a:r>
              <a:rPr lang="en-US"/>
              <a:t>The classes that extend RuntimeException are known as unchecked exceptions e.g.ArithmeticException,NullPointerException, ArrayIndexOutOfBoundsException etc. Unchecked exceptions are not checked at compile-time rather they are checked at runtime.</a:t>
            </a:r>
            <a:endParaRPr/>
          </a:p>
          <a:p>
            <a:pPr indent="-228600" lvl="0" marL="228600" rtl="0" algn="just">
              <a:lnSpc>
                <a:spcPct val="90000"/>
              </a:lnSpc>
              <a:spcBef>
                <a:spcPts val="1000"/>
              </a:spcBef>
              <a:spcAft>
                <a:spcPts val="0"/>
              </a:spcAft>
              <a:buClr>
                <a:srgbClr val="00B050"/>
              </a:buClr>
              <a:buSzPts val="2800"/>
              <a:buChar char="•"/>
            </a:pPr>
            <a:r>
              <a:rPr b="1" lang="en-US">
                <a:solidFill>
                  <a:srgbClr val="00B050"/>
                </a:solidFill>
              </a:rPr>
              <a:t>Error</a:t>
            </a:r>
            <a:endParaRPr/>
          </a:p>
          <a:p>
            <a:pPr indent="0" lvl="1" marL="457200" rtl="0" algn="just">
              <a:lnSpc>
                <a:spcPct val="90000"/>
              </a:lnSpc>
              <a:spcBef>
                <a:spcPts val="500"/>
              </a:spcBef>
              <a:spcAft>
                <a:spcPts val="0"/>
              </a:spcAft>
              <a:buClr>
                <a:schemeClr val="dk1"/>
              </a:buClr>
              <a:buSzPts val="2400"/>
              <a:buNone/>
            </a:pPr>
            <a:r>
              <a:rPr lang="en-US"/>
              <a:t>Error is irrecoverable e.g. OutOfMemoryError, VirtualMachineError, AssertionError etc.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7"/>
          <p:cNvSpPr txBox="1"/>
          <p:nvPr>
            <p:ph type="title"/>
          </p:nvPr>
        </p:nvSpPr>
        <p:spPr>
          <a:xfrm>
            <a:off x="537949" y="187706"/>
            <a:ext cx="10515600" cy="94506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70C0"/>
              </a:buClr>
              <a:buSzPct val="100000"/>
              <a:buFont typeface="Calibri"/>
              <a:buNone/>
            </a:pPr>
            <a:r>
              <a:rPr b="1" lang="en-US" u="sng">
                <a:solidFill>
                  <a:srgbClr val="0070C0"/>
                </a:solidFill>
              </a:rPr>
              <a:t>Common scenarios where </a:t>
            </a:r>
            <a:r>
              <a:rPr b="1" lang="en-US" sz="3600" u="sng">
                <a:solidFill>
                  <a:srgbClr val="C00000"/>
                </a:solidFill>
                <a:latin typeface="Arial Black"/>
                <a:ea typeface="Arial Black"/>
                <a:cs typeface="Arial Black"/>
                <a:sym typeface="Arial Black"/>
              </a:rPr>
              <a:t>exceptions may occur</a:t>
            </a:r>
            <a:endParaRPr/>
          </a:p>
        </p:txBody>
      </p:sp>
      <p:sp>
        <p:nvSpPr>
          <p:cNvPr id="185" name="Google Shape;185;p17"/>
          <p:cNvSpPr txBox="1"/>
          <p:nvPr>
            <p:ph idx="1" type="body"/>
          </p:nvPr>
        </p:nvSpPr>
        <p:spPr>
          <a:xfrm>
            <a:off x="838200" y="1277957"/>
            <a:ext cx="10515600" cy="521097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1. Scenario where </a:t>
            </a:r>
            <a:r>
              <a:rPr b="1" lang="en-US">
                <a:solidFill>
                  <a:srgbClr val="FF0000"/>
                </a:solidFill>
              </a:rPr>
              <a:t>ArithmeticException</a:t>
            </a:r>
            <a:r>
              <a:rPr b="1" lang="en-US"/>
              <a:t> occurs</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lang="en-US"/>
              <a:t>If we divide any number by zero, there occurs an ArithmeticException.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lang="en-US"/>
              <a:t>2. Scenario where </a:t>
            </a:r>
            <a:r>
              <a:rPr b="1" lang="en-US">
                <a:solidFill>
                  <a:srgbClr val="FF0000"/>
                </a:solidFill>
              </a:rPr>
              <a:t>NullPointerException</a:t>
            </a:r>
            <a:r>
              <a:rPr b="1" lang="en-US"/>
              <a:t> occurs</a:t>
            </a:r>
            <a:endParaRPr/>
          </a:p>
          <a:p>
            <a:pPr indent="0" lvl="0" marL="0" rtl="0" algn="l">
              <a:lnSpc>
                <a:spcPct val="90000"/>
              </a:lnSpc>
              <a:spcBef>
                <a:spcPts val="1000"/>
              </a:spcBef>
              <a:spcAft>
                <a:spcPts val="0"/>
              </a:spcAft>
              <a:buClr>
                <a:schemeClr val="dk1"/>
              </a:buClr>
              <a:buSzPts val="2800"/>
              <a:buNone/>
            </a:pPr>
            <a:r>
              <a:t/>
            </a:r>
            <a:endParaRPr/>
          </a:p>
        </p:txBody>
      </p:sp>
      <p:pic>
        <p:nvPicPr>
          <p:cNvPr id="186" name="Google Shape;186;p17"/>
          <p:cNvPicPr preferRelativeResize="0"/>
          <p:nvPr/>
        </p:nvPicPr>
        <p:blipFill rotWithShape="1">
          <a:blip r:embed="rId3">
            <a:alphaModFix/>
          </a:blip>
          <a:srcRect b="0" l="0" r="0" t="0"/>
          <a:stretch/>
        </p:blipFill>
        <p:spPr>
          <a:xfrm>
            <a:off x="1474744" y="3086384"/>
            <a:ext cx="6454111" cy="637318"/>
          </a:xfrm>
          <a:prstGeom prst="rect">
            <a:avLst/>
          </a:prstGeom>
          <a:noFill/>
          <a:ln>
            <a:noFill/>
          </a:ln>
        </p:spPr>
      </p:pic>
      <p:pic>
        <p:nvPicPr>
          <p:cNvPr id="187" name="Google Shape;187;p17"/>
          <p:cNvPicPr preferRelativeResize="0"/>
          <p:nvPr/>
        </p:nvPicPr>
        <p:blipFill rotWithShape="1">
          <a:blip r:embed="rId4">
            <a:alphaModFix/>
          </a:blip>
          <a:srcRect b="0" l="0" r="0" t="0"/>
          <a:stretch/>
        </p:blipFill>
        <p:spPr>
          <a:xfrm>
            <a:off x="1884173" y="5389729"/>
            <a:ext cx="6618382" cy="9564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NullPointerException</a:t>
            </a:r>
            <a:endParaRPr/>
          </a:p>
        </p:txBody>
      </p:sp>
      <p:pic>
        <p:nvPicPr>
          <p:cNvPr id="193" name="Google Shape;193;p18"/>
          <p:cNvPicPr preferRelativeResize="0"/>
          <p:nvPr>
            <p:ph idx="1" type="body"/>
          </p:nvPr>
        </p:nvPicPr>
        <p:blipFill rotWithShape="1">
          <a:blip r:embed="rId3">
            <a:alphaModFix/>
          </a:blip>
          <a:srcRect b="0" l="0" r="0" t="0"/>
          <a:stretch/>
        </p:blipFill>
        <p:spPr>
          <a:xfrm>
            <a:off x="2791677" y="1690688"/>
            <a:ext cx="7048357" cy="390489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3. Scenario where </a:t>
            </a:r>
            <a:r>
              <a:rPr b="1" lang="en-US">
                <a:solidFill>
                  <a:srgbClr val="FF0000"/>
                </a:solidFill>
              </a:rPr>
              <a:t>NumberFormatException</a:t>
            </a:r>
            <a:r>
              <a:rPr b="1" lang="en-US"/>
              <a:t> occurs</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b="1" lang="en-US"/>
              <a:t>4. Scenario where </a:t>
            </a:r>
            <a:r>
              <a:rPr b="1" lang="en-US">
                <a:solidFill>
                  <a:srgbClr val="FF0000"/>
                </a:solidFill>
              </a:rPr>
              <a:t>ArrayIndexOutOfBoundsException</a:t>
            </a:r>
            <a:r>
              <a:rPr b="1" lang="en-US"/>
              <a:t> occurs</a:t>
            </a:r>
            <a:endParaRPr/>
          </a:p>
          <a:p>
            <a:pPr indent="0" lvl="0" marL="0" rtl="0" algn="l">
              <a:lnSpc>
                <a:spcPct val="90000"/>
              </a:lnSpc>
              <a:spcBef>
                <a:spcPts val="1000"/>
              </a:spcBef>
              <a:spcAft>
                <a:spcPts val="0"/>
              </a:spcAft>
              <a:buClr>
                <a:schemeClr val="dk1"/>
              </a:buClr>
              <a:buSzPts val="2800"/>
              <a:buNone/>
            </a:pPr>
            <a:r>
              <a:t/>
            </a:r>
            <a:endParaRPr/>
          </a:p>
        </p:txBody>
      </p:sp>
      <p:pic>
        <p:nvPicPr>
          <p:cNvPr id="199" name="Google Shape;199;p19"/>
          <p:cNvPicPr preferRelativeResize="0"/>
          <p:nvPr/>
        </p:nvPicPr>
        <p:blipFill rotWithShape="1">
          <a:blip r:embed="rId3">
            <a:alphaModFix/>
          </a:blip>
          <a:srcRect b="0" l="0" r="0" t="0"/>
          <a:stretch/>
        </p:blipFill>
        <p:spPr>
          <a:xfrm>
            <a:off x="2430724" y="2583691"/>
            <a:ext cx="6071832" cy="1095943"/>
          </a:xfrm>
          <a:prstGeom prst="rect">
            <a:avLst/>
          </a:prstGeom>
          <a:noFill/>
          <a:ln>
            <a:noFill/>
          </a:ln>
        </p:spPr>
      </p:pic>
      <p:pic>
        <p:nvPicPr>
          <p:cNvPr id="200" name="Google Shape;200;p19"/>
          <p:cNvPicPr preferRelativeResize="0"/>
          <p:nvPr/>
        </p:nvPicPr>
        <p:blipFill rotWithShape="1">
          <a:blip r:embed="rId4">
            <a:alphaModFix/>
          </a:blip>
          <a:srcRect b="0" l="0" r="0" t="0"/>
          <a:stretch/>
        </p:blipFill>
        <p:spPr>
          <a:xfrm>
            <a:off x="2320120" y="5219581"/>
            <a:ext cx="6796584" cy="1092319"/>
          </a:xfrm>
          <a:prstGeom prst="rect">
            <a:avLst/>
          </a:prstGeom>
          <a:noFill/>
          <a:ln>
            <a:noFill/>
          </a:ln>
        </p:spPr>
      </p:pic>
      <p:sp>
        <p:nvSpPr>
          <p:cNvPr id="201" name="Google Shape;201;p19"/>
          <p:cNvSpPr txBox="1"/>
          <p:nvPr>
            <p:ph type="title"/>
          </p:nvPr>
        </p:nvSpPr>
        <p:spPr>
          <a:xfrm>
            <a:off x="537949" y="187706"/>
            <a:ext cx="10515600" cy="94506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70C0"/>
              </a:buClr>
              <a:buSzPct val="100000"/>
              <a:buFont typeface="Calibri"/>
              <a:buNone/>
            </a:pPr>
            <a:r>
              <a:rPr b="1" lang="en-US" u="sng">
                <a:solidFill>
                  <a:srgbClr val="0070C0"/>
                </a:solidFill>
              </a:rPr>
              <a:t>Common scenarios where </a:t>
            </a:r>
            <a:r>
              <a:rPr b="1" lang="en-US" sz="3600" u="sng">
                <a:solidFill>
                  <a:srgbClr val="C00000"/>
                </a:solidFill>
                <a:latin typeface="Arial Black"/>
                <a:ea typeface="Arial Black"/>
                <a:cs typeface="Arial Black"/>
                <a:sym typeface="Arial Black"/>
              </a:rPr>
              <a:t>exceptions may occur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838200" y="515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2800"/>
              <a:buFont typeface="Calibri"/>
              <a:buNone/>
            </a:pPr>
            <a:r>
              <a:rPr b="1" lang="en-US" sz="2800">
                <a:solidFill>
                  <a:srgbClr val="C00000"/>
                </a:solidFill>
              </a:rPr>
              <a:t>Example: ArrayIndexOutOfBoundsException</a:t>
            </a:r>
            <a:endParaRPr b="1" sz="2800">
              <a:solidFill>
                <a:srgbClr val="C00000"/>
              </a:solidFill>
            </a:endParaRPr>
          </a:p>
        </p:txBody>
      </p:sp>
      <p:sp>
        <p:nvSpPr>
          <p:cNvPr id="207" name="Google Shape;207;p20"/>
          <p:cNvSpPr txBox="1"/>
          <p:nvPr>
            <p:ph idx="1" type="body"/>
          </p:nvPr>
        </p:nvSpPr>
        <p:spPr>
          <a:xfrm>
            <a:off x="838200" y="1377108"/>
            <a:ext cx="10515600" cy="4799855"/>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1000"/>
              </a:spcBef>
              <a:spcAft>
                <a:spcPts val="0"/>
              </a:spcAft>
              <a:buClr>
                <a:srgbClr val="0070C0"/>
              </a:buClr>
              <a:buSzPct val="100000"/>
              <a:buNone/>
            </a:pPr>
            <a:r>
              <a:rPr b="1" lang="en-US">
                <a:solidFill>
                  <a:srgbClr val="0070C0"/>
                </a:solidFill>
                <a:latin typeface="Arial"/>
                <a:ea typeface="Arial"/>
                <a:cs typeface="Arial"/>
                <a:sym typeface="Arial"/>
              </a:rPr>
              <a:t>public class Unchecked_Demo {</a:t>
            </a:r>
            <a:endParaRPr/>
          </a:p>
          <a:p>
            <a:pPr indent="0" lvl="0" marL="0" rtl="0" algn="l">
              <a:lnSpc>
                <a:spcPct val="90000"/>
              </a:lnSpc>
              <a:spcBef>
                <a:spcPts val="1000"/>
              </a:spcBef>
              <a:spcAft>
                <a:spcPts val="0"/>
              </a:spcAft>
              <a:buClr>
                <a:srgbClr val="0070C0"/>
              </a:buClr>
              <a:buSzPct val="100000"/>
              <a:buNone/>
            </a:pPr>
            <a:r>
              <a:rPr b="1" lang="en-US">
                <a:solidFill>
                  <a:srgbClr val="0070C0"/>
                </a:solidFill>
                <a:latin typeface="Arial"/>
                <a:ea typeface="Arial"/>
                <a:cs typeface="Arial"/>
                <a:sym typeface="Arial"/>
              </a:rPr>
              <a:t>   </a:t>
            </a:r>
            <a:endParaRPr/>
          </a:p>
          <a:p>
            <a:pPr indent="0" lvl="0" marL="0" rtl="0" algn="l">
              <a:lnSpc>
                <a:spcPct val="90000"/>
              </a:lnSpc>
              <a:spcBef>
                <a:spcPts val="1000"/>
              </a:spcBef>
              <a:spcAft>
                <a:spcPts val="0"/>
              </a:spcAft>
              <a:buClr>
                <a:srgbClr val="0070C0"/>
              </a:buClr>
              <a:buSzPct val="100000"/>
              <a:buNone/>
            </a:pPr>
            <a:r>
              <a:rPr b="1" lang="en-US">
                <a:solidFill>
                  <a:srgbClr val="0070C0"/>
                </a:solidFill>
                <a:latin typeface="Arial"/>
                <a:ea typeface="Arial"/>
                <a:cs typeface="Arial"/>
                <a:sym typeface="Arial"/>
              </a:rPr>
              <a:t>   public static void main(String args[]){</a:t>
            </a:r>
            <a:endParaRPr/>
          </a:p>
          <a:p>
            <a:pPr indent="0" lvl="0" marL="0" rtl="0" algn="l">
              <a:lnSpc>
                <a:spcPct val="90000"/>
              </a:lnSpc>
              <a:spcBef>
                <a:spcPts val="1000"/>
              </a:spcBef>
              <a:spcAft>
                <a:spcPts val="0"/>
              </a:spcAft>
              <a:buClr>
                <a:srgbClr val="0070C0"/>
              </a:buClr>
              <a:buSzPct val="100000"/>
              <a:buNone/>
            </a:pPr>
            <a:r>
              <a:rPr b="1" lang="en-US">
                <a:solidFill>
                  <a:srgbClr val="0070C0"/>
                </a:solidFill>
                <a:latin typeface="Arial"/>
                <a:ea typeface="Arial"/>
                <a:cs typeface="Arial"/>
                <a:sym typeface="Arial"/>
              </a:rPr>
              <a:t>      int num[]={1,2,3,4};</a:t>
            </a:r>
            <a:endParaRPr/>
          </a:p>
          <a:p>
            <a:pPr indent="0" lvl="0" marL="0" rtl="0" algn="l">
              <a:lnSpc>
                <a:spcPct val="90000"/>
              </a:lnSpc>
              <a:spcBef>
                <a:spcPts val="1000"/>
              </a:spcBef>
              <a:spcAft>
                <a:spcPts val="0"/>
              </a:spcAft>
              <a:buClr>
                <a:srgbClr val="0070C0"/>
              </a:buClr>
              <a:buSzPct val="100000"/>
              <a:buNone/>
            </a:pPr>
            <a:r>
              <a:rPr b="1" lang="en-US">
                <a:solidFill>
                  <a:srgbClr val="0070C0"/>
                </a:solidFill>
                <a:latin typeface="Arial"/>
                <a:ea typeface="Arial"/>
                <a:cs typeface="Arial"/>
                <a:sym typeface="Arial"/>
              </a:rPr>
              <a:t>      System.out.println(num[5]);</a:t>
            </a:r>
            <a:endParaRPr/>
          </a:p>
          <a:p>
            <a:pPr indent="0" lvl="0" marL="0" rtl="0" algn="l">
              <a:lnSpc>
                <a:spcPct val="90000"/>
              </a:lnSpc>
              <a:spcBef>
                <a:spcPts val="1000"/>
              </a:spcBef>
              <a:spcAft>
                <a:spcPts val="0"/>
              </a:spcAft>
              <a:buClr>
                <a:srgbClr val="0070C0"/>
              </a:buClr>
              <a:buSzPct val="100000"/>
              <a:buNone/>
            </a:pPr>
            <a:r>
              <a:rPr b="1" lang="en-US">
                <a:solidFill>
                  <a:srgbClr val="0070C0"/>
                </a:solidFill>
                <a:latin typeface="Arial"/>
                <a:ea typeface="Arial"/>
                <a:cs typeface="Arial"/>
                <a:sym typeface="Arial"/>
              </a:rPr>
              <a:t>   }</a:t>
            </a:r>
            <a:endParaRPr/>
          </a:p>
          <a:p>
            <a:pPr indent="0" lvl="0" marL="0" rtl="0" algn="l">
              <a:lnSpc>
                <a:spcPct val="90000"/>
              </a:lnSpc>
              <a:spcBef>
                <a:spcPts val="1000"/>
              </a:spcBef>
              <a:spcAft>
                <a:spcPts val="0"/>
              </a:spcAft>
              <a:buClr>
                <a:srgbClr val="0070C0"/>
              </a:buClr>
              <a:buSzPct val="100000"/>
              <a:buNone/>
            </a:pPr>
            <a:r>
              <a:rPr b="1" lang="en-US">
                <a:solidFill>
                  <a:srgbClr val="0070C0"/>
                </a:solidFill>
                <a:latin typeface="Arial"/>
                <a:ea typeface="Arial"/>
                <a:cs typeface="Arial"/>
                <a:sym typeface="Arial"/>
              </a:rPr>
              <a: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If you compile and execute the above program you will get exception as shown below.</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rgbClr val="FF0000"/>
              </a:buClr>
              <a:buSzPct val="100000"/>
              <a:buNone/>
            </a:pPr>
            <a:r>
              <a:rPr b="1" lang="en-US">
                <a:solidFill>
                  <a:srgbClr val="FF0000"/>
                </a:solidFill>
              </a:rPr>
              <a:t>Exception in thread "main" java.lang.ArrayIndexOutOfBoundsException: 5</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solidFill>
            <a:srgbClr val="FFF2CC"/>
          </a:solidFill>
          <a:ln cap="flat" cmpd="sng" w="9525">
            <a:solidFill>
              <a:srgbClr val="0000EE"/>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Cambria"/>
              <a:buNone/>
            </a:pPr>
            <a:r>
              <a:rPr b="1" lang="en-US" u="sng">
                <a:solidFill>
                  <a:srgbClr val="FF0000"/>
                </a:solidFill>
                <a:latin typeface="Cambria"/>
                <a:ea typeface="Cambria"/>
                <a:cs typeface="Cambria"/>
                <a:sym typeface="Cambria"/>
              </a:rPr>
              <a:t>Contents</a:t>
            </a:r>
            <a:endParaRPr/>
          </a:p>
        </p:txBody>
      </p:sp>
      <p:sp>
        <p:nvSpPr>
          <p:cNvPr id="97" name="Google Shape;9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Cambria"/>
                <a:ea typeface="Cambria"/>
                <a:cs typeface="Cambria"/>
                <a:sym typeface="Cambria"/>
              </a:rPr>
              <a:t>‹#›</a:t>
            </a:fld>
            <a:endParaRPr>
              <a:latin typeface="Cambria"/>
              <a:ea typeface="Cambria"/>
              <a:cs typeface="Cambria"/>
              <a:sym typeface="Cambria"/>
            </a:endParaRPr>
          </a:p>
        </p:txBody>
      </p:sp>
      <p:sp>
        <p:nvSpPr>
          <p:cNvPr id="98" name="Google Shape;98;p3"/>
          <p:cNvSpPr txBox="1"/>
          <p:nvPr>
            <p:ph idx="1" type="body"/>
          </p:nvPr>
        </p:nvSpPr>
        <p:spPr>
          <a:xfrm>
            <a:off x="838200" y="1690688"/>
            <a:ext cx="10515600" cy="4665662"/>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b="1" sz="2800">
              <a:solidFill>
                <a:srgbClr val="0000FF"/>
              </a:solidFill>
              <a:latin typeface="Cambria"/>
              <a:ea typeface="Cambria"/>
              <a:cs typeface="Cambria"/>
              <a:sym typeface="Cambria"/>
            </a:endParaRPr>
          </a:p>
          <a:p>
            <a:pPr indent="-228600" lvl="0" marL="228600" rtl="0" algn="l">
              <a:lnSpc>
                <a:spcPct val="90000"/>
              </a:lnSpc>
              <a:spcBef>
                <a:spcPts val="1000"/>
              </a:spcBef>
              <a:spcAft>
                <a:spcPts val="0"/>
              </a:spcAft>
              <a:buClr>
                <a:srgbClr val="0000FF"/>
              </a:buClr>
              <a:buSzPts val="2800"/>
              <a:buChar char="•"/>
            </a:pPr>
            <a:r>
              <a:rPr b="1" lang="en-US" sz="2800">
                <a:solidFill>
                  <a:srgbClr val="0000FF"/>
                </a:solidFill>
                <a:latin typeface="Cambria"/>
                <a:ea typeface="Cambria"/>
                <a:cs typeface="Cambria"/>
                <a:sym typeface="Cambria"/>
              </a:rPr>
              <a:t> Java – Exceptions Handling</a:t>
            </a:r>
            <a:endParaRPr>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type="title"/>
          </p:nvPr>
        </p:nvSpPr>
        <p:spPr>
          <a:xfrm>
            <a:off x="838200" y="500062"/>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F0"/>
              </a:buClr>
              <a:buSzPts val="4400"/>
              <a:buFont typeface="Calibri"/>
              <a:buNone/>
            </a:pPr>
            <a:r>
              <a:rPr b="1" lang="en-US" u="sng">
                <a:solidFill>
                  <a:srgbClr val="0000F0"/>
                </a:solidFill>
              </a:rPr>
              <a:t>Java Exception Handling Keywords</a:t>
            </a:r>
            <a:br>
              <a:rPr lang="en-US" u="sng">
                <a:solidFill>
                  <a:srgbClr val="0000F0"/>
                </a:solidFill>
              </a:rPr>
            </a:br>
            <a:endParaRPr u="sng">
              <a:solidFill>
                <a:srgbClr val="0000F0"/>
              </a:solidFill>
            </a:endParaRPr>
          </a:p>
        </p:txBody>
      </p:sp>
      <p:sp>
        <p:nvSpPr>
          <p:cNvPr id="213" name="Google Shape;21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There are 5 keywords used in java exception handling.</a:t>
            </a:r>
            <a:endParaRPr/>
          </a:p>
          <a:p>
            <a:pPr indent="0" lvl="0" marL="0" rtl="0" algn="l">
              <a:lnSpc>
                <a:spcPct val="90000"/>
              </a:lnSpc>
              <a:spcBef>
                <a:spcPts val="1000"/>
              </a:spcBef>
              <a:spcAft>
                <a:spcPts val="0"/>
              </a:spcAft>
              <a:buClr>
                <a:schemeClr val="dk1"/>
              </a:buClr>
              <a:buSzPts val="2800"/>
              <a:buNone/>
            </a:pPr>
            <a:r>
              <a:t/>
            </a:r>
            <a:endParaRPr b="1">
              <a:solidFill>
                <a:srgbClr val="00B050"/>
              </a:solidFill>
            </a:endParaRPr>
          </a:p>
          <a:p>
            <a:pPr indent="-228600" lvl="1" marL="685800" rtl="0" algn="l">
              <a:lnSpc>
                <a:spcPct val="90000"/>
              </a:lnSpc>
              <a:spcBef>
                <a:spcPts val="500"/>
              </a:spcBef>
              <a:spcAft>
                <a:spcPts val="0"/>
              </a:spcAft>
              <a:buClr>
                <a:srgbClr val="00B050"/>
              </a:buClr>
              <a:buSzPts val="2400"/>
              <a:buChar char="•"/>
            </a:pPr>
            <a:r>
              <a:rPr b="1" lang="en-US">
                <a:solidFill>
                  <a:srgbClr val="00B050"/>
                </a:solidFill>
              </a:rPr>
              <a:t>try</a:t>
            </a:r>
            <a:endParaRPr/>
          </a:p>
          <a:p>
            <a:pPr indent="-228600" lvl="1" marL="685800" rtl="0" algn="l">
              <a:lnSpc>
                <a:spcPct val="90000"/>
              </a:lnSpc>
              <a:spcBef>
                <a:spcPts val="500"/>
              </a:spcBef>
              <a:spcAft>
                <a:spcPts val="0"/>
              </a:spcAft>
              <a:buClr>
                <a:srgbClr val="00B050"/>
              </a:buClr>
              <a:buSzPts val="2400"/>
              <a:buChar char="•"/>
            </a:pPr>
            <a:r>
              <a:rPr b="1" lang="en-US">
                <a:solidFill>
                  <a:srgbClr val="00B050"/>
                </a:solidFill>
              </a:rPr>
              <a:t>catch</a:t>
            </a:r>
            <a:endParaRPr/>
          </a:p>
          <a:p>
            <a:pPr indent="-228600" lvl="1" marL="685800" rtl="0" algn="l">
              <a:lnSpc>
                <a:spcPct val="90000"/>
              </a:lnSpc>
              <a:spcBef>
                <a:spcPts val="500"/>
              </a:spcBef>
              <a:spcAft>
                <a:spcPts val="0"/>
              </a:spcAft>
              <a:buClr>
                <a:srgbClr val="00B050"/>
              </a:buClr>
              <a:buSzPts val="2400"/>
              <a:buChar char="•"/>
            </a:pPr>
            <a:r>
              <a:rPr b="1" lang="en-US">
                <a:solidFill>
                  <a:srgbClr val="00B050"/>
                </a:solidFill>
              </a:rPr>
              <a:t>finally</a:t>
            </a:r>
            <a:endParaRPr/>
          </a:p>
          <a:p>
            <a:pPr indent="-228600" lvl="1" marL="685800" rtl="0" algn="l">
              <a:lnSpc>
                <a:spcPct val="90000"/>
              </a:lnSpc>
              <a:spcBef>
                <a:spcPts val="500"/>
              </a:spcBef>
              <a:spcAft>
                <a:spcPts val="0"/>
              </a:spcAft>
              <a:buClr>
                <a:srgbClr val="00B050"/>
              </a:buClr>
              <a:buSzPts val="2400"/>
              <a:buChar char="•"/>
            </a:pPr>
            <a:r>
              <a:rPr b="1" lang="en-US">
                <a:solidFill>
                  <a:srgbClr val="00B050"/>
                </a:solidFill>
              </a:rPr>
              <a:t>throw</a:t>
            </a:r>
            <a:endParaRPr/>
          </a:p>
          <a:p>
            <a:pPr indent="-228600" lvl="1" marL="685800" rtl="0" algn="l">
              <a:lnSpc>
                <a:spcPct val="90000"/>
              </a:lnSpc>
              <a:spcBef>
                <a:spcPts val="500"/>
              </a:spcBef>
              <a:spcAft>
                <a:spcPts val="0"/>
              </a:spcAft>
              <a:buClr>
                <a:srgbClr val="00B050"/>
              </a:buClr>
              <a:buSzPts val="2400"/>
              <a:buChar char="•"/>
            </a:pPr>
            <a:r>
              <a:rPr b="1" lang="en-US">
                <a:solidFill>
                  <a:srgbClr val="00B050"/>
                </a:solidFill>
              </a:rPr>
              <a:t>throws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838200" y="365125"/>
            <a:ext cx="10515600" cy="101329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Calibri"/>
              <a:buNone/>
            </a:pPr>
            <a:r>
              <a:rPr b="1" lang="en-US" u="sng">
                <a:solidFill>
                  <a:srgbClr val="FF0000"/>
                </a:solidFill>
              </a:rPr>
              <a:t>try catch in java</a:t>
            </a:r>
            <a:endParaRPr u="sng">
              <a:solidFill>
                <a:srgbClr val="FF0000"/>
              </a:solidFill>
            </a:endParaRPr>
          </a:p>
        </p:txBody>
      </p:sp>
      <p:sp>
        <p:nvSpPr>
          <p:cNvPr id="219" name="Google Shape;219;p22"/>
          <p:cNvSpPr txBox="1"/>
          <p:nvPr>
            <p:ph idx="1" type="body"/>
          </p:nvPr>
        </p:nvSpPr>
        <p:spPr>
          <a:xfrm>
            <a:off x="838200" y="1767859"/>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B0F0"/>
              </a:buClr>
              <a:buSzPts val="2800"/>
              <a:buNone/>
            </a:pPr>
            <a:r>
              <a:rPr b="1" lang="en-US">
                <a:solidFill>
                  <a:srgbClr val="00B0F0"/>
                </a:solidFill>
              </a:rPr>
              <a:t>Syntax of try catch in java</a:t>
            </a:r>
            <a:endParaRPr/>
          </a:p>
          <a:p>
            <a:pPr indent="0" lvl="0" marL="0" rtl="0" algn="l">
              <a:lnSpc>
                <a:spcPct val="90000"/>
              </a:lnSpc>
              <a:spcBef>
                <a:spcPts val="1000"/>
              </a:spcBef>
              <a:spcAft>
                <a:spcPts val="0"/>
              </a:spcAft>
              <a:buClr>
                <a:schemeClr val="dk1"/>
              </a:buClr>
              <a:buSzPts val="2800"/>
              <a:buNone/>
            </a:pPr>
            <a:r>
              <a:t/>
            </a:r>
            <a:endParaRPr b="1"/>
          </a:p>
          <a:p>
            <a:pPr indent="-50800" lvl="0" marL="228600" rtl="0" algn="l">
              <a:lnSpc>
                <a:spcPct val="90000"/>
              </a:lnSpc>
              <a:spcBef>
                <a:spcPts val="1000"/>
              </a:spcBef>
              <a:spcAft>
                <a:spcPts val="0"/>
              </a:spcAft>
              <a:buClr>
                <a:schemeClr val="dk1"/>
              </a:buClr>
              <a:buSzPts val="2800"/>
              <a:buNone/>
            </a:pPr>
            <a:r>
              <a:t/>
            </a:r>
            <a:endParaRPr/>
          </a:p>
        </p:txBody>
      </p:sp>
      <p:pic>
        <p:nvPicPr>
          <p:cNvPr id="220" name="Google Shape;220;p22"/>
          <p:cNvPicPr preferRelativeResize="0"/>
          <p:nvPr/>
        </p:nvPicPr>
        <p:blipFill rotWithShape="1">
          <a:blip r:embed="rId3">
            <a:alphaModFix/>
          </a:blip>
          <a:srcRect b="0" l="0" r="0" t="0"/>
          <a:stretch/>
        </p:blipFill>
        <p:spPr>
          <a:xfrm>
            <a:off x="2483893" y="2693158"/>
            <a:ext cx="6141491" cy="316173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200"/>
              <a:buFont typeface="Cambria"/>
              <a:buNone/>
            </a:pPr>
            <a:r>
              <a:rPr b="1" lang="en-US" sz="3200" u="sng">
                <a:solidFill>
                  <a:srgbClr val="FF0000"/>
                </a:solidFill>
                <a:latin typeface="Cambria"/>
                <a:ea typeface="Cambria"/>
                <a:cs typeface="Cambria"/>
                <a:sym typeface="Cambria"/>
              </a:rPr>
              <a:t>Problem without exception handling</a:t>
            </a:r>
            <a:br>
              <a:rPr b="1" lang="en-US" sz="4000" u="sng">
                <a:latin typeface="Cambria"/>
                <a:ea typeface="Cambria"/>
                <a:cs typeface="Cambria"/>
                <a:sym typeface="Cambria"/>
              </a:rPr>
            </a:br>
            <a:endParaRPr b="1" sz="4000" u="sng">
              <a:latin typeface="Cambria"/>
              <a:ea typeface="Cambria"/>
              <a:cs typeface="Cambria"/>
              <a:sym typeface="Cambria"/>
            </a:endParaRPr>
          </a:p>
        </p:txBody>
      </p:sp>
      <p:sp>
        <p:nvSpPr>
          <p:cNvPr id="226" name="Google Shape;226;p23"/>
          <p:cNvSpPr txBox="1"/>
          <p:nvPr>
            <p:ph idx="1" type="body"/>
          </p:nvPr>
        </p:nvSpPr>
        <p:spPr>
          <a:xfrm>
            <a:off x="838200" y="1200839"/>
            <a:ext cx="10515600" cy="4976124"/>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Let's try to understand the problem if we don't use try-catch block.</a:t>
            </a:r>
            <a:endParaRPr/>
          </a:p>
          <a:p>
            <a:pPr indent="-64135" lvl="0" marL="228600" rtl="0" algn="l">
              <a:lnSpc>
                <a:spcPct val="90000"/>
              </a:lnSpc>
              <a:spcBef>
                <a:spcPts val="1000"/>
              </a:spcBef>
              <a:spcAft>
                <a:spcPts val="0"/>
              </a:spcAft>
              <a:buClr>
                <a:schemeClr val="dk1"/>
              </a:buClr>
              <a:buSzPct val="100000"/>
              <a:buNone/>
            </a:pPr>
            <a:r>
              <a:t/>
            </a:r>
            <a:endParaRPr/>
          </a:p>
          <a:p>
            <a:pPr indent="0" lvl="1" marL="457200" rtl="0" algn="l">
              <a:lnSpc>
                <a:spcPct val="90000"/>
              </a:lnSpc>
              <a:spcBef>
                <a:spcPts val="500"/>
              </a:spcBef>
              <a:spcAft>
                <a:spcPts val="0"/>
              </a:spcAft>
              <a:buClr>
                <a:srgbClr val="002060"/>
              </a:buClr>
              <a:buSzPct val="100000"/>
              <a:buNone/>
            </a:pPr>
            <a:r>
              <a:rPr b="1" lang="en-US" sz="3000">
                <a:solidFill>
                  <a:srgbClr val="002060"/>
                </a:solidFill>
              </a:rPr>
              <a:t>public class Testtrycatch1{  </a:t>
            </a:r>
            <a:endParaRPr/>
          </a:p>
          <a:p>
            <a:pPr indent="0" lvl="2" marL="914400" rtl="0" algn="l">
              <a:lnSpc>
                <a:spcPct val="90000"/>
              </a:lnSpc>
              <a:spcBef>
                <a:spcPts val="500"/>
              </a:spcBef>
              <a:spcAft>
                <a:spcPts val="0"/>
              </a:spcAft>
              <a:buClr>
                <a:srgbClr val="002060"/>
              </a:buClr>
              <a:buSzPct val="100000"/>
              <a:buNone/>
            </a:pPr>
            <a:r>
              <a:rPr b="1" lang="en-US" sz="2600">
                <a:solidFill>
                  <a:srgbClr val="002060"/>
                </a:solidFill>
              </a:rPr>
              <a:t>public static void main(String args[]){ </a:t>
            </a:r>
            <a:endParaRPr/>
          </a:p>
          <a:p>
            <a:pPr indent="0" lvl="2" marL="914400" rtl="0" algn="l">
              <a:lnSpc>
                <a:spcPct val="90000"/>
              </a:lnSpc>
              <a:spcBef>
                <a:spcPts val="500"/>
              </a:spcBef>
              <a:spcAft>
                <a:spcPts val="0"/>
              </a:spcAft>
              <a:buClr>
                <a:schemeClr val="dk1"/>
              </a:buClr>
              <a:buSzPct val="100000"/>
              <a:buNone/>
            </a:pPr>
            <a:r>
              <a:t/>
            </a:r>
            <a:endParaRPr b="1" sz="2600">
              <a:solidFill>
                <a:srgbClr val="002060"/>
              </a:solidFill>
            </a:endParaRPr>
          </a:p>
          <a:p>
            <a:pPr indent="0" lvl="3" marL="1371600" rtl="0" algn="l">
              <a:lnSpc>
                <a:spcPct val="90000"/>
              </a:lnSpc>
              <a:spcBef>
                <a:spcPts val="500"/>
              </a:spcBef>
              <a:spcAft>
                <a:spcPts val="0"/>
              </a:spcAft>
              <a:buClr>
                <a:srgbClr val="002060"/>
              </a:buClr>
              <a:buSzPct val="100000"/>
              <a:buNone/>
            </a:pPr>
            <a:r>
              <a:rPr b="1" lang="en-US" sz="2200">
                <a:solidFill>
                  <a:srgbClr val="002060"/>
                </a:solidFill>
              </a:rPr>
              <a:t> int data=50/0;        </a:t>
            </a:r>
            <a:r>
              <a:rPr b="1" lang="en-US" sz="2200">
                <a:solidFill>
                  <a:srgbClr val="FF0000"/>
                </a:solidFill>
              </a:rPr>
              <a:t>//may throw exception  </a:t>
            </a:r>
            <a:endParaRPr/>
          </a:p>
          <a:p>
            <a:pPr indent="0" lvl="3" marL="1371600" rtl="0" algn="l">
              <a:lnSpc>
                <a:spcPct val="90000"/>
              </a:lnSpc>
              <a:spcBef>
                <a:spcPts val="500"/>
              </a:spcBef>
              <a:spcAft>
                <a:spcPts val="0"/>
              </a:spcAft>
              <a:buClr>
                <a:schemeClr val="dk1"/>
              </a:buClr>
              <a:buSzPct val="100000"/>
              <a:buNone/>
            </a:pPr>
            <a:r>
              <a:t/>
            </a:r>
            <a:endParaRPr b="1" sz="2200">
              <a:solidFill>
                <a:srgbClr val="002060"/>
              </a:solidFill>
            </a:endParaRPr>
          </a:p>
          <a:p>
            <a:pPr indent="0" lvl="3" marL="1371600" rtl="0" algn="l">
              <a:lnSpc>
                <a:spcPct val="90000"/>
              </a:lnSpc>
              <a:spcBef>
                <a:spcPts val="500"/>
              </a:spcBef>
              <a:spcAft>
                <a:spcPts val="0"/>
              </a:spcAft>
              <a:buClr>
                <a:srgbClr val="002060"/>
              </a:buClr>
              <a:buSzPct val="100000"/>
              <a:buNone/>
            </a:pPr>
            <a:r>
              <a:rPr b="1" lang="en-US" sz="2200">
                <a:solidFill>
                  <a:srgbClr val="002060"/>
                </a:solidFill>
              </a:rPr>
              <a:t>System.out.println("rest of the code...");  </a:t>
            </a:r>
            <a:endParaRPr/>
          </a:p>
          <a:p>
            <a:pPr indent="0" lvl="2" marL="914400" rtl="0" algn="l">
              <a:lnSpc>
                <a:spcPct val="90000"/>
              </a:lnSpc>
              <a:spcBef>
                <a:spcPts val="500"/>
              </a:spcBef>
              <a:spcAft>
                <a:spcPts val="0"/>
              </a:spcAft>
              <a:buClr>
                <a:srgbClr val="002060"/>
              </a:buClr>
              <a:buSzPct val="100000"/>
              <a:buNone/>
            </a:pPr>
            <a:r>
              <a:rPr b="1" lang="en-US" sz="2600">
                <a:solidFill>
                  <a:srgbClr val="002060"/>
                </a:solidFill>
              </a:rPr>
              <a:t>}  </a:t>
            </a:r>
            <a:endParaRPr/>
          </a:p>
          <a:p>
            <a:pPr indent="0" lvl="1" marL="457200" rtl="0" algn="l">
              <a:lnSpc>
                <a:spcPct val="90000"/>
              </a:lnSpc>
              <a:spcBef>
                <a:spcPts val="500"/>
              </a:spcBef>
              <a:spcAft>
                <a:spcPts val="0"/>
              </a:spcAft>
              <a:buClr>
                <a:srgbClr val="002060"/>
              </a:buClr>
              <a:buSzPct val="100000"/>
              <a:buNone/>
            </a:pPr>
            <a:r>
              <a:rPr b="1" lang="en-US" sz="3000">
                <a:solidFill>
                  <a:srgbClr val="002060"/>
                </a:solidFill>
              </a:rPr>
              <a:t>}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Output:</a:t>
            </a:r>
            <a:endParaRPr/>
          </a:p>
          <a:p>
            <a:pPr indent="0" lvl="0" marL="0" rtl="0" algn="l">
              <a:lnSpc>
                <a:spcPct val="90000"/>
              </a:lnSpc>
              <a:spcBef>
                <a:spcPts val="1000"/>
              </a:spcBef>
              <a:spcAft>
                <a:spcPts val="0"/>
              </a:spcAft>
              <a:buClr>
                <a:srgbClr val="FF0000"/>
              </a:buClr>
              <a:buSzPct val="100000"/>
              <a:buNone/>
            </a:pPr>
            <a:r>
              <a:rPr lang="en-US">
                <a:solidFill>
                  <a:srgbClr val="FF0000"/>
                </a:solidFill>
              </a:rPr>
              <a:t>Exception in thread main java.lang.ArithmeticException:/ by zero</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200"/>
              <a:buFont typeface="Cambria"/>
              <a:buNone/>
            </a:pPr>
            <a:r>
              <a:rPr b="1" lang="en-US" sz="3200" u="sng">
                <a:solidFill>
                  <a:srgbClr val="FF0000"/>
                </a:solidFill>
                <a:latin typeface="Cambria"/>
                <a:ea typeface="Cambria"/>
                <a:cs typeface="Cambria"/>
                <a:sym typeface="Cambria"/>
              </a:rPr>
              <a:t>Solution by exception handling</a:t>
            </a:r>
            <a:br>
              <a:rPr b="1" lang="en-US" sz="4000" u="sng">
                <a:latin typeface="Cambria"/>
                <a:ea typeface="Cambria"/>
                <a:cs typeface="Cambria"/>
                <a:sym typeface="Cambria"/>
              </a:rPr>
            </a:br>
            <a:endParaRPr b="1" sz="4000" u="sng">
              <a:latin typeface="Cambria"/>
              <a:ea typeface="Cambria"/>
              <a:cs typeface="Cambria"/>
              <a:sym typeface="Cambria"/>
            </a:endParaRPr>
          </a:p>
        </p:txBody>
      </p:sp>
      <p:sp>
        <p:nvSpPr>
          <p:cNvPr id="232" name="Google Shape;232;p24"/>
          <p:cNvSpPr txBox="1"/>
          <p:nvPr>
            <p:ph idx="1" type="body"/>
          </p:nvPr>
        </p:nvSpPr>
        <p:spPr>
          <a:xfrm>
            <a:off x="838200" y="782198"/>
            <a:ext cx="10515600" cy="6075802"/>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Let's see the solution of above problem by java </a:t>
            </a:r>
            <a:r>
              <a:rPr b="1" lang="en-US">
                <a:solidFill>
                  <a:srgbClr val="0070C0"/>
                </a:solidFill>
              </a:rPr>
              <a:t>try-catch</a:t>
            </a:r>
            <a:r>
              <a:rPr lang="en-US"/>
              <a:t> block.</a:t>
            </a:r>
            <a:endParaRPr/>
          </a:p>
          <a:p>
            <a:pPr indent="-104140" lvl="0" marL="228600" rtl="0" algn="l">
              <a:lnSpc>
                <a:spcPct val="90000"/>
              </a:lnSpc>
              <a:spcBef>
                <a:spcPts val="1000"/>
              </a:spcBef>
              <a:spcAft>
                <a:spcPts val="0"/>
              </a:spcAft>
              <a:buClr>
                <a:schemeClr val="dk1"/>
              </a:buClr>
              <a:buSzPct val="100000"/>
              <a:buNone/>
            </a:pPr>
            <a:r>
              <a:t/>
            </a:r>
            <a:endParaRPr/>
          </a:p>
          <a:p>
            <a:pPr indent="0" lvl="3" marL="1371600" rtl="0" algn="l">
              <a:lnSpc>
                <a:spcPct val="90000"/>
              </a:lnSpc>
              <a:spcBef>
                <a:spcPts val="500"/>
              </a:spcBef>
              <a:spcAft>
                <a:spcPts val="0"/>
              </a:spcAft>
              <a:buClr>
                <a:srgbClr val="002060"/>
              </a:buClr>
              <a:buSzPct val="100000"/>
              <a:buNone/>
            </a:pPr>
            <a:r>
              <a:rPr b="1" lang="en-US" sz="2600">
                <a:solidFill>
                  <a:srgbClr val="002060"/>
                </a:solidFill>
              </a:rPr>
              <a:t>public class Testtrycatch2{  </a:t>
            </a:r>
            <a:endParaRPr/>
          </a:p>
          <a:p>
            <a:pPr indent="0" lvl="4" marL="1828800" rtl="0" algn="l">
              <a:lnSpc>
                <a:spcPct val="90000"/>
              </a:lnSpc>
              <a:spcBef>
                <a:spcPts val="500"/>
              </a:spcBef>
              <a:spcAft>
                <a:spcPts val="0"/>
              </a:spcAft>
              <a:buClr>
                <a:srgbClr val="002060"/>
              </a:buClr>
              <a:buSzPct val="100000"/>
              <a:buNone/>
            </a:pPr>
            <a:r>
              <a:rPr b="1" lang="en-US" sz="2600">
                <a:solidFill>
                  <a:srgbClr val="002060"/>
                </a:solidFill>
              </a:rPr>
              <a:t>public static void main(String args[]){  </a:t>
            </a:r>
            <a:endParaRPr/>
          </a:p>
          <a:p>
            <a:pPr indent="0" lvl="4" marL="1828800" rtl="0" algn="l">
              <a:lnSpc>
                <a:spcPct val="90000"/>
              </a:lnSpc>
              <a:spcBef>
                <a:spcPts val="500"/>
              </a:spcBef>
              <a:spcAft>
                <a:spcPts val="0"/>
              </a:spcAft>
              <a:buClr>
                <a:schemeClr val="dk1"/>
              </a:buClr>
              <a:buSzPct val="100000"/>
              <a:buNone/>
            </a:pPr>
            <a:r>
              <a:t/>
            </a:r>
            <a:endParaRPr b="1" sz="2600">
              <a:solidFill>
                <a:srgbClr val="002060"/>
              </a:solidFill>
            </a:endParaRPr>
          </a:p>
          <a:p>
            <a:pPr indent="0" lvl="5" marL="2286000" rtl="0" algn="l">
              <a:lnSpc>
                <a:spcPct val="90000"/>
              </a:lnSpc>
              <a:spcBef>
                <a:spcPts val="500"/>
              </a:spcBef>
              <a:spcAft>
                <a:spcPts val="0"/>
              </a:spcAft>
              <a:buClr>
                <a:srgbClr val="002060"/>
              </a:buClr>
              <a:buSzPct val="100000"/>
              <a:buNone/>
            </a:pPr>
            <a:r>
              <a:rPr b="1" lang="en-US" sz="2600">
                <a:solidFill>
                  <a:srgbClr val="002060"/>
                </a:solidFill>
              </a:rPr>
              <a:t>try{  </a:t>
            </a:r>
            <a:endParaRPr/>
          </a:p>
          <a:p>
            <a:pPr indent="0" lvl="5" marL="2286000" rtl="0" algn="l">
              <a:lnSpc>
                <a:spcPct val="90000"/>
              </a:lnSpc>
              <a:spcBef>
                <a:spcPts val="500"/>
              </a:spcBef>
              <a:spcAft>
                <a:spcPts val="0"/>
              </a:spcAft>
              <a:buClr>
                <a:srgbClr val="002060"/>
              </a:buClr>
              <a:buSzPct val="100000"/>
              <a:buNone/>
            </a:pPr>
            <a:r>
              <a:rPr b="1" lang="en-US" sz="2600">
                <a:solidFill>
                  <a:srgbClr val="002060"/>
                </a:solidFill>
              </a:rPr>
              <a:t>	int data=50/0;  </a:t>
            </a:r>
            <a:endParaRPr/>
          </a:p>
          <a:p>
            <a:pPr indent="0" lvl="5" marL="2286000" rtl="0" algn="l">
              <a:lnSpc>
                <a:spcPct val="90000"/>
              </a:lnSpc>
              <a:spcBef>
                <a:spcPts val="500"/>
              </a:spcBef>
              <a:spcAft>
                <a:spcPts val="0"/>
              </a:spcAft>
              <a:buClr>
                <a:srgbClr val="002060"/>
              </a:buClr>
              <a:buSzPct val="100000"/>
              <a:buNone/>
            </a:pPr>
            <a:r>
              <a:rPr b="1" lang="en-US" sz="2600">
                <a:solidFill>
                  <a:srgbClr val="002060"/>
                </a:solidFill>
              </a:rPr>
              <a:t>}</a:t>
            </a:r>
            <a:endParaRPr/>
          </a:p>
          <a:p>
            <a:pPr indent="0" lvl="5" marL="2286000" rtl="0" algn="l">
              <a:lnSpc>
                <a:spcPct val="90000"/>
              </a:lnSpc>
              <a:spcBef>
                <a:spcPts val="500"/>
              </a:spcBef>
              <a:spcAft>
                <a:spcPts val="0"/>
              </a:spcAft>
              <a:buClr>
                <a:schemeClr val="dk1"/>
              </a:buClr>
              <a:buSzPct val="100000"/>
              <a:buNone/>
            </a:pPr>
            <a:r>
              <a:t/>
            </a:r>
            <a:endParaRPr b="1" sz="2600">
              <a:solidFill>
                <a:srgbClr val="002060"/>
              </a:solidFill>
            </a:endParaRPr>
          </a:p>
          <a:p>
            <a:pPr indent="0" lvl="5" marL="2286000" rtl="0" algn="l">
              <a:lnSpc>
                <a:spcPct val="90000"/>
              </a:lnSpc>
              <a:spcBef>
                <a:spcPts val="500"/>
              </a:spcBef>
              <a:spcAft>
                <a:spcPts val="0"/>
              </a:spcAft>
              <a:buClr>
                <a:srgbClr val="002060"/>
              </a:buClr>
              <a:buSzPct val="100000"/>
              <a:buNone/>
            </a:pPr>
            <a:r>
              <a:rPr b="1" lang="en-US" sz="2600">
                <a:solidFill>
                  <a:srgbClr val="002060"/>
                </a:solidFill>
              </a:rPr>
              <a:t>catch (ArithmeticException e)</a:t>
            </a:r>
            <a:endParaRPr/>
          </a:p>
          <a:p>
            <a:pPr indent="0" lvl="5" marL="2286000" rtl="0" algn="l">
              <a:lnSpc>
                <a:spcPct val="90000"/>
              </a:lnSpc>
              <a:spcBef>
                <a:spcPts val="500"/>
              </a:spcBef>
              <a:spcAft>
                <a:spcPts val="0"/>
              </a:spcAft>
              <a:buClr>
                <a:srgbClr val="002060"/>
              </a:buClr>
              <a:buSzPct val="100000"/>
              <a:buNone/>
            </a:pPr>
            <a:r>
              <a:rPr b="1" lang="en-US" sz="2600">
                <a:solidFill>
                  <a:srgbClr val="002060"/>
                </a:solidFill>
              </a:rPr>
              <a:t>{   </a:t>
            </a:r>
            <a:endParaRPr/>
          </a:p>
          <a:p>
            <a:pPr indent="0" lvl="5" marL="2286000" rtl="0" algn="l">
              <a:lnSpc>
                <a:spcPct val="90000"/>
              </a:lnSpc>
              <a:spcBef>
                <a:spcPts val="500"/>
              </a:spcBef>
              <a:spcAft>
                <a:spcPts val="0"/>
              </a:spcAft>
              <a:buClr>
                <a:srgbClr val="002060"/>
              </a:buClr>
              <a:buSzPct val="100000"/>
              <a:buNone/>
            </a:pPr>
            <a:r>
              <a:rPr b="1" lang="en-US" sz="2600">
                <a:solidFill>
                  <a:srgbClr val="002060"/>
                </a:solidFill>
              </a:rPr>
              <a:t>	System.out.println(e);      </a:t>
            </a:r>
            <a:endParaRPr/>
          </a:p>
          <a:p>
            <a:pPr indent="0" lvl="5" marL="2286000" rtl="0" algn="l">
              <a:lnSpc>
                <a:spcPct val="90000"/>
              </a:lnSpc>
              <a:spcBef>
                <a:spcPts val="500"/>
              </a:spcBef>
              <a:spcAft>
                <a:spcPts val="0"/>
              </a:spcAft>
              <a:buClr>
                <a:srgbClr val="002060"/>
              </a:buClr>
              <a:buSzPct val="100000"/>
              <a:buNone/>
            </a:pPr>
            <a:r>
              <a:rPr b="1" lang="en-US" sz="2600">
                <a:solidFill>
                  <a:srgbClr val="002060"/>
                </a:solidFill>
              </a:rPr>
              <a:t>}  </a:t>
            </a:r>
            <a:endParaRPr/>
          </a:p>
          <a:p>
            <a:pPr indent="0" lvl="5" marL="2286000" rtl="0" algn="l">
              <a:lnSpc>
                <a:spcPct val="90000"/>
              </a:lnSpc>
              <a:spcBef>
                <a:spcPts val="500"/>
              </a:spcBef>
              <a:spcAft>
                <a:spcPts val="0"/>
              </a:spcAft>
              <a:buClr>
                <a:schemeClr val="dk1"/>
              </a:buClr>
              <a:buSzPct val="100000"/>
              <a:buNone/>
            </a:pPr>
            <a:r>
              <a:t/>
            </a:r>
            <a:endParaRPr b="1" sz="2600">
              <a:solidFill>
                <a:srgbClr val="002060"/>
              </a:solidFill>
            </a:endParaRPr>
          </a:p>
          <a:p>
            <a:pPr indent="0" lvl="5" marL="2286000" rtl="0" algn="l">
              <a:lnSpc>
                <a:spcPct val="90000"/>
              </a:lnSpc>
              <a:spcBef>
                <a:spcPts val="500"/>
              </a:spcBef>
              <a:spcAft>
                <a:spcPts val="0"/>
              </a:spcAft>
              <a:buClr>
                <a:srgbClr val="002060"/>
              </a:buClr>
              <a:buSzPct val="100000"/>
              <a:buNone/>
            </a:pPr>
            <a:r>
              <a:rPr b="1" lang="en-US" sz="2600">
                <a:solidFill>
                  <a:srgbClr val="002060"/>
                </a:solidFill>
              </a:rPr>
              <a:t>System.out.println("rest of the code...");  	</a:t>
            </a:r>
            <a:endParaRPr/>
          </a:p>
          <a:p>
            <a:pPr indent="0" lvl="4" marL="1828800" rtl="0" algn="l">
              <a:lnSpc>
                <a:spcPct val="90000"/>
              </a:lnSpc>
              <a:spcBef>
                <a:spcPts val="500"/>
              </a:spcBef>
              <a:spcAft>
                <a:spcPts val="0"/>
              </a:spcAft>
              <a:buClr>
                <a:srgbClr val="002060"/>
              </a:buClr>
              <a:buSzPct val="100000"/>
              <a:buNone/>
            </a:pPr>
            <a:r>
              <a:rPr b="1" lang="en-US" sz="2600">
                <a:solidFill>
                  <a:srgbClr val="002060"/>
                </a:solidFill>
              </a:rPr>
              <a:t>}  </a:t>
            </a:r>
            <a:endParaRPr/>
          </a:p>
          <a:p>
            <a:pPr indent="0" lvl="3" marL="1371600" rtl="0" algn="l">
              <a:lnSpc>
                <a:spcPct val="90000"/>
              </a:lnSpc>
              <a:spcBef>
                <a:spcPts val="500"/>
              </a:spcBef>
              <a:spcAft>
                <a:spcPts val="0"/>
              </a:spcAft>
              <a:buClr>
                <a:srgbClr val="002060"/>
              </a:buClr>
              <a:buSzPct val="100000"/>
              <a:buNone/>
            </a:pPr>
            <a:r>
              <a:rPr b="1" lang="en-US" sz="2600">
                <a:solidFill>
                  <a:srgbClr val="002060"/>
                </a:solidFill>
              </a:rPr>
              <a:t>}  </a:t>
            </a:r>
            <a:endParaRPr/>
          </a:p>
          <a:p>
            <a:pPr indent="-10414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Output:</a:t>
            </a:r>
            <a:endParaRPr/>
          </a:p>
          <a:p>
            <a:pPr indent="0" lvl="0" marL="0" rtl="0" algn="l">
              <a:lnSpc>
                <a:spcPct val="90000"/>
              </a:lnSpc>
              <a:spcBef>
                <a:spcPts val="1000"/>
              </a:spcBef>
              <a:spcAft>
                <a:spcPts val="0"/>
              </a:spcAft>
              <a:buClr>
                <a:srgbClr val="00B050"/>
              </a:buClr>
              <a:buSzPct val="100000"/>
              <a:buNone/>
            </a:pPr>
            <a:r>
              <a:rPr b="1" lang="en-US">
                <a:solidFill>
                  <a:srgbClr val="00B050"/>
                </a:solidFill>
              </a:rPr>
              <a:t>Exception in thread main java.lang.ArithmeticException:/ by zero</a:t>
            </a:r>
            <a:endParaRPr/>
          </a:p>
          <a:p>
            <a:pPr indent="0" lvl="0" marL="0" rtl="0" algn="l">
              <a:lnSpc>
                <a:spcPct val="90000"/>
              </a:lnSpc>
              <a:spcBef>
                <a:spcPts val="1000"/>
              </a:spcBef>
              <a:spcAft>
                <a:spcPts val="0"/>
              </a:spcAft>
              <a:buClr>
                <a:srgbClr val="00B050"/>
              </a:buClr>
              <a:buSzPct val="100000"/>
              <a:buNone/>
            </a:pPr>
            <a:r>
              <a:rPr b="1" lang="en-US">
                <a:solidFill>
                  <a:srgbClr val="00B050"/>
                </a:solidFill>
              </a:rPr>
              <a:t>rest of the code...</a:t>
            </a:r>
            <a:endParaRPr/>
          </a:p>
          <a:p>
            <a:pPr indent="-10414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200"/>
              <a:buFont typeface="Cambria"/>
              <a:buNone/>
            </a:pPr>
            <a:r>
              <a:rPr b="1" lang="en-US" sz="3200" u="sng">
                <a:solidFill>
                  <a:srgbClr val="FF0000"/>
                </a:solidFill>
                <a:latin typeface="Cambria"/>
                <a:ea typeface="Cambria"/>
                <a:cs typeface="Cambria"/>
                <a:sym typeface="Cambria"/>
              </a:rPr>
              <a:t>Flow of control in try/catch blocks:</a:t>
            </a:r>
            <a:br>
              <a:rPr b="1" lang="en-US" sz="3200" u="sng">
                <a:solidFill>
                  <a:srgbClr val="FF0000"/>
                </a:solidFill>
                <a:latin typeface="Cambria"/>
                <a:ea typeface="Cambria"/>
                <a:cs typeface="Cambria"/>
                <a:sym typeface="Cambria"/>
              </a:rPr>
            </a:br>
            <a:r>
              <a:rPr b="1" lang="en-US" sz="3200">
                <a:solidFill>
                  <a:srgbClr val="FF0000"/>
                </a:solidFill>
              </a:rPr>
              <a:t>  * </a:t>
            </a:r>
            <a:r>
              <a:rPr b="1" lang="en-US" sz="2700" u="sng">
                <a:solidFill>
                  <a:srgbClr val="0000F0"/>
                </a:solidFill>
              </a:rPr>
              <a:t>When exception doesn’t occur</a:t>
            </a:r>
            <a:endParaRPr b="1">
              <a:solidFill>
                <a:srgbClr val="0000F0"/>
              </a:solidFill>
            </a:endParaRPr>
          </a:p>
        </p:txBody>
      </p:sp>
      <p:sp>
        <p:nvSpPr>
          <p:cNvPr id="238" name="Google Shape;238;p25"/>
          <p:cNvSpPr txBox="1"/>
          <p:nvPr>
            <p:ph idx="1" type="body"/>
          </p:nvPr>
        </p:nvSpPr>
        <p:spPr>
          <a:xfrm>
            <a:off x="838200" y="1167788"/>
            <a:ext cx="10515600" cy="3778785"/>
          </a:xfrm>
          <a:prstGeom prst="rect">
            <a:avLst/>
          </a:prstGeom>
          <a:noFill/>
          <a:ln>
            <a:noFill/>
          </a:ln>
        </p:spPr>
        <p:txBody>
          <a:bodyPr anchorCtr="0" anchor="t" bIns="45700" lIns="91425" spcFirstLastPara="1" rIns="91425" wrap="square" tIns="45700">
            <a:normAutofit/>
          </a:bodyPr>
          <a:lstStyle/>
          <a:p>
            <a:pPr indent="0" lvl="1" marL="457200" rtl="0" algn="l">
              <a:lnSpc>
                <a:spcPct val="90000"/>
              </a:lnSpc>
              <a:spcBef>
                <a:spcPts val="0"/>
              </a:spcBef>
              <a:spcAft>
                <a:spcPts val="0"/>
              </a:spcAft>
              <a:buClr>
                <a:srgbClr val="002060"/>
              </a:buClr>
              <a:buSzPts val="2000"/>
              <a:buNone/>
            </a:pPr>
            <a:r>
              <a:rPr lang="en-US" sz="2000">
                <a:solidFill>
                  <a:srgbClr val="002060"/>
                </a:solidFill>
                <a:latin typeface="Cambria"/>
                <a:ea typeface="Cambria"/>
                <a:cs typeface="Cambria"/>
                <a:sym typeface="Cambria"/>
              </a:rPr>
              <a:t>int x = 10;</a:t>
            </a:r>
            <a:endParaRPr/>
          </a:p>
          <a:p>
            <a:pPr indent="0" lvl="1" marL="457200" rtl="0" algn="l">
              <a:lnSpc>
                <a:spcPct val="90000"/>
              </a:lnSpc>
              <a:spcBef>
                <a:spcPts val="500"/>
              </a:spcBef>
              <a:spcAft>
                <a:spcPts val="0"/>
              </a:spcAft>
              <a:buClr>
                <a:srgbClr val="002060"/>
              </a:buClr>
              <a:buSzPts val="2000"/>
              <a:buNone/>
            </a:pPr>
            <a:r>
              <a:rPr lang="en-US" sz="2000">
                <a:solidFill>
                  <a:srgbClr val="002060"/>
                </a:solidFill>
                <a:latin typeface="Cambria"/>
                <a:ea typeface="Cambria"/>
                <a:cs typeface="Cambria"/>
                <a:sym typeface="Cambria"/>
              </a:rPr>
              <a:t>int y = 10;</a:t>
            </a:r>
            <a:endParaRPr/>
          </a:p>
          <a:p>
            <a:pPr indent="0" lvl="1" marL="457200" rtl="0" algn="l">
              <a:lnSpc>
                <a:spcPct val="90000"/>
              </a:lnSpc>
              <a:spcBef>
                <a:spcPts val="500"/>
              </a:spcBef>
              <a:spcAft>
                <a:spcPts val="0"/>
              </a:spcAft>
              <a:buClr>
                <a:srgbClr val="002060"/>
              </a:buClr>
              <a:buSzPts val="2000"/>
              <a:buNone/>
            </a:pPr>
            <a:r>
              <a:rPr lang="en-US" sz="2000">
                <a:solidFill>
                  <a:srgbClr val="002060"/>
                </a:solidFill>
                <a:latin typeface="Cambria"/>
                <a:ea typeface="Cambria"/>
                <a:cs typeface="Cambria"/>
                <a:sym typeface="Cambria"/>
              </a:rPr>
              <a:t>try {</a:t>
            </a:r>
            <a:endParaRPr/>
          </a:p>
          <a:p>
            <a:pPr indent="0" lvl="1" marL="457200" rtl="0" algn="l">
              <a:lnSpc>
                <a:spcPct val="90000"/>
              </a:lnSpc>
              <a:spcBef>
                <a:spcPts val="500"/>
              </a:spcBef>
              <a:spcAft>
                <a:spcPts val="0"/>
              </a:spcAft>
              <a:buClr>
                <a:srgbClr val="002060"/>
              </a:buClr>
              <a:buSzPts val="2000"/>
              <a:buNone/>
            </a:pPr>
            <a:r>
              <a:rPr lang="en-US" sz="2000">
                <a:solidFill>
                  <a:srgbClr val="002060"/>
                </a:solidFill>
                <a:latin typeface="Cambria"/>
                <a:ea typeface="Cambria"/>
                <a:cs typeface="Cambria"/>
                <a:sym typeface="Cambria"/>
              </a:rPr>
              <a:t>   int num= x/y;</a:t>
            </a:r>
            <a:endParaRPr/>
          </a:p>
          <a:p>
            <a:pPr indent="0" lvl="1" marL="457200" rtl="0" algn="l">
              <a:lnSpc>
                <a:spcPct val="90000"/>
              </a:lnSpc>
              <a:spcBef>
                <a:spcPts val="500"/>
              </a:spcBef>
              <a:spcAft>
                <a:spcPts val="0"/>
              </a:spcAft>
              <a:buClr>
                <a:srgbClr val="002060"/>
              </a:buClr>
              <a:buSzPts val="2000"/>
              <a:buNone/>
            </a:pPr>
            <a:r>
              <a:rPr lang="en-US" sz="2000">
                <a:solidFill>
                  <a:srgbClr val="002060"/>
                </a:solidFill>
                <a:latin typeface="Cambria"/>
                <a:ea typeface="Cambria"/>
                <a:cs typeface="Cambria"/>
                <a:sym typeface="Cambria"/>
              </a:rPr>
              <a:t>   System.out.println("next-statement: Inside try block");</a:t>
            </a:r>
            <a:endParaRPr/>
          </a:p>
          <a:p>
            <a:pPr indent="0" lvl="1" marL="457200" rtl="0" algn="l">
              <a:lnSpc>
                <a:spcPct val="90000"/>
              </a:lnSpc>
              <a:spcBef>
                <a:spcPts val="500"/>
              </a:spcBef>
              <a:spcAft>
                <a:spcPts val="0"/>
              </a:spcAft>
              <a:buClr>
                <a:srgbClr val="002060"/>
              </a:buClr>
              <a:buSzPts val="2000"/>
              <a:buNone/>
            </a:pPr>
            <a:r>
              <a:rPr lang="en-US" sz="2000">
                <a:solidFill>
                  <a:srgbClr val="002060"/>
                </a:solidFill>
                <a:latin typeface="Cambria"/>
                <a:ea typeface="Cambria"/>
                <a:cs typeface="Cambria"/>
                <a:sym typeface="Cambria"/>
              </a:rPr>
              <a:t>}</a:t>
            </a:r>
            <a:endParaRPr/>
          </a:p>
          <a:p>
            <a:pPr indent="0" lvl="1" marL="457200" rtl="0" algn="l">
              <a:lnSpc>
                <a:spcPct val="90000"/>
              </a:lnSpc>
              <a:spcBef>
                <a:spcPts val="500"/>
              </a:spcBef>
              <a:spcAft>
                <a:spcPts val="0"/>
              </a:spcAft>
              <a:buClr>
                <a:srgbClr val="002060"/>
              </a:buClr>
              <a:buSzPts val="2000"/>
              <a:buNone/>
            </a:pPr>
            <a:r>
              <a:rPr lang="en-US" sz="2000">
                <a:solidFill>
                  <a:srgbClr val="002060"/>
                </a:solidFill>
                <a:latin typeface="Cambria"/>
                <a:ea typeface="Cambria"/>
                <a:cs typeface="Cambria"/>
                <a:sym typeface="Cambria"/>
              </a:rPr>
              <a:t>catch (Exception ex)</a:t>
            </a:r>
            <a:endParaRPr/>
          </a:p>
          <a:p>
            <a:pPr indent="0" lvl="1" marL="457200" rtl="0" algn="l">
              <a:lnSpc>
                <a:spcPct val="90000"/>
              </a:lnSpc>
              <a:spcBef>
                <a:spcPts val="500"/>
              </a:spcBef>
              <a:spcAft>
                <a:spcPts val="0"/>
              </a:spcAft>
              <a:buClr>
                <a:srgbClr val="002060"/>
              </a:buClr>
              <a:buSzPts val="2000"/>
              <a:buNone/>
            </a:pPr>
            <a:r>
              <a:rPr lang="en-US" sz="2000">
                <a:solidFill>
                  <a:srgbClr val="002060"/>
                </a:solidFill>
                <a:latin typeface="Cambria"/>
                <a:ea typeface="Cambria"/>
                <a:cs typeface="Cambria"/>
                <a:sym typeface="Cambria"/>
              </a:rPr>
              <a:t> {</a:t>
            </a:r>
            <a:endParaRPr/>
          </a:p>
          <a:p>
            <a:pPr indent="0" lvl="1" marL="457200" rtl="0" algn="l">
              <a:lnSpc>
                <a:spcPct val="90000"/>
              </a:lnSpc>
              <a:spcBef>
                <a:spcPts val="500"/>
              </a:spcBef>
              <a:spcAft>
                <a:spcPts val="0"/>
              </a:spcAft>
              <a:buClr>
                <a:srgbClr val="002060"/>
              </a:buClr>
              <a:buSzPts val="2000"/>
              <a:buNone/>
            </a:pPr>
            <a:r>
              <a:rPr lang="en-US" sz="2000">
                <a:solidFill>
                  <a:srgbClr val="002060"/>
                </a:solidFill>
                <a:latin typeface="Cambria"/>
                <a:ea typeface="Cambria"/>
                <a:cs typeface="Cambria"/>
                <a:sym typeface="Cambria"/>
              </a:rPr>
              <a:t>    System.out.println("Exception");</a:t>
            </a:r>
            <a:endParaRPr/>
          </a:p>
          <a:p>
            <a:pPr indent="0" lvl="1" marL="457200" rtl="0" algn="l">
              <a:lnSpc>
                <a:spcPct val="90000"/>
              </a:lnSpc>
              <a:spcBef>
                <a:spcPts val="500"/>
              </a:spcBef>
              <a:spcAft>
                <a:spcPts val="0"/>
              </a:spcAft>
              <a:buClr>
                <a:srgbClr val="002060"/>
              </a:buClr>
              <a:buSzPts val="2000"/>
              <a:buNone/>
            </a:pPr>
            <a:r>
              <a:rPr lang="en-US" sz="2000">
                <a:solidFill>
                  <a:srgbClr val="002060"/>
                </a:solidFill>
                <a:latin typeface="Cambria"/>
                <a:ea typeface="Cambria"/>
                <a:cs typeface="Cambria"/>
                <a:sym typeface="Cambria"/>
              </a:rPr>
              <a:t> }</a:t>
            </a:r>
            <a:endParaRPr/>
          </a:p>
          <a:p>
            <a:pPr indent="0" lvl="1" marL="457200" rtl="0" algn="l">
              <a:lnSpc>
                <a:spcPct val="90000"/>
              </a:lnSpc>
              <a:spcBef>
                <a:spcPts val="500"/>
              </a:spcBef>
              <a:spcAft>
                <a:spcPts val="0"/>
              </a:spcAft>
              <a:buClr>
                <a:srgbClr val="002060"/>
              </a:buClr>
              <a:buSzPts val="2000"/>
              <a:buNone/>
            </a:pPr>
            <a:r>
              <a:rPr lang="en-US" sz="2000">
                <a:solidFill>
                  <a:srgbClr val="002060"/>
                </a:solidFill>
                <a:latin typeface="Cambria"/>
                <a:ea typeface="Cambria"/>
                <a:cs typeface="Cambria"/>
                <a:sym typeface="Cambria"/>
              </a:rPr>
              <a:t>System.out.println("next-statement: Outside of try-catch");</a:t>
            </a:r>
            <a:endParaRPr/>
          </a:p>
          <a:p>
            <a:pPr indent="0" lvl="0" marL="0" rtl="0" algn="l">
              <a:lnSpc>
                <a:spcPct val="90000"/>
              </a:lnSpc>
              <a:spcBef>
                <a:spcPts val="1000"/>
              </a:spcBef>
              <a:spcAft>
                <a:spcPts val="0"/>
              </a:spcAft>
              <a:buClr>
                <a:schemeClr val="dk1"/>
              </a:buClr>
              <a:buSzPts val="1600"/>
              <a:buNone/>
            </a:pPr>
            <a:r>
              <a:t/>
            </a:r>
            <a:endParaRPr sz="1600">
              <a:latin typeface="Cambria"/>
              <a:ea typeface="Cambria"/>
              <a:cs typeface="Cambria"/>
              <a:sym typeface="Cambria"/>
            </a:endParaRPr>
          </a:p>
          <a:p>
            <a:pPr indent="-127000" lvl="0" marL="228600" rtl="0" algn="l">
              <a:lnSpc>
                <a:spcPct val="90000"/>
              </a:lnSpc>
              <a:spcBef>
                <a:spcPts val="1000"/>
              </a:spcBef>
              <a:spcAft>
                <a:spcPts val="0"/>
              </a:spcAft>
              <a:buClr>
                <a:schemeClr val="dk1"/>
              </a:buClr>
              <a:buSzPts val="1600"/>
              <a:buNone/>
            </a:pPr>
            <a:r>
              <a:t/>
            </a:r>
            <a:endParaRPr sz="1600">
              <a:latin typeface="Cambria"/>
              <a:ea typeface="Cambria"/>
              <a:cs typeface="Cambria"/>
              <a:sym typeface="Cambria"/>
            </a:endParaRPr>
          </a:p>
        </p:txBody>
      </p:sp>
      <p:sp>
        <p:nvSpPr>
          <p:cNvPr id="239" name="Google Shape;239;p25"/>
          <p:cNvSpPr txBox="1"/>
          <p:nvPr/>
        </p:nvSpPr>
        <p:spPr>
          <a:xfrm>
            <a:off x="959385" y="5100811"/>
            <a:ext cx="10515600" cy="1487276"/>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Output:</a:t>
            </a:r>
            <a:endParaRPr/>
          </a:p>
          <a:p>
            <a:pPr indent="0" lvl="1" marL="457200" marR="0" rtl="0" algn="l">
              <a:lnSpc>
                <a:spcPct val="90000"/>
              </a:lnSpc>
              <a:spcBef>
                <a:spcPts val="500"/>
              </a:spcBef>
              <a:spcAft>
                <a:spcPts val="0"/>
              </a:spcAft>
              <a:buClr>
                <a:srgbClr val="00B050"/>
              </a:buClr>
              <a:buSzPct val="100000"/>
              <a:buFont typeface="Arial"/>
              <a:buNone/>
            </a:pPr>
            <a:r>
              <a:rPr b="1" i="0" lang="en-US" sz="2400" u="none" cap="none" strike="noStrike">
                <a:solidFill>
                  <a:srgbClr val="00B050"/>
                </a:solidFill>
                <a:latin typeface="Calibri"/>
                <a:ea typeface="Calibri"/>
                <a:cs typeface="Calibri"/>
                <a:sym typeface="Calibri"/>
              </a:rPr>
              <a:t>next-statement: Inside try block</a:t>
            </a:r>
            <a:endParaRPr/>
          </a:p>
          <a:p>
            <a:pPr indent="0" lvl="1" marL="457200" marR="0" rtl="0" algn="l">
              <a:lnSpc>
                <a:spcPct val="90000"/>
              </a:lnSpc>
              <a:spcBef>
                <a:spcPts val="500"/>
              </a:spcBef>
              <a:spcAft>
                <a:spcPts val="0"/>
              </a:spcAft>
              <a:buClr>
                <a:srgbClr val="00B050"/>
              </a:buClr>
              <a:buSzPct val="100000"/>
              <a:buFont typeface="Arial"/>
              <a:buNone/>
            </a:pPr>
            <a:r>
              <a:rPr b="1" i="0" lang="en-US" sz="2400" u="none" cap="none" strike="noStrike">
                <a:solidFill>
                  <a:srgbClr val="00B050"/>
                </a:solidFill>
                <a:latin typeface="Calibri"/>
                <a:ea typeface="Calibri"/>
                <a:cs typeface="Calibri"/>
                <a:sym typeface="Calibri"/>
              </a:rPr>
              <a:t>next-statement: Outside of try-catch	</a:t>
            </a:r>
            <a:endParaRP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In the above example exception didn’t occur in try block so catch block didn’t run.</a:t>
            </a:r>
            <a:endParaRPr/>
          </a:p>
          <a:p>
            <a:pPr indent="-77470"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200"/>
              <a:buFont typeface="Cambria"/>
              <a:buNone/>
            </a:pPr>
            <a:r>
              <a:rPr b="1" lang="en-US" sz="3200" u="sng">
                <a:solidFill>
                  <a:srgbClr val="FF0000"/>
                </a:solidFill>
                <a:latin typeface="Cambria"/>
                <a:ea typeface="Cambria"/>
                <a:cs typeface="Cambria"/>
                <a:sym typeface="Cambria"/>
              </a:rPr>
              <a:t>Flow of control in try/catch blocks:</a:t>
            </a:r>
            <a:br>
              <a:rPr b="1" lang="en-US" sz="3200">
                <a:solidFill>
                  <a:srgbClr val="FF0000"/>
                </a:solidFill>
              </a:rPr>
            </a:br>
            <a:r>
              <a:rPr b="1" lang="en-US" sz="3200">
                <a:solidFill>
                  <a:srgbClr val="FF0000"/>
                </a:solidFill>
              </a:rPr>
              <a:t>  * </a:t>
            </a:r>
            <a:r>
              <a:rPr b="1" lang="en-US" sz="2700" u="sng">
                <a:solidFill>
                  <a:srgbClr val="0000F0"/>
                </a:solidFill>
              </a:rPr>
              <a:t>When exception occurs</a:t>
            </a:r>
            <a:endParaRPr>
              <a:solidFill>
                <a:srgbClr val="0000F0"/>
              </a:solidFill>
            </a:endParaRPr>
          </a:p>
        </p:txBody>
      </p:sp>
      <p:sp>
        <p:nvSpPr>
          <p:cNvPr id="245" name="Google Shape;245;p26"/>
          <p:cNvSpPr txBox="1"/>
          <p:nvPr>
            <p:ph idx="1" type="body"/>
          </p:nvPr>
        </p:nvSpPr>
        <p:spPr>
          <a:xfrm>
            <a:off x="838200" y="1325563"/>
            <a:ext cx="10515600" cy="3621010"/>
          </a:xfrm>
          <a:prstGeom prst="rect">
            <a:avLst/>
          </a:prstGeom>
          <a:noFill/>
          <a:ln>
            <a:noFill/>
          </a:ln>
        </p:spPr>
        <p:txBody>
          <a:bodyPr anchorCtr="0" anchor="t" bIns="45700" lIns="91425" spcFirstLastPara="1" rIns="91425" wrap="square" tIns="45700">
            <a:normAutofit fontScale="70000" lnSpcReduction="20000"/>
          </a:bodyPr>
          <a:lstStyle/>
          <a:p>
            <a:pPr indent="0" lvl="1" marL="457200" rtl="0" algn="l">
              <a:lnSpc>
                <a:spcPct val="90000"/>
              </a:lnSpc>
              <a:spcBef>
                <a:spcPts val="0"/>
              </a:spcBef>
              <a:spcAft>
                <a:spcPts val="0"/>
              </a:spcAft>
              <a:buClr>
                <a:srgbClr val="002060"/>
              </a:buClr>
              <a:buSzPct val="100000"/>
              <a:buNone/>
            </a:pPr>
            <a:r>
              <a:rPr lang="en-US" sz="3200">
                <a:solidFill>
                  <a:srgbClr val="002060"/>
                </a:solidFill>
                <a:latin typeface="Cambria"/>
                <a:ea typeface="Cambria"/>
                <a:cs typeface="Cambria"/>
                <a:sym typeface="Cambria"/>
              </a:rPr>
              <a:t>int x = 10;</a:t>
            </a:r>
            <a:endParaRPr/>
          </a:p>
          <a:p>
            <a:pPr indent="0" lvl="1" marL="457200" rtl="0" algn="l">
              <a:lnSpc>
                <a:spcPct val="90000"/>
              </a:lnSpc>
              <a:spcBef>
                <a:spcPts val="500"/>
              </a:spcBef>
              <a:spcAft>
                <a:spcPts val="0"/>
              </a:spcAft>
              <a:buClr>
                <a:srgbClr val="002060"/>
              </a:buClr>
              <a:buSzPct val="100000"/>
              <a:buNone/>
            </a:pPr>
            <a:r>
              <a:rPr lang="en-US" sz="3200">
                <a:solidFill>
                  <a:srgbClr val="002060"/>
                </a:solidFill>
                <a:latin typeface="Cambria"/>
                <a:ea typeface="Cambria"/>
                <a:cs typeface="Cambria"/>
                <a:sym typeface="Cambria"/>
              </a:rPr>
              <a:t>int y = 0;</a:t>
            </a:r>
            <a:endParaRPr/>
          </a:p>
          <a:p>
            <a:pPr indent="0" lvl="1" marL="457200" rtl="0" algn="l">
              <a:lnSpc>
                <a:spcPct val="90000"/>
              </a:lnSpc>
              <a:spcBef>
                <a:spcPts val="500"/>
              </a:spcBef>
              <a:spcAft>
                <a:spcPts val="0"/>
              </a:spcAft>
              <a:buClr>
                <a:srgbClr val="002060"/>
              </a:buClr>
              <a:buSzPct val="100000"/>
              <a:buNone/>
            </a:pPr>
            <a:r>
              <a:rPr lang="en-US" sz="3200">
                <a:solidFill>
                  <a:srgbClr val="002060"/>
                </a:solidFill>
                <a:latin typeface="Cambria"/>
                <a:ea typeface="Cambria"/>
                <a:cs typeface="Cambria"/>
                <a:sym typeface="Cambria"/>
              </a:rPr>
              <a:t>try {</a:t>
            </a:r>
            <a:endParaRPr/>
          </a:p>
          <a:p>
            <a:pPr indent="0" lvl="1" marL="457200" rtl="0" algn="l">
              <a:lnSpc>
                <a:spcPct val="90000"/>
              </a:lnSpc>
              <a:spcBef>
                <a:spcPts val="500"/>
              </a:spcBef>
              <a:spcAft>
                <a:spcPts val="0"/>
              </a:spcAft>
              <a:buClr>
                <a:srgbClr val="002060"/>
              </a:buClr>
              <a:buSzPct val="100000"/>
              <a:buNone/>
            </a:pPr>
            <a:r>
              <a:rPr lang="en-US" sz="3200">
                <a:solidFill>
                  <a:srgbClr val="002060"/>
                </a:solidFill>
                <a:latin typeface="Cambria"/>
                <a:ea typeface="Cambria"/>
                <a:cs typeface="Cambria"/>
                <a:sym typeface="Cambria"/>
              </a:rPr>
              <a:t>   int num= x/y;</a:t>
            </a:r>
            <a:endParaRPr/>
          </a:p>
          <a:p>
            <a:pPr indent="0" lvl="1" marL="457200" rtl="0" algn="l">
              <a:lnSpc>
                <a:spcPct val="90000"/>
              </a:lnSpc>
              <a:spcBef>
                <a:spcPts val="500"/>
              </a:spcBef>
              <a:spcAft>
                <a:spcPts val="0"/>
              </a:spcAft>
              <a:buClr>
                <a:srgbClr val="002060"/>
              </a:buClr>
              <a:buSzPct val="100000"/>
              <a:buNone/>
            </a:pPr>
            <a:r>
              <a:rPr lang="en-US" sz="3200">
                <a:solidFill>
                  <a:srgbClr val="002060"/>
                </a:solidFill>
                <a:latin typeface="Cambria"/>
                <a:ea typeface="Cambria"/>
                <a:cs typeface="Cambria"/>
                <a:sym typeface="Cambria"/>
              </a:rPr>
              <a:t>   System.out.println("next-statement: Inside try block");</a:t>
            </a:r>
            <a:endParaRPr/>
          </a:p>
          <a:p>
            <a:pPr indent="0" lvl="1" marL="457200" rtl="0" algn="l">
              <a:lnSpc>
                <a:spcPct val="90000"/>
              </a:lnSpc>
              <a:spcBef>
                <a:spcPts val="500"/>
              </a:spcBef>
              <a:spcAft>
                <a:spcPts val="0"/>
              </a:spcAft>
              <a:buClr>
                <a:srgbClr val="002060"/>
              </a:buClr>
              <a:buSzPct val="100000"/>
              <a:buNone/>
            </a:pPr>
            <a:r>
              <a:rPr lang="en-US" sz="3200">
                <a:solidFill>
                  <a:srgbClr val="002060"/>
                </a:solidFill>
                <a:latin typeface="Cambria"/>
                <a:ea typeface="Cambria"/>
                <a:cs typeface="Cambria"/>
                <a:sym typeface="Cambria"/>
              </a:rPr>
              <a:t>}</a:t>
            </a:r>
            <a:endParaRPr/>
          </a:p>
          <a:p>
            <a:pPr indent="0" lvl="1" marL="457200" rtl="0" algn="l">
              <a:lnSpc>
                <a:spcPct val="90000"/>
              </a:lnSpc>
              <a:spcBef>
                <a:spcPts val="500"/>
              </a:spcBef>
              <a:spcAft>
                <a:spcPts val="0"/>
              </a:spcAft>
              <a:buClr>
                <a:srgbClr val="002060"/>
              </a:buClr>
              <a:buSzPct val="100000"/>
              <a:buNone/>
            </a:pPr>
            <a:r>
              <a:rPr lang="en-US" sz="3200">
                <a:solidFill>
                  <a:srgbClr val="002060"/>
                </a:solidFill>
                <a:latin typeface="Cambria"/>
                <a:ea typeface="Cambria"/>
                <a:cs typeface="Cambria"/>
                <a:sym typeface="Cambria"/>
              </a:rPr>
              <a:t>catch (Exception ex)</a:t>
            </a:r>
            <a:endParaRPr/>
          </a:p>
          <a:p>
            <a:pPr indent="0" lvl="1" marL="457200" rtl="0" algn="l">
              <a:lnSpc>
                <a:spcPct val="90000"/>
              </a:lnSpc>
              <a:spcBef>
                <a:spcPts val="500"/>
              </a:spcBef>
              <a:spcAft>
                <a:spcPts val="0"/>
              </a:spcAft>
              <a:buClr>
                <a:srgbClr val="002060"/>
              </a:buClr>
              <a:buSzPct val="100000"/>
              <a:buNone/>
            </a:pPr>
            <a:r>
              <a:rPr lang="en-US" sz="3200">
                <a:solidFill>
                  <a:srgbClr val="002060"/>
                </a:solidFill>
                <a:latin typeface="Cambria"/>
                <a:ea typeface="Cambria"/>
                <a:cs typeface="Cambria"/>
                <a:sym typeface="Cambria"/>
              </a:rPr>
              <a:t> {</a:t>
            </a:r>
            <a:endParaRPr/>
          </a:p>
          <a:p>
            <a:pPr indent="0" lvl="1" marL="457200" rtl="0" algn="l">
              <a:lnSpc>
                <a:spcPct val="90000"/>
              </a:lnSpc>
              <a:spcBef>
                <a:spcPts val="500"/>
              </a:spcBef>
              <a:spcAft>
                <a:spcPts val="0"/>
              </a:spcAft>
              <a:buClr>
                <a:srgbClr val="002060"/>
              </a:buClr>
              <a:buSzPct val="100000"/>
              <a:buNone/>
            </a:pPr>
            <a:r>
              <a:rPr lang="en-US" sz="3200">
                <a:solidFill>
                  <a:srgbClr val="002060"/>
                </a:solidFill>
                <a:latin typeface="Cambria"/>
                <a:ea typeface="Cambria"/>
                <a:cs typeface="Cambria"/>
                <a:sym typeface="Cambria"/>
              </a:rPr>
              <a:t>    System.out.println("Exception Occured");</a:t>
            </a:r>
            <a:endParaRPr/>
          </a:p>
          <a:p>
            <a:pPr indent="0" lvl="1" marL="457200" rtl="0" algn="l">
              <a:lnSpc>
                <a:spcPct val="90000"/>
              </a:lnSpc>
              <a:spcBef>
                <a:spcPts val="500"/>
              </a:spcBef>
              <a:spcAft>
                <a:spcPts val="0"/>
              </a:spcAft>
              <a:buClr>
                <a:srgbClr val="002060"/>
              </a:buClr>
              <a:buSzPct val="100000"/>
              <a:buNone/>
            </a:pPr>
            <a:r>
              <a:rPr lang="en-US" sz="3200">
                <a:solidFill>
                  <a:srgbClr val="002060"/>
                </a:solidFill>
                <a:latin typeface="Cambria"/>
                <a:ea typeface="Cambria"/>
                <a:cs typeface="Cambria"/>
                <a:sym typeface="Cambria"/>
              </a:rPr>
              <a:t> }</a:t>
            </a:r>
            <a:endParaRPr/>
          </a:p>
          <a:p>
            <a:pPr indent="0" lvl="1" marL="457200" rtl="0" algn="l">
              <a:lnSpc>
                <a:spcPct val="90000"/>
              </a:lnSpc>
              <a:spcBef>
                <a:spcPts val="500"/>
              </a:spcBef>
              <a:spcAft>
                <a:spcPts val="0"/>
              </a:spcAft>
              <a:buClr>
                <a:srgbClr val="002060"/>
              </a:buClr>
              <a:buSzPct val="100000"/>
              <a:buNone/>
            </a:pPr>
            <a:r>
              <a:rPr lang="en-US" sz="3200">
                <a:solidFill>
                  <a:srgbClr val="002060"/>
                </a:solidFill>
                <a:latin typeface="Cambria"/>
                <a:ea typeface="Cambria"/>
                <a:cs typeface="Cambria"/>
                <a:sym typeface="Cambria"/>
              </a:rPr>
              <a:t>System.out.println("next-statement: Outside of try-catch");</a:t>
            </a:r>
            <a:endParaRPr/>
          </a:p>
          <a:p>
            <a:pPr indent="0" lvl="0" marL="0" rtl="0" algn="l">
              <a:lnSpc>
                <a:spcPct val="90000"/>
              </a:lnSpc>
              <a:spcBef>
                <a:spcPts val="1000"/>
              </a:spcBef>
              <a:spcAft>
                <a:spcPts val="0"/>
              </a:spcAft>
              <a:buClr>
                <a:schemeClr val="dk1"/>
              </a:buClr>
              <a:buSzPct val="100000"/>
              <a:buNone/>
            </a:pPr>
            <a:r>
              <a:t/>
            </a:r>
            <a:endParaRPr sz="2600">
              <a:latin typeface="Cambria"/>
              <a:ea typeface="Cambria"/>
              <a:cs typeface="Cambria"/>
              <a:sym typeface="Cambria"/>
            </a:endParaRPr>
          </a:p>
          <a:p>
            <a:pPr indent="-104140" lvl="0" marL="228600" rtl="0" algn="l">
              <a:lnSpc>
                <a:spcPct val="90000"/>
              </a:lnSpc>
              <a:spcBef>
                <a:spcPts val="1000"/>
              </a:spcBef>
              <a:spcAft>
                <a:spcPts val="0"/>
              </a:spcAft>
              <a:buClr>
                <a:schemeClr val="dk1"/>
              </a:buClr>
              <a:buSzPct val="100000"/>
              <a:buNone/>
            </a:pPr>
            <a:r>
              <a:t/>
            </a:r>
            <a:endParaRPr/>
          </a:p>
        </p:txBody>
      </p:sp>
      <p:sp>
        <p:nvSpPr>
          <p:cNvPr id="246" name="Google Shape;246;p26"/>
          <p:cNvSpPr txBox="1"/>
          <p:nvPr/>
        </p:nvSpPr>
        <p:spPr>
          <a:xfrm>
            <a:off x="959385" y="5100810"/>
            <a:ext cx="10515600" cy="1757189"/>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Output:</a:t>
            </a:r>
            <a:endParaRPr/>
          </a:p>
          <a:p>
            <a:pPr indent="0" lvl="1" marL="457200" marR="0" rtl="0" algn="l">
              <a:lnSpc>
                <a:spcPct val="90000"/>
              </a:lnSpc>
              <a:spcBef>
                <a:spcPts val="500"/>
              </a:spcBef>
              <a:spcAft>
                <a:spcPts val="0"/>
              </a:spcAft>
              <a:buClr>
                <a:srgbClr val="00B050"/>
              </a:buClr>
              <a:buSzPct val="100000"/>
              <a:buFont typeface="Arial"/>
              <a:buNone/>
            </a:pPr>
            <a:r>
              <a:rPr b="1" i="0" lang="en-US" sz="2400" u="none" cap="none" strike="noStrike">
                <a:solidFill>
                  <a:srgbClr val="00B050"/>
                </a:solidFill>
                <a:latin typeface="Calibri"/>
                <a:ea typeface="Calibri"/>
                <a:cs typeface="Calibri"/>
                <a:sym typeface="Calibri"/>
              </a:rPr>
              <a:t>Exception Occurred</a:t>
            </a:r>
            <a:endParaRPr/>
          </a:p>
          <a:p>
            <a:pPr indent="0" lvl="1" marL="457200" marR="0" rtl="0" algn="l">
              <a:lnSpc>
                <a:spcPct val="90000"/>
              </a:lnSpc>
              <a:spcBef>
                <a:spcPts val="500"/>
              </a:spcBef>
              <a:spcAft>
                <a:spcPts val="0"/>
              </a:spcAft>
              <a:buClr>
                <a:srgbClr val="00B050"/>
              </a:buClr>
              <a:buSzPct val="100000"/>
              <a:buFont typeface="Arial"/>
              <a:buNone/>
            </a:pPr>
            <a:r>
              <a:rPr b="1" i="0" lang="en-US" sz="2400" u="none" cap="none" strike="noStrike">
                <a:solidFill>
                  <a:srgbClr val="00B050"/>
                </a:solidFill>
                <a:latin typeface="Calibri"/>
                <a:ea typeface="Calibri"/>
                <a:cs typeface="Calibri"/>
                <a:sym typeface="Calibri"/>
              </a:rPr>
              <a:t>next-statement: Outside of try-catch	</a:t>
            </a:r>
            <a:endParaRPr/>
          </a:p>
          <a:p>
            <a:pPr indent="-228600" lvl="0" marL="228600" marR="0" rtl="0" algn="l">
              <a:lnSpc>
                <a:spcPct val="90000"/>
              </a:lnSpc>
              <a:spcBef>
                <a:spcPts val="1000"/>
              </a:spcBef>
              <a:spcAft>
                <a:spcPts val="0"/>
              </a:spcAft>
              <a:buClr>
                <a:schemeClr val="dk1"/>
              </a:buClr>
              <a:buSzPct val="100000"/>
              <a:buFont typeface="Arial"/>
              <a:buChar char="•"/>
            </a:pPr>
            <a:r>
              <a:rPr b="0" i="0" lang="en-US" sz="2200" u="none" cap="none" strike="noStrike">
                <a:solidFill>
                  <a:schemeClr val="dk1"/>
                </a:solidFill>
                <a:latin typeface="Calibri"/>
                <a:ea typeface="Calibri"/>
                <a:cs typeface="Calibri"/>
                <a:sym typeface="Calibri"/>
              </a:rPr>
              <a:t>Point to note in above example: There are two statements present inside try block. Since exception occurred because of first statement, the second statement didn’t execute. Hence we can conclude that if an exception occurs then the rest of the try block doesn’t execute and control passes to catch block.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ph type="title"/>
          </p:nvPr>
        </p:nvSpPr>
        <p:spPr>
          <a:xfrm>
            <a:off x="329152" y="24787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600"/>
              <a:buFont typeface="Cambria"/>
              <a:buNone/>
            </a:pPr>
            <a:r>
              <a:rPr b="1" lang="en-US" sz="3600" u="sng">
                <a:solidFill>
                  <a:srgbClr val="FF0000"/>
                </a:solidFill>
                <a:latin typeface="Cambria"/>
                <a:ea typeface="Cambria"/>
                <a:cs typeface="Cambria"/>
                <a:sym typeface="Cambria"/>
              </a:rPr>
              <a:t>Multiple catch blocks</a:t>
            </a:r>
            <a:br>
              <a:rPr lang="en-US"/>
            </a:br>
            <a:endParaRPr/>
          </a:p>
        </p:txBody>
      </p:sp>
      <p:sp>
        <p:nvSpPr>
          <p:cNvPr id="252" name="Google Shape;252;p27"/>
          <p:cNvSpPr txBox="1"/>
          <p:nvPr>
            <p:ph idx="1" type="body"/>
          </p:nvPr>
        </p:nvSpPr>
        <p:spPr>
          <a:xfrm>
            <a:off x="838200" y="1167788"/>
            <a:ext cx="10515600" cy="5530467"/>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rgbClr val="0070C0"/>
              </a:buClr>
              <a:buSzPct val="100000"/>
              <a:buChar char="•"/>
            </a:pPr>
            <a:r>
              <a:rPr b="1" lang="en-US">
                <a:solidFill>
                  <a:srgbClr val="0070C0"/>
                </a:solidFill>
              </a:rPr>
              <a:t>try</a:t>
            </a:r>
            <a:endParaRPr/>
          </a:p>
          <a:p>
            <a:pPr indent="0" lvl="1" marL="457200" rtl="0" algn="l">
              <a:lnSpc>
                <a:spcPct val="90000"/>
              </a:lnSpc>
              <a:spcBef>
                <a:spcPts val="500"/>
              </a:spcBef>
              <a:spcAft>
                <a:spcPts val="0"/>
              </a:spcAft>
              <a:buClr>
                <a:srgbClr val="0070C0"/>
              </a:buClr>
              <a:buSzPct val="100000"/>
              <a:buNone/>
            </a:pPr>
            <a:r>
              <a:rPr b="1" lang="en-US">
                <a:solidFill>
                  <a:srgbClr val="0070C0"/>
                </a:solidFill>
              </a:rPr>
              <a:t>{</a:t>
            </a:r>
            <a:endParaRPr/>
          </a:p>
          <a:p>
            <a:pPr indent="0" lvl="1" marL="457200" rtl="0" algn="l">
              <a:lnSpc>
                <a:spcPct val="90000"/>
              </a:lnSpc>
              <a:spcBef>
                <a:spcPts val="500"/>
              </a:spcBef>
              <a:spcAft>
                <a:spcPts val="0"/>
              </a:spcAft>
              <a:buClr>
                <a:srgbClr val="0070C0"/>
              </a:buClr>
              <a:buSzPct val="100000"/>
              <a:buNone/>
            </a:pPr>
            <a:r>
              <a:rPr b="1" lang="en-US">
                <a:solidFill>
                  <a:srgbClr val="0070C0"/>
                </a:solidFill>
              </a:rPr>
              <a:t>   //Protected code</a:t>
            </a:r>
            <a:endParaRPr/>
          </a:p>
          <a:p>
            <a:pPr indent="0" lvl="1" marL="457200" rtl="0" algn="l">
              <a:lnSpc>
                <a:spcPct val="90000"/>
              </a:lnSpc>
              <a:spcBef>
                <a:spcPts val="500"/>
              </a:spcBef>
              <a:spcAft>
                <a:spcPts val="0"/>
              </a:spcAft>
              <a:buClr>
                <a:srgbClr val="0070C0"/>
              </a:buClr>
              <a:buSzPct val="100000"/>
              <a:buNone/>
            </a:pPr>
            <a:r>
              <a:rPr b="1" lang="en-US">
                <a:solidFill>
                  <a:srgbClr val="0070C0"/>
                </a:solidFill>
              </a:rPr>
              <a:t>}</a:t>
            </a:r>
            <a:endParaRPr/>
          </a:p>
          <a:p>
            <a:pPr indent="-104140" lvl="0" marL="228600" rtl="0" algn="l">
              <a:lnSpc>
                <a:spcPct val="90000"/>
              </a:lnSpc>
              <a:spcBef>
                <a:spcPts val="1000"/>
              </a:spcBef>
              <a:spcAft>
                <a:spcPts val="0"/>
              </a:spcAft>
              <a:buClr>
                <a:schemeClr val="dk1"/>
              </a:buClr>
              <a:buSzPct val="100000"/>
              <a:buNone/>
            </a:pPr>
            <a:r>
              <a:t/>
            </a:r>
            <a:endParaRPr b="1">
              <a:solidFill>
                <a:srgbClr val="0070C0"/>
              </a:solidFill>
            </a:endParaRPr>
          </a:p>
          <a:p>
            <a:pPr indent="-228600" lvl="0" marL="228600" rtl="0" algn="l">
              <a:lnSpc>
                <a:spcPct val="90000"/>
              </a:lnSpc>
              <a:spcBef>
                <a:spcPts val="1000"/>
              </a:spcBef>
              <a:spcAft>
                <a:spcPts val="0"/>
              </a:spcAft>
              <a:buClr>
                <a:srgbClr val="0070C0"/>
              </a:buClr>
              <a:buSzPct val="100000"/>
              <a:buChar char="•"/>
            </a:pPr>
            <a:r>
              <a:rPr b="1" lang="en-US">
                <a:solidFill>
                  <a:srgbClr val="0070C0"/>
                </a:solidFill>
              </a:rPr>
              <a:t>catch(ExceptionType1 e1)</a:t>
            </a:r>
            <a:endParaRPr/>
          </a:p>
          <a:p>
            <a:pPr indent="0" lvl="1" marL="457200" rtl="0" algn="l">
              <a:lnSpc>
                <a:spcPct val="90000"/>
              </a:lnSpc>
              <a:spcBef>
                <a:spcPts val="500"/>
              </a:spcBef>
              <a:spcAft>
                <a:spcPts val="0"/>
              </a:spcAft>
              <a:buClr>
                <a:srgbClr val="0070C0"/>
              </a:buClr>
              <a:buSzPct val="100000"/>
              <a:buNone/>
            </a:pPr>
            <a:r>
              <a:rPr b="1" lang="en-US">
                <a:solidFill>
                  <a:srgbClr val="0070C0"/>
                </a:solidFill>
              </a:rPr>
              <a:t>{</a:t>
            </a:r>
            <a:endParaRPr/>
          </a:p>
          <a:p>
            <a:pPr indent="0" lvl="1" marL="457200" rtl="0" algn="l">
              <a:lnSpc>
                <a:spcPct val="90000"/>
              </a:lnSpc>
              <a:spcBef>
                <a:spcPts val="500"/>
              </a:spcBef>
              <a:spcAft>
                <a:spcPts val="0"/>
              </a:spcAft>
              <a:buClr>
                <a:srgbClr val="0070C0"/>
              </a:buClr>
              <a:buSzPct val="100000"/>
              <a:buNone/>
            </a:pPr>
            <a:r>
              <a:rPr b="1" lang="en-US">
                <a:solidFill>
                  <a:srgbClr val="0070C0"/>
                </a:solidFill>
              </a:rPr>
              <a:t>   //Catch block</a:t>
            </a:r>
            <a:endParaRPr/>
          </a:p>
          <a:p>
            <a:pPr indent="0" lvl="1" marL="457200" rtl="0" algn="l">
              <a:lnSpc>
                <a:spcPct val="90000"/>
              </a:lnSpc>
              <a:spcBef>
                <a:spcPts val="500"/>
              </a:spcBef>
              <a:spcAft>
                <a:spcPts val="0"/>
              </a:spcAft>
              <a:buClr>
                <a:srgbClr val="0070C0"/>
              </a:buClr>
              <a:buSzPct val="100000"/>
              <a:buNone/>
            </a:pPr>
            <a:r>
              <a:rPr b="1" lang="en-US">
                <a:solidFill>
                  <a:srgbClr val="0070C0"/>
                </a:solidFill>
              </a:rPr>
              <a:t>}</a:t>
            </a:r>
            <a:endParaRPr/>
          </a:p>
          <a:p>
            <a:pPr indent="-104140" lvl="0" marL="228600" rtl="0" algn="l">
              <a:lnSpc>
                <a:spcPct val="90000"/>
              </a:lnSpc>
              <a:spcBef>
                <a:spcPts val="1000"/>
              </a:spcBef>
              <a:spcAft>
                <a:spcPts val="0"/>
              </a:spcAft>
              <a:buClr>
                <a:schemeClr val="dk1"/>
              </a:buClr>
              <a:buSzPct val="100000"/>
              <a:buNone/>
            </a:pPr>
            <a:r>
              <a:t/>
            </a:r>
            <a:endParaRPr b="1">
              <a:solidFill>
                <a:srgbClr val="0070C0"/>
              </a:solidFill>
            </a:endParaRPr>
          </a:p>
          <a:p>
            <a:pPr indent="-228600" lvl="0" marL="228600" rtl="0" algn="l">
              <a:lnSpc>
                <a:spcPct val="90000"/>
              </a:lnSpc>
              <a:spcBef>
                <a:spcPts val="1000"/>
              </a:spcBef>
              <a:spcAft>
                <a:spcPts val="0"/>
              </a:spcAft>
              <a:buClr>
                <a:srgbClr val="0070C0"/>
              </a:buClr>
              <a:buSzPct val="100000"/>
              <a:buChar char="•"/>
            </a:pPr>
            <a:r>
              <a:rPr b="1" lang="en-US">
                <a:solidFill>
                  <a:srgbClr val="0070C0"/>
                </a:solidFill>
              </a:rPr>
              <a:t>catch(ExceptionType2 e2)</a:t>
            </a:r>
            <a:endParaRPr/>
          </a:p>
          <a:p>
            <a:pPr indent="0" lvl="1" marL="457200" rtl="0" algn="l">
              <a:lnSpc>
                <a:spcPct val="90000"/>
              </a:lnSpc>
              <a:spcBef>
                <a:spcPts val="500"/>
              </a:spcBef>
              <a:spcAft>
                <a:spcPts val="0"/>
              </a:spcAft>
              <a:buClr>
                <a:srgbClr val="0070C0"/>
              </a:buClr>
              <a:buSzPct val="100000"/>
              <a:buNone/>
            </a:pPr>
            <a:r>
              <a:rPr b="1" lang="en-US">
                <a:solidFill>
                  <a:srgbClr val="0070C0"/>
                </a:solidFill>
              </a:rPr>
              <a:t>{</a:t>
            </a:r>
            <a:endParaRPr/>
          </a:p>
          <a:p>
            <a:pPr indent="0" lvl="1" marL="457200" rtl="0" algn="l">
              <a:lnSpc>
                <a:spcPct val="90000"/>
              </a:lnSpc>
              <a:spcBef>
                <a:spcPts val="500"/>
              </a:spcBef>
              <a:spcAft>
                <a:spcPts val="0"/>
              </a:spcAft>
              <a:buClr>
                <a:srgbClr val="0070C0"/>
              </a:buClr>
              <a:buSzPct val="100000"/>
              <a:buNone/>
            </a:pPr>
            <a:r>
              <a:rPr b="1" lang="en-US">
                <a:solidFill>
                  <a:srgbClr val="0070C0"/>
                </a:solidFill>
              </a:rPr>
              <a:t>   //Catch block</a:t>
            </a:r>
            <a:endParaRPr/>
          </a:p>
          <a:p>
            <a:pPr indent="0" lvl="1" marL="457200" rtl="0" algn="l">
              <a:lnSpc>
                <a:spcPct val="90000"/>
              </a:lnSpc>
              <a:spcBef>
                <a:spcPts val="500"/>
              </a:spcBef>
              <a:spcAft>
                <a:spcPts val="0"/>
              </a:spcAft>
              <a:buClr>
                <a:srgbClr val="0070C0"/>
              </a:buClr>
              <a:buSzPct val="100000"/>
              <a:buNone/>
            </a:pPr>
            <a:r>
              <a:rPr b="1" lang="en-US">
                <a:solidFill>
                  <a:srgbClr val="0070C0"/>
                </a:solidFill>
              </a:rPr>
              <a:t>} </a:t>
            </a:r>
            <a:endParaRPr/>
          </a:p>
          <a:p>
            <a:pPr indent="-104140" lvl="0" marL="228600" rtl="0" algn="l">
              <a:lnSpc>
                <a:spcPct val="90000"/>
              </a:lnSpc>
              <a:spcBef>
                <a:spcPts val="1000"/>
              </a:spcBef>
              <a:spcAft>
                <a:spcPts val="0"/>
              </a:spcAft>
              <a:buClr>
                <a:schemeClr val="dk1"/>
              </a:buClr>
              <a:buSzPct val="100000"/>
              <a:buNone/>
            </a:pPr>
            <a:r>
              <a:t/>
            </a:r>
            <a:endParaRPr b="1">
              <a:solidFill>
                <a:srgbClr val="0070C0"/>
              </a:solidFill>
            </a:endParaRPr>
          </a:p>
          <a:p>
            <a:pPr indent="-228600" lvl="0" marL="228600" rtl="0" algn="l">
              <a:lnSpc>
                <a:spcPct val="90000"/>
              </a:lnSpc>
              <a:spcBef>
                <a:spcPts val="1000"/>
              </a:spcBef>
              <a:spcAft>
                <a:spcPts val="0"/>
              </a:spcAft>
              <a:buClr>
                <a:srgbClr val="0070C0"/>
              </a:buClr>
              <a:buSzPct val="100000"/>
              <a:buChar char="•"/>
            </a:pPr>
            <a:r>
              <a:rPr b="1" lang="en-US">
                <a:solidFill>
                  <a:srgbClr val="0070C0"/>
                </a:solidFill>
              </a:rPr>
              <a:t>catch(ExceptionType3 e3)</a:t>
            </a:r>
            <a:endParaRPr/>
          </a:p>
          <a:p>
            <a:pPr indent="0" lvl="1" marL="457200" rtl="0" algn="l">
              <a:lnSpc>
                <a:spcPct val="90000"/>
              </a:lnSpc>
              <a:spcBef>
                <a:spcPts val="500"/>
              </a:spcBef>
              <a:spcAft>
                <a:spcPts val="0"/>
              </a:spcAft>
              <a:buClr>
                <a:srgbClr val="0070C0"/>
              </a:buClr>
              <a:buSzPct val="100000"/>
              <a:buNone/>
            </a:pPr>
            <a:r>
              <a:rPr b="1" lang="en-US">
                <a:solidFill>
                  <a:srgbClr val="0070C0"/>
                </a:solidFill>
              </a:rPr>
              <a:t>{</a:t>
            </a:r>
            <a:endParaRPr/>
          </a:p>
          <a:p>
            <a:pPr indent="0" lvl="1" marL="457200" rtl="0" algn="l">
              <a:lnSpc>
                <a:spcPct val="90000"/>
              </a:lnSpc>
              <a:spcBef>
                <a:spcPts val="500"/>
              </a:spcBef>
              <a:spcAft>
                <a:spcPts val="0"/>
              </a:spcAft>
              <a:buClr>
                <a:srgbClr val="0070C0"/>
              </a:buClr>
              <a:buSzPct val="100000"/>
              <a:buNone/>
            </a:pPr>
            <a:r>
              <a:rPr b="1" lang="en-US">
                <a:solidFill>
                  <a:srgbClr val="0070C0"/>
                </a:solidFill>
              </a:rPr>
              <a:t>   //Catch block</a:t>
            </a:r>
            <a:endParaRPr/>
          </a:p>
          <a:p>
            <a:pPr indent="0" lvl="1" marL="457200" rtl="0" algn="l">
              <a:lnSpc>
                <a:spcPct val="90000"/>
              </a:lnSpc>
              <a:spcBef>
                <a:spcPts val="500"/>
              </a:spcBef>
              <a:spcAft>
                <a:spcPts val="0"/>
              </a:spcAft>
              <a:buClr>
                <a:srgbClr val="0070C0"/>
              </a:buClr>
              <a:buSzPct val="100000"/>
              <a:buNone/>
            </a:pPr>
            <a:r>
              <a:rPr b="1" lang="en-US">
                <a:solidFill>
                  <a:srgbClr val="0070C0"/>
                </a:solidFill>
              </a:rPr>
              <a:t>}</a:t>
            </a:r>
            <a:endParaRPr/>
          </a:p>
          <a:p>
            <a:pPr indent="-104140" lvl="0" marL="228600" rtl="0" algn="l">
              <a:lnSpc>
                <a:spcPct val="90000"/>
              </a:lnSpc>
              <a:spcBef>
                <a:spcPts val="1000"/>
              </a:spcBef>
              <a:spcAft>
                <a:spcPts val="0"/>
              </a:spcAft>
              <a:buClr>
                <a:schemeClr val="dk1"/>
              </a:buClr>
              <a:buSzPct val="100000"/>
              <a:buNone/>
            </a:pPr>
            <a:r>
              <a:t/>
            </a:r>
            <a:endParaRPr/>
          </a:p>
        </p:txBody>
      </p:sp>
      <p:pic>
        <p:nvPicPr>
          <p:cNvPr id="253" name="Google Shape;253;p27"/>
          <p:cNvPicPr preferRelativeResize="0"/>
          <p:nvPr/>
        </p:nvPicPr>
        <p:blipFill rotWithShape="1">
          <a:blip r:embed="rId3">
            <a:alphaModFix/>
          </a:blip>
          <a:srcRect b="0" l="0" r="0" t="0"/>
          <a:stretch/>
        </p:blipFill>
        <p:spPr>
          <a:xfrm>
            <a:off x="5432139" y="130033"/>
            <a:ext cx="6031830" cy="5967804"/>
          </a:xfrm>
          <a:prstGeom prst="rect">
            <a:avLst/>
          </a:prstGeom>
          <a:noFill/>
          <a:ln>
            <a:noFill/>
          </a:ln>
        </p:spPr>
      </p:pic>
      <p:sp>
        <p:nvSpPr>
          <p:cNvPr id="254" name="Google Shape;254;p27"/>
          <p:cNvSpPr txBox="1"/>
          <p:nvPr/>
        </p:nvSpPr>
        <p:spPr>
          <a:xfrm>
            <a:off x="5916059" y="5585553"/>
            <a:ext cx="5492826" cy="102456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00B050"/>
              </a:buClr>
              <a:buSzPts val="2800"/>
              <a:buFont typeface="Arial"/>
              <a:buChar char="•"/>
            </a:pPr>
            <a:r>
              <a:rPr b="1" i="0" lang="en-US" sz="2800" u="none" cap="none" strike="noStrike">
                <a:solidFill>
                  <a:srgbClr val="00B050"/>
                </a:solidFill>
                <a:latin typeface="Calibri"/>
                <a:ea typeface="Calibri"/>
                <a:cs typeface="Calibri"/>
                <a:sym typeface="Calibri"/>
              </a:rPr>
              <a:t>Output:</a:t>
            </a:r>
            <a:endParaRPr/>
          </a:p>
          <a:p>
            <a:pPr indent="0" lvl="1" marL="457200" marR="0" rtl="0" algn="l">
              <a:lnSpc>
                <a:spcPct val="90000"/>
              </a:lnSpc>
              <a:spcBef>
                <a:spcPts val="500"/>
              </a:spcBef>
              <a:spcAft>
                <a:spcPts val="0"/>
              </a:spcAft>
              <a:buClr>
                <a:srgbClr val="C00000"/>
              </a:buClr>
              <a:buSzPts val="2400"/>
              <a:buFont typeface="Arial"/>
              <a:buNone/>
            </a:pPr>
            <a:r>
              <a:rPr b="0" i="0" lang="en-US" sz="2400" u="none" cap="none" strike="noStrike">
                <a:solidFill>
                  <a:srgbClr val="C00000"/>
                </a:solidFill>
                <a:latin typeface="Calibri"/>
                <a:ea typeface="Calibri"/>
                <a:cs typeface="Calibri"/>
                <a:sym typeface="Calibri"/>
              </a:rPr>
              <a:t>Array Index Out Of Bounds Exception</a:t>
            </a:r>
            <a:endParaRPr b="1" i="0" sz="2400" u="none" cap="none" strike="noStrike">
              <a:solidFill>
                <a:srgbClr val="C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F0"/>
              </a:buClr>
              <a:buSzPts val="4400"/>
              <a:buFont typeface="Calibri"/>
              <a:buNone/>
            </a:pPr>
            <a:r>
              <a:rPr b="1" lang="en-US" u="sng">
                <a:solidFill>
                  <a:srgbClr val="0000F0"/>
                </a:solidFill>
              </a:rPr>
              <a:t>The </a:t>
            </a:r>
            <a:r>
              <a:rPr b="1" lang="en-US" u="sng">
                <a:solidFill>
                  <a:srgbClr val="FF0000"/>
                </a:solidFill>
              </a:rPr>
              <a:t>finally</a:t>
            </a:r>
            <a:r>
              <a:rPr b="1" lang="en-US" u="sng">
                <a:solidFill>
                  <a:srgbClr val="0000F0"/>
                </a:solidFill>
              </a:rPr>
              <a:t> block</a:t>
            </a:r>
            <a:br>
              <a:rPr b="1" lang="en-US">
                <a:solidFill>
                  <a:srgbClr val="0000F0"/>
                </a:solidFill>
              </a:rPr>
            </a:br>
            <a:endParaRPr>
              <a:solidFill>
                <a:srgbClr val="0000F0"/>
              </a:solidFill>
            </a:endParaRPr>
          </a:p>
        </p:txBody>
      </p:sp>
      <p:sp>
        <p:nvSpPr>
          <p:cNvPr id="260" name="Google Shape;260;p28"/>
          <p:cNvSpPr txBox="1"/>
          <p:nvPr>
            <p:ph idx="1" type="body"/>
          </p:nvPr>
        </p:nvSpPr>
        <p:spPr>
          <a:xfrm>
            <a:off x="838200" y="1410159"/>
            <a:ext cx="10515600" cy="476680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a:t>
            </a:r>
            <a:endParaRPr/>
          </a:p>
          <a:p>
            <a:pPr indent="-228600" lvl="0" marL="228600" rtl="0" algn="l">
              <a:lnSpc>
                <a:spcPct val="100000"/>
              </a:lnSpc>
              <a:spcBef>
                <a:spcPts val="1000"/>
              </a:spcBef>
              <a:spcAft>
                <a:spcPts val="0"/>
              </a:spcAft>
              <a:buClr>
                <a:schemeClr val="dk1"/>
              </a:buClr>
              <a:buSzPts val="2800"/>
              <a:buChar char="•"/>
            </a:pPr>
            <a:r>
              <a:rPr lang="en-US"/>
              <a:t>The finally block follows a try block or a catch block. </a:t>
            </a:r>
            <a:endParaRPr/>
          </a:p>
          <a:p>
            <a:pPr indent="-228600" lvl="0" marL="228600" rtl="0" algn="l">
              <a:lnSpc>
                <a:spcPct val="100000"/>
              </a:lnSpc>
              <a:spcBef>
                <a:spcPts val="1000"/>
              </a:spcBef>
              <a:spcAft>
                <a:spcPts val="0"/>
              </a:spcAft>
              <a:buClr>
                <a:schemeClr val="dk1"/>
              </a:buClr>
              <a:buSzPts val="2800"/>
              <a:buChar char="•"/>
            </a:pPr>
            <a:r>
              <a:rPr lang="en-US"/>
              <a:t>A finally block of code always executes, irrespective of occurrence of an Exception.</a:t>
            </a:r>
            <a:endParaRPr/>
          </a:p>
          <a:p>
            <a:pPr indent="-228600" lvl="0" marL="228600" rtl="0" algn="l">
              <a:lnSpc>
                <a:spcPct val="100000"/>
              </a:lnSpc>
              <a:spcBef>
                <a:spcPts val="1000"/>
              </a:spcBef>
              <a:spcAft>
                <a:spcPts val="0"/>
              </a:spcAft>
              <a:buClr>
                <a:schemeClr val="dk1"/>
              </a:buClr>
              <a:buSzPts val="2800"/>
              <a:buChar char="•"/>
            </a:pPr>
            <a:r>
              <a:rPr lang="en-US"/>
              <a:t> Using a finally block allows you to run any cleanup-type statements that you want to execute, no matter what happens in the protected code.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r>
              <a:rPr b="1" lang="en-US" sz="3600">
                <a:solidFill>
                  <a:srgbClr val="FF0000"/>
                </a:solidFill>
              </a:rPr>
              <a:t>A finally block appears at the end of the try blocks and has the following syntax:</a:t>
            </a:r>
            <a:br>
              <a:rPr lang="en-US"/>
            </a:br>
            <a:endParaRPr/>
          </a:p>
        </p:txBody>
      </p:sp>
      <p:sp>
        <p:nvSpPr>
          <p:cNvPr id="266" name="Google Shape;266;p29"/>
          <p:cNvSpPr txBox="1"/>
          <p:nvPr>
            <p:ph idx="1" type="body"/>
          </p:nvPr>
        </p:nvSpPr>
        <p:spPr>
          <a:xfrm>
            <a:off x="2027104" y="1825625"/>
            <a:ext cx="9326696" cy="4351338"/>
          </a:xfrm>
          <a:prstGeom prst="rect">
            <a:avLst/>
          </a:prstGeom>
          <a:noFill/>
          <a:ln>
            <a:noFill/>
          </a:ln>
        </p:spPr>
        <p:txBody>
          <a:bodyPr anchorCtr="0" anchor="t" bIns="45700" lIns="91425" spcFirstLastPara="1" rIns="91425" wrap="square" tIns="45700">
            <a:normAutofit lnSpcReduction="10000"/>
          </a:bodyPr>
          <a:lstStyle/>
          <a:p>
            <a:pPr indent="-50800" lvl="0" marL="22860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try</a:t>
            </a:r>
            <a:endParaRPr/>
          </a:p>
          <a:p>
            <a:pPr indent="0" lvl="0" marL="0" rtl="0" algn="l">
              <a:lnSpc>
                <a:spcPct val="90000"/>
              </a:lnSpc>
              <a:spcBef>
                <a:spcPts val="1000"/>
              </a:spcBef>
              <a:spcAft>
                <a:spcPts val="0"/>
              </a:spcAft>
              <a:buClr>
                <a:schemeClr val="dk1"/>
              </a:buClr>
              <a:buSzPts val="2800"/>
              <a:buNone/>
            </a:pPr>
            <a:r>
              <a:rPr lang="en-US"/>
              <a:t>{</a:t>
            </a:r>
            <a:endParaRPr/>
          </a:p>
          <a:p>
            <a:pPr indent="0" lvl="0" marL="0" rtl="0" algn="l">
              <a:lnSpc>
                <a:spcPct val="90000"/>
              </a:lnSpc>
              <a:spcBef>
                <a:spcPts val="1000"/>
              </a:spcBef>
              <a:spcAft>
                <a:spcPts val="0"/>
              </a:spcAft>
              <a:buClr>
                <a:schemeClr val="dk1"/>
              </a:buClr>
              <a:buSzPts val="2800"/>
              <a:buNone/>
            </a:pPr>
            <a:r>
              <a:rPr lang="en-US"/>
              <a:t>    //statements that may cause an exception</a:t>
            </a:r>
            <a:endParaRPr/>
          </a:p>
          <a:p>
            <a:pPr indent="0" lvl="0" marL="0" rtl="0" algn="l">
              <a:lnSpc>
                <a:spcPct val="90000"/>
              </a:lnSpc>
              <a:spcBef>
                <a:spcPts val="1000"/>
              </a:spcBef>
              <a:spcAft>
                <a:spcPts val="0"/>
              </a:spcAft>
              <a:buClr>
                <a:schemeClr val="dk1"/>
              </a:buClr>
              <a:buSzPts val="2800"/>
              <a:buNone/>
            </a:pPr>
            <a:r>
              <a:rPr lang="en-US"/>
              <a:t>}</a:t>
            </a:r>
            <a:endParaRPr/>
          </a:p>
          <a:p>
            <a:pPr indent="0" lvl="0" marL="0" rtl="0" algn="l">
              <a:lnSpc>
                <a:spcPct val="90000"/>
              </a:lnSpc>
              <a:spcBef>
                <a:spcPts val="1000"/>
              </a:spcBef>
              <a:spcAft>
                <a:spcPts val="0"/>
              </a:spcAft>
              <a:buClr>
                <a:schemeClr val="dk1"/>
              </a:buClr>
              <a:buSzPts val="2800"/>
              <a:buNone/>
            </a:pPr>
            <a:r>
              <a:rPr lang="en-US"/>
              <a:t>finally</a:t>
            </a:r>
            <a:endParaRPr/>
          </a:p>
          <a:p>
            <a:pPr indent="0" lvl="0" marL="0" rtl="0" algn="l">
              <a:lnSpc>
                <a:spcPct val="90000"/>
              </a:lnSpc>
              <a:spcBef>
                <a:spcPts val="1000"/>
              </a:spcBef>
              <a:spcAft>
                <a:spcPts val="0"/>
              </a:spcAft>
              <a:buClr>
                <a:schemeClr val="dk1"/>
              </a:buClr>
              <a:buSzPts val="2800"/>
              <a:buNone/>
            </a:pPr>
            <a:r>
              <a:rPr lang="en-US"/>
              <a:t>{</a:t>
            </a:r>
            <a:endParaRPr/>
          </a:p>
          <a:p>
            <a:pPr indent="0" lvl="0" marL="0" rtl="0" algn="l">
              <a:lnSpc>
                <a:spcPct val="90000"/>
              </a:lnSpc>
              <a:spcBef>
                <a:spcPts val="1000"/>
              </a:spcBef>
              <a:spcAft>
                <a:spcPts val="0"/>
              </a:spcAft>
              <a:buClr>
                <a:schemeClr val="dk1"/>
              </a:buClr>
              <a:buSzPts val="2800"/>
              <a:buNone/>
            </a:pPr>
            <a:r>
              <a:rPr lang="en-US"/>
              <a:t>   //statements to be executed </a:t>
            </a:r>
            <a:endParaRPr/>
          </a:p>
          <a:p>
            <a:pPr indent="0" lvl="0" marL="0" rtl="0" algn="l">
              <a:lnSpc>
                <a:spcPct val="90000"/>
              </a:lnSpc>
              <a:spcBef>
                <a:spcPts val="1000"/>
              </a:spcBef>
              <a:spcAft>
                <a:spcPts val="0"/>
              </a:spcAft>
              <a:buClr>
                <a:schemeClr val="dk1"/>
              </a:buClr>
              <a:buSzPts val="2800"/>
              <a:buNone/>
            </a:pP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r>
              <a:rPr b="1" lang="en-US" sz="3100">
                <a:solidFill>
                  <a:srgbClr val="FF0000"/>
                </a:solidFill>
              </a:rPr>
              <a:t>A finally block appears at the end of the catch blocks and has the following syntax:</a:t>
            </a:r>
            <a:br>
              <a:rPr lang="en-US"/>
            </a:br>
            <a:endParaRPr/>
          </a:p>
        </p:txBody>
      </p:sp>
      <p:sp>
        <p:nvSpPr>
          <p:cNvPr id="272" name="Google Shape;272;p30"/>
          <p:cNvSpPr txBox="1"/>
          <p:nvPr>
            <p:ph idx="1" type="body"/>
          </p:nvPr>
        </p:nvSpPr>
        <p:spPr>
          <a:xfrm>
            <a:off x="1839816" y="1355074"/>
            <a:ext cx="9513983" cy="4990641"/>
          </a:xfrm>
          <a:prstGeom prst="rect">
            <a:avLst/>
          </a:prstGeom>
          <a:noFill/>
          <a:ln>
            <a:noFill/>
          </a:ln>
        </p:spPr>
        <p:txBody>
          <a:bodyPr anchorCtr="0" anchor="t" bIns="45700" lIns="91425" spcFirstLastPara="1" rIns="91425" wrap="square" tIns="45700">
            <a:normAutofit fontScale="85000" lnSpcReduction="20000"/>
          </a:bodyPr>
          <a:lstStyle/>
          <a:p>
            <a:pPr indent="-77470" lvl="0" marL="228600" rtl="0" algn="l">
              <a:lnSpc>
                <a:spcPct val="90000"/>
              </a:lnSpc>
              <a:spcBef>
                <a:spcPts val="0"/>
              </a:spcBef>
              <a:spcAft>
                <a:spcPts val="0"/>
              </a:spcAft>
              <a:buClr>
                <a:schemeClr val="dk1"/>
              </a:buClr>
              <a:buSzPct val="100000"/>
              <a:buNone/>
            </a:pPr>
            <a:r>
              <a:t/>
            </a:r>
            <a:endParaRPr/>
          </a:p>
          <a:p>
            <a:pPr indent="0" lvl="0" marL="0" rtl="0" algn="l">
              <a:lnSpc>
                <a:spcPct val="90000"/>
              </a:lnSpc>
              <a:spcBef>
                <a:spcPts val="1000"/>
              </a:spcBef>
              <a:spcAft>
                <a:spcPts val="0"/>
              </a:spcAft>
              <a:buClr>
                <a:srgbClr val="002060"/>
              </a:buClr>
              <a:buSzPct val="100000"/>
              <a:buNone/>
            </a:pPr>
            <a:r>
              <a:rPr b="1" lang="en-US">
                <a:solidFill>
                  <a:srgbClr val="002060"/>
                </a:solidFill>
              </a:rPr>
              <a:t>try</a:t>
            </a:r>
            <a:endParaRPr/>
          </a:p>
          <a:p>
            <a:pPr indent="0" lvl="0" marL="0" rtl="0" algn="l">
              <a:lnSpc>
                <a:spcPct val="90000"/>
              </a:lnSpc>
              <a:spcBef>
                <a:spcPts val="1000"/>
              </a:spcBef>
              <a:spcAft>
                <a:spcPts val="0"/>
              </a:spcAft>
              <a:buClr>
                <a:srgbClr val="002060"/>
              </a:buClr>
              <a:buSzPct val="100000"/>
              <a:buNone/>
            </a:pPr>
            <a:r>
              <a:rPr b="1" lang="en-US">
                <a:solidFill>
                  <a:srgbClr val="002060"/>
                </a:solidFill>
              </a:rPr>
              <a:t>{</a:t>
            </a:r>
            <a:endParaRPr/>
          </a:p>
          <a:p>
            <a:pPr indent="0" lvl="0" marL="0" rtl="0" algn="l">
              <a:lnSpc>
                <a:spcPct val="90000"/>
              </a:lnSpc>
              <a:spcBef>
                <a:spcPts val="1000"/>
              </a:spcBef>
              <a:spcAft>
                <a:spcPts val="0"/>
              </a:spcAft>
              <a:buClr>
                <a:srgbClr val="002060"/>
              </a:buClr>
              <a:buSzPct val="100000"/>
              <a:buNone/>
            </a:pPr>
            <a:r>
              <a:rPr b="1" lang="en-US">
                <a:solidFill>
                  <a:srgbClr val="002060"/>
                </a:solidFill>
              </a:rPr>
              <a:t>   //Protected code</a:t>
            </a:r>
            <a:endParaRPr/>
          </a:p>
          <a:p>
            <a:pPr indent="0" lvl="0" marL="0" rtl="0" algn="l">
              <a:lnSpc>
                <a:spcPct val="90000"/>
              </a:lnSpc>
              <a:spcBef>
                <a:spcPts val="1000"/>
              </a:spcBef>
              <a:spcAft>
                <a:spcPts val="0"/>
              </a:spcAft>
              <a:buClr>
                <a:srgbClr val="002060"/>
              </a:buClr>
              <a:buSzPct val="100000"/>
              <a:buNone/>
            </a:pPr>
            <a:r>
              <a:rPr b="1" lang="en-US">
                <a:solidFill>
                  <a:srgbClr val="002060"/>
                </a:solidFill>
              </a:rPr>
              <a:t>}</a:t>
            </a:r>
            <a:endParaRPr/>
          </a:p>
          <a:p>
            <a:pPr indent="0" lvl="0" marL="0" rtl="0" algn="l">
              <a:lnSpc>
                <a:spcPct val="90000"/>
              </a:lnSpc>
              <a:spcBef>
                <a:spcPts val="1000"/>
              </a:spcBef>
              <a:spcAft>
                <a:spcPts val="0"/>
              </a:spcAft>
              <a:buClr>
                <a:srgbClr val="002060"/>
              </a:buClr>
              <a:buSzPct val="100000"/>
              <a:buNone/>
            </a:pPr>
            <a:r>
              <a:rPr b="1" lang="en-US">
                <a:solidFill>
                  <a:srgbClr val="002060"/>
                </a:solidFill>
              </a:rPr>
              <a:t>catch(ExceptionType1 e1)</a:t>
            </a:r>
            <a:endParaRPr/>
          </a:p>
          <a:p>
            <a:pPr indent="0" lvl="0" marL="0" rtl="0" algn="l">
              <a:lnSpc>
                <a:spcPct val="90000"/>
              </a:lnSpc>
              <a:spcBef>
                <a:spcPts val="1000"/>
              </a:spcBef>
              <a:spcAft>
                <a:spcPts val="0"/>
              </a:spcAft>
              <a:buClr>
                <a:srgbClr val="002060"/>
              </a:buClr>
              <a:buSzPct val="100000"/>
              <a:buNone/>
            </a:pPr>
            <a:r>
              <a:rPr b="1" lang="en-US">
                <a:solidFill>
                  <a:srgbClr val="002060"/>
                </a:solidFill>
              </a:rPr>
              <a:t>{</a:t>
            </a:r>
            <a:endParaRPr/>
          </a:p>
          <a:p>
            <a:pPr indent="0" lvl="0" marL="0" rtl="0" algn="l">
              <a:lnSpc>
                <a:spcPct val="90000"/>
              </a:lnSpc>
              <a:spcBef>
                <a:spcPts val="1000"/>
              </a:spcBef>
              <a:spcAft>
                <a:spcPts val="0"/>
              </a:spcAft>
              <a:buClr>
                <a:srgbClr val="002060"/>
              </a:buClr>
              <a:buSzPct val="100000"/>
              <a:buNone/>
            </a:pPr>
            <a:r>
              <a:rPr b="1" lang="en-US">
                <a:solidFill>
                  <a:srgbClr val="002060"/>
                </a:solidFill>
              </a:rPr>
              <a:t>   //Catch block</a:t>
            </a:r>
            <a:endParaRPr/>
          </a:p>
          <a:p>
            <a:pPr indent="0" lvl="0" marL="0" rtl="0" algn="l">
              <a:lnSpc>
                <a:spcPct val="90000"/>
              </a:lnSpc>
              <a:spcBef>
                <a:spcPts val="1000"/>
              </a:spcBef>
              <a:spcAft>
                <a:spcPts val="0"/>
              </a:spcAft>
              <a:buClr>
                <a:srgbClr val="002060"/>
              </a:buClr>
              <a:buSzPct val="100000"/>
              <a:buNone/>
            </a:pPr>
            <a:r>
              <a:rPr b="1" lang="en-US">
                <a:solidFill>
                  <a:srgbClr val="002060"/>
                </a:solidFill>
              </a:rPr>
              <a:t>} </a:t>
            </a:r>
            <a:endParaRPr/>
          </a:p>
          <a:p>
            <a:pPr indent="0" lvl="0" marL="0" rtl="0" algn="l">
              <a:lnSpc>
                <a:spcPct val="90000"/>
              </a:lnSpc>
              <a:spcBef>
                <a:spcPts val="1000"/>
              </a:spcBef>
              <a:spcAft>
                <a:spcPts val="0"/>
              </a:spcAft>
              <a:buClr>
                <a:srgbClr val="002060"/>
              </a:buClr>
              <a:buSzPct val="100000"/>
              <a:buNone/>
            </a:pPr>
            <a:r>
              <a:rPr b="1" lang="en-US">
                <a:solidFill>
                  <a:srgbClr val="002060"/>
                </a:solidFill>
              </a:rPr>
              <a:t>finally</a:t>
            </a:r>
            <a:endParaRPr/>
          </a:p>
          <a:p>
            <a:pPr indent="0" lvl="0" marL="0" rtl="0" algn="l">
              <a:lnSpc>
                <a:spcPct val="90000"/>
              </a:lnSpc>
              <a:spcBef>
                <a:spcPts val="1000"/>
              </a:spcBef>
              <a:spcAft>
                <a:spcPts val="0"/>
              </a:spcAft>
              <a:buClr>
                <a:srgbClr val="002060"/>
              </a:buClr>
              <a:buSzPct val="100000"/>
              <a:buNone/>
            </a:pPr>
            <a:r>
              <a:rPr b="1" lang="en-US">
                <a:solidFill>
                  <a:srgbClr val="002060"/>
                </a:solidFill>
              </a:rPr>
              <a:t>{</a:t>
            </a:r>
            <a:endParaRPr/>
          </a:p>
          <a:p>
            <a:pPr indent="0" lvl="0" marL="0" rtl="0" algn="l">
              <a:lnSpc>
                <a:spcPct val="90000"/>
              </a:lnSpc>
              <a:spcBef>
                <a:spcPts val="1000"/>
              </a:spcBef>
              <a:spcAft>
                <a:spcPts val="0"/>
              </a:spcAft>
              <a:buClr>
                <a:srgbClr val="002060"/>
              </a:buClr>
              <a:buSzPct val="100000"/>
              <a:buNone/>
            </a:pPr>
            <a:r>
              <a:rPr b="1" lang="en-US">
                <a:solidFill>
                  <a:srgbClr val="002060"/>
                </a:solidFill>
              </a:rPr>
              <a:t>   //The finally block always executes.</a:t>
            </a:r>
            <a:endParaRPr/>
          </a:p>
          <a:p>
            <a:pPr indent="0" lvl="0" marL="0" rtl="0" algn="l">
              <a:lnSpc>
                <a:spcPct val="90000"/>
              </a:lnSpc>
              <a:spcBef>
                <a:spcPts val="1000"/>
              </a:spcBef>
              <a:spcAft>
                <a:spcPts val="0"/>
              </a:spcAft>
              <a:buClr>
                <a:srgbClr val="002060"/>
              </a:buClr>
              <a:buSzPct val="100000"/>
              <a:buNone/>
            </a:pPr>
            <a:r>
              <a:rPr b="1" lang="en-US">
                <a:solidFill>
                  <a:srgbClr val="002060"/>
                </a:solidFill>
              </a:rPr>
              <a:t>}</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4"/>
          <p:cNvPicPr preferRelativeResize="0"/>
          <p:nvPr>
            <p:ph idx="1" type="body"/>
          </p:nvPr>
        </p:nvPicPr>
        <p:blipFill rotWithShape="1">
          <a:blip r:embed="rId3">
            <a:alphaModFix/>
          </a:blip>
          <a:srcRect b="0" l="0" r="0" t="0"/>
          <a:stretch/>
        </p:blipFill>
        <p:spPr>
          <a:xfrm>
            <a:off x="2913164" y="1251433"/>
            <a:ext cx="7260609" cy="5312155"/>
          </a:xfrm>
          <a:prstGeom prst="rect">
            <a:avLst/>
          </a:prstGeom>
          <a:noFill/>
          <a:ln>
            <a:noFill/>
          </a:ln>
        </p:spPr>
      </p:pic>
      <p:sp>
        <p:nvSpPr>
          <p:cNvPr id="104" name="Google Shape;104;p4"/>
          <p:cNvSpPr txBox="1"/>
          <p:nvPr/>
        </p:nvSpPr>
        <p:spPr>
          <a:xfrm>
            <a:off x="838200" y="561762"/>
            <a:ext cx="10515600" cy="852259"/>
          </a:xfrm>
          <a:prstGeom prst="rect">
            <a:avLst/>
          </a:prstGeom>
          <a:solidFill>
            <a:srgbClr val="FBE4D4"/>
          </a:solidFill>
          <a:ln cap="flat" cmpd="sng" w="9525">
            <a:solidFill>
              <a:srgbClr val="FF0000"/>
            </a:solidFill>
            <a:prstDash val="solid"/>
            <a:round/>
            <a:headEnd len="sm" w="sm" type="none"/>
            <a:tailEnd len="sm" w="sm" type="none"/>
          </a:ln>
          <a:effectLst>
            <a:outerShdw blurRad="107950" algn="ctr" dir="5400000" dist="12700">
              <a:srgbClr val="000000"/>
            </a:outerShdw>
          </a:effectLst>
        </p:spPr>
        <p:txBody>
          <a:bodyPr anchorCtr="0" anchor="ctr" bIns="45700" lIns="91425" spcFirstLastPara="1" rIns="91425" wrap="square" tIns="45700">
            <a:normAutofit/>
          </a:bodyPr>
          <a:lstStyle/>
          <a:p>
            <a:pPr indent="-228600" lvl="0" marL="228600" marR="0" rtl="0" algn="ctr">
              <a:lnSpc>
                <a:spcPct val="90000"/>
              </a:lnSpc>
              <a:spcBef>
                <a:spcPts val="0"/>
              </a:spcBef>
              <a:spcAft>
                <a:spcPts val="0"/>
              </a:spcAft>
              <a:buClr>
                <a:srgbClr val="FF0000"/>
              </a:buClr>
              <a:buSzPts val="3600"/>
              <a:buFont typeface="Cambria"/>
              <a:buNone/>
            </a:pPr>
            <a:r>
              <a:rPr b="1" i="0" lang="en-US" sz="3600" u="none" cap="none" strike="noStrike">
                <a:solidFill>
                  <a:srgbClr val="FF0000"/>
                </a:solidFill>
                <a:latin typeface="Cambria"/>
                <a:ea typeface="Cambria"/>
                <a:cs typeface="Cambria"/>
                <a:sym typeface="Cambria"/>
              </a:rPr>
              <a:t>Exceptions Handling</a:t>
            </a:r>
            <a:endParaRPr b="1" i="0" sz="3600" u="none" cap="none" strike="noStrike">
              <a:solidFill>
                <a:srgbClr val="FF0000"/>
              </a:solidFill>
              <a:latin typeface="Cambria"/>
              <a:ea typeface="Cambria"/>
              <a:cs typeface="Cambria"/>
              <a:sym typeface="Cambr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278" name="Google Shape;278;p31"/>
          <p:cNvPicPr preferRelativeResize="0"/>
          <p:nvPr>
            <p:ph idx="1" type="body"/>
          </p:nvPr>
        </p:nvPicPr>
        <p:blipFill rotWithShape="1">
          <a:blip r:embed="rId3">
            <a:alphaModFix/>
          </a:blip>
          <a:srcRect b="0" l="0" r="0" t="0"/>
          <a:stretch/>
        </p:blipFill>
        <p:spPr>
          <a:xfrm>
            <a:off x="568753" y="365125"/>
            <a:ext cx="6709599" cy="6410248"/>
          </a:xfrm>
          <a:prstGeom prst="rect">
            <a:avLst/>
          </a:prstGeom>
          <a:noFill/>
          <a:ln>
            <a:noFill/>
          </a:ln>
        </p:spPr>
      </p:pic>
      <p:pic>
        <p:nvPicPr>
          <p:cNvPr id="279" name="Google Shape;279;p31"/>
          <p:cNvPicPr preferRelativeResize="0"/>
          <p:nvPr/>
        </p:nvPicPr>
        <p:blipFill rotWithShape="1">
          <a:blip r:embed="rId4">
            <a:alphaModFix/>
          </a:blip>
          <a:srcRect b="0" l="0" r="0" t="0"/>
          <a:stretch/>
        </p:blipFill>
        <p:spPr>
          <a:xfrm>
            <a:off x="6486878" y="2780301"/>
            <a:ext cx="5362682" cy="1857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285" name="Google Shape;285;p32"/>
          <p:cNvPicPr preferRelativeResize="0"/>
          <p:nvPr>
            <p:ph idx="1" type="body"/>
          </p:nvPr>
        </p:nvPicPr>
        <p:blipFill rotWithShape="1">
          <a:blip r:embed="rId3">
            <a:alphaModFix/>
          </a:blip>
          <a:srcRect b="0" l="0" r="0" t="0"/>
          <a:stretch/>
        </p:blipFill>
        <p:spPr>
          <a:xfrm>
            <a:off x="210239" y="276989"/>
            <a:ext cx="9035810" cy="6492875"/>
          </a:xfrm>
          <a:prstGeom prst="rect">
            <a:avLst/>
          </a:prstGeom>
          <a:noFill/>
          <a:ln>
            <a:noFill/>
          </a:ln>
        </p:spPr>
      </p:pic>
      <p:pic>
        <p:nvPicPr>
          <p:cNvPr id="286" name="Google Shape;286;p32"/>
          <p:cNvPicPr preferRelativeResize="0"/>
          <p:nvPr/>
        </p:nvPicPr>
        <p:blipFill rotWithShape="1">
          <a:blip r:embed="rId4">
            <a:alphaModFix/>
          </a:blip>
          <a:srcRect b="0" l="0" r="0" t="0"/>
          <a:stretch/>
        </p:blipFill>
        <p:spPr>
          <a:xfrm>
            <a:off x="5703256" y="2401677"/>
            <a:ext cx="6315956" cy="155043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292" name="Google Shape;292;p33"/>
          <p:cNvPicPr preferRelativeResize="0"/>
          <p:nvPr>
            <p:ph idx="1" type="body"/>
          </p:nvPr>
        </p:nvPicPr>
        <p:blipFill rotWithShape="1">
          <a:blip r:embed="rId3">
            <a:alphaModFix/>
          </a:blip>
          <a:srcRect b="0" l="0" r="0" t="0"/>
          <a:stretch/>
        </p:blipFill>
        <p:spPr>
          <a:xfrm>
            <a:off x="159114" y="272246"/>
            <a:ext cx="8239152" cy="6260755"/>
          </a:xfrm>
          <a:prstGeom prst="rect">
            <a:avLst/>
          </a:prstGeom>
          <a:noFill/>
          <a:ln>
            <a:noFill/>
          </a:ln>
        </p:spPr>
      </p:pic>
      <p:pic>
        <p:nvPicPr>
          <p:cNvPr id="293" name="Google Shape;293;p33"/>
          <p:cNvPicPr preferRelativeResize="0"/>
          <p:nvPr/>
        </p:nvPicPr>
        <p:blipFill rotWithShape="1">
          <a:blip r:embed="rId4">
            <a:alphaModFix/>
          </a:blip>
          <a:srcRect b="0" l="0" r="0" t="0"/>
          <a:stretch/>
        </p:blipFill>
        <p:spPr>
          <a:xfrm>
            <a:off x="5671986" y="2302525"/>
            <a:ext cx="6268325" cy="159546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4"/>
          <p:cNvSpPr txBox="1"/>
          <p:nvPr>
            <p:ph type="title"/>
          </p:nvPr>
        </p:nvSpPr>
        <p:spPr>
          <a:xfrm>
            <a:off x="746760" y="691697"/>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000"/>
              <a:buFont typeface="Calibri"/>
              <a:buNone/>
            </a:pPr>
            <a:r>
              <a:rPr b="1" lang="en-US" sz="4000">
                <a:solidFill>
                  <a:srgbClr val="FF0000"/>
                </a:solidFill>
              </a:rPr>
              <a:t>Java throw keyword</a:t>
            </a:r>
            <a:br>
              <a:rPr lang="en-US"/>
            </a:br>
            <a:endParaRPr/>
          </a:p>
        </p:txBody>
      </p:sp>
      <p:sp>
        <p:nvSpPr>
          <p:cNvPr id="299" name="Google Shape;299;p34"/>
          <p:cNvSpPr txBox="1"/>
          <p:nvPr>
            <p:ph idx="1" type="body"/>
          </p:nvPr>
        </p:nvSpPr>
        <p:spPr>
          <a:xfrm>
            <a:off x="746760" y="234814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Java throw keyword is used to explicitly throw an exception.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Syntax of throw keyword:</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a:t>
            </a:r>
            <a:r>
              <a:rPr b="1" lang="en-US">
                <a:solidFill>
                  <a:srgbClr val="0070C0"/>
                </a:solidFill>
              </a:rPr>
              <a:t>throw new exception_class("error message");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5"/>
          <p:cNvSpPr txBox="1"/>
          <p:nvPr>
            <p:ph type="title"/>
          </p:nvPr>
        </p:nvSpPr>
        <p:spPr>
          <a:xfrm>
            <a:off x="511629" y="22143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solidFill>
                  <a:srgbClr val="FF0000"/>
                </a:solidFill>
              </a:rPr>
              <a:t>throw keyword example</a:t>
            </a:r>
            <a:br>
              <a:rPr lang="en-US"/>
            </a:br>
            <a:endParaRPr/>
          </a:p>
        </p:txBody>
      </p:sp>
      <p:pic>
        <p:nvPicPr>
          <p:cNvPr id="305" name="Google Shape;305;p35"/>
          <p:cNvPicPr preferRelativeResize="0"/>
          <p:nvPr>
            <p:ph idx="1" type="body"/>
          </p:nvPr>
        </p:nvPicPr>
        <p:blipFill rotWithShape="1">
          <a:blip r:embed="rId3">
            <a:alphaModFix/>
          </a:blip>
          <a:srcRect b="0" l="0" r="0" t="0"/>
          <a:stretch/>
        </p:blipFill>
        <p:spPr>
          <a:xfrm>
            <a:off x="511629" y="1031645"/>
            <a:ext cx="6309965" cy="5826355"/>
          </a:xfrm>
          <a:prstGeom prst="rect">
            <a:avLst/>
          </a:prstGeom>
          <a:noFill/>
          <a:ln>
            <a:noFill/>
          </a:ln>
        </p:spPr>
      </p:pic>
      <p:pic>
        <p:nvPicPr>
          <p:cNvPr id="306" name="Google Shape;306;p35"/>
          <p:cNvPicPr preferRelativeResize="0"/>
          <p:nvPr/>
        </p:nvPicPr>
        <p:blipFill rotWithShape="1">
          <a:blip r:embed="rId4">
            <a:alphaModFix/>
          </a:blip>
          <a:srcRect b="0" l="0" r="0" t="0"/>
          <a:stretch/>
        </p:blipFill>
        <p:spPr>
          <a:xfrm>
            <a:off x="6427295" y="3084809"/>
            <a:ext cx="5764705" cy="1448002"/>
          </a:xfrm>
          <a:prstGeom prst="rect">
            <a:avLst/>
          </a:prstGeom>
          <a:noFill/>
          <a:ln cap="flat" cmpd="sng" w="9525">
            <a:solidFill>
              <a:srgbClr val="FF0000"/>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idx="1" type="body"/>
          </p:nvPr>
        </p:nvSpPr>
        <p:spPr>
          <a:xfrm>
            <a:off x="1099458" y="2779214"/>
            <a:ext cx="9808029" cy="151846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070C0"/>
              </a:buClr>
              <a:buSzPts val="7200"/>
              <a:buNone/>
            </a:pPr>
            <a:r>
              <a:rPr b="1" lang="en-US" sz="7200">
                <a:solidFill>
                  <a:srgbClr val="0070C0"/>
                </a:solidFill>
              </a:rPr>
              <a:t>SELF STUDY</a:t>
            </a:r>
            <a:endParaRPr/>
          </a:p>
        </p:txBody>
      </p:sp>
      <p:sp>
        <p:nvSpPr>
          <p:cNvPr id="312" name="Google Shape;312;p36"/>
          <p:cNvSpPr txBox="1"/>
          <p:nvPr>
            <p:ph type="title"/>
          </p:nvPr>
        </p:nvSpPr>
        <p:spPr>
          <a:xfrm>
            <a:off x="745672" y="695631"/>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000"/>
              <a:buFont typeface="Calibri"/>
              <a:buNone/>
            </a:pPr>
            <a:r>
              <a:rPr b="1" lang="en-US" sz="4000">
                <a:solidFill>
                  <a:srgbClr val="FF0000"/>
                </a:solidFill>
              </a:rPr>
              <a:t>Java throws keyword</a:t>
            </a:r>
            <a:br>
              <a:rPr lang="en-US"/>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Calibri"/>
              <a:buNone/>
            </a:pPr>
            <a:r>
              <a:rPr b="1" lang="en-US">
                <a:solidFill>
                  <a:srgbClr val="C00000"/>
                </a:solidFill>
              </a:rPr>
              <a:t>Questions?</a:t>
            </a:r>
            <a:endParaRPr/>
          </a:p>
        </p:txBody>
      </p:sp>
      <p:sp>
        <p:nvSpPr>
          <p:cNvPr id="318" name="Google Shape;318;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the difference between checked and unchecked exceptions ?</a:t>
            </a:r>
            <a:endParaRPr/>
          </a:p>
          <a:p>
            <a:pPr indent="-228600" lvl="0" marL="228600" rtl="0" algn="l">
              <a:lnSpc>
                <a:spcPct val="90000"/>
              </a:lnSpc>
              <a:spcBef>
                <a:spcPts val="1000"/>
              </a:spcBef>
              <a:spcAft>
                <a:spcPts val="0"/>
              </a:spcAft>
              <a:buClr>
                <a:schemeClr val="dk1"/>
              </a:buClr>
              <a:buSzPts val="2800"/>
              <a:buChar char="•"/>
            </a:pPr>
            <a:r>
              <a:rPr lang="en-US"/>
              <a:t>What happens behind the code int data=50/0; ?</a:t>
            </a:r>
            <a:endParaRPr/>
          </a:p>
          <a:p>
            <a:pPr indent="-228600" lvl="0" marL="228600" rtl="0" algn="l">
              <a:lnSpc>
                <a:spcPct val="90000"/>
              </a:lnSpc>
              <a:spcBef>
                <a:spcPts val="1000"/>
              </a:spcBef>
              <a:spcAft>
                <a:spcPts val="0"/>
              </a:spcAft>
              <a:buClr>
                <a:schemeClr val="dk1"/>
              </a:buClr>
              <a:buSzPts val="2800"/>
              <a:buChar char="•"/>
            </a:pPr>
            <a:r>
              <a:rPr lang="en-US"/>
              <a:t>Why use multiple catch block ?</a:t>
            </a:r>
            <a:endParaRPr/>
          </a:p>
          <a:p>
            <a:pPr indent="-228600" lvl="0" marL="228600" rtl="0" algn="l">
              <a:lnSpc>
                <a:spcPct val="90000"/>
              </a:lnSpc>
              <a:spcBef>
                <a:spcPts val="1000"/>
              </a:spcBef>
              <a:spcAft>
                <a:spcPts val="0"/>
              </a:spcAft>
              <a:buClr>
                <a:schemeClr val="dk1"/>
              </a:buClr>
              <a:buSzPts val="2800"/>
              <a:buChar char="•"/>
            </a:pPr>
            <a:r>
              <a:rPr lang="en-US"/>
              <a:t>Is there any possibility when finally block is not executed ?</a:t>
            </a:r>
            <a:endParaRPr/>
          </a:p>
          <a:p>
            <a:pPr indent="-228600" lvl="0" marL="228600" rtl="0" algn="l">
              <a:lnSpc>
                <a:spcPct val="90000"/>
              </a:lnSpc>
              <a:spcBef>
                <a:spcPts val="1000"/>
              </a:spcBef>
              <a:spcAft>
                <a:spcPts val="0"/>
              </a:spcAft>
              <a:buClr>
                <a:schemeClr val="dk1"/>
              </a:buClr>
              <a:buSzPts val="2800"/>
              <a:buChar char="•"/>
            </a:pPr>
            <a:r>
              <a:rPr lang="en-US"/>
              <a:t>What is exception propagation ?</a:t>
            </a:r>
            <a:endParaRPr/>
          </a:p>
          <a:p>
            <a:pPr indent="-228600" lvl="0" marL="228600" rtl="0" algn="l">
              <a:lnSpc>
                <a:spcPct val="90000"/>
              </a:lnSpc>
              <a:spcBef>
                <a:spcPts val="1000"/>
              </a:spcBef>
              <a:spcAft>
                <a:spcPts val="0"/>
              </a:spcAft>
              <a:buClr>
                <a:schemeClr val="dk1"/>
              </a:buClr>
              <a:buSzPts val="2800"/>
              <a:buChar char="•"/>
            </a:pPr>
            <a:r>
              <a:rPr lang="en-US"/>
              <a:t>What is the difference between throw and throws keyword ?</a:t>
            </a:r>
            <a:endParaRPr/>
          </a:p>
          <a:p>
            <a:pPr indent="-228600" lvl="0" marL="228600" rtl="0" algn="l">
              <a:lnSpc>
                <a:spcPct val="90000"/>
              </a:lnSpc>
              <a:spcBef>
                <a:spcPts val="1000"/>
              </a:spcBef>
              <a:spcAft>
                <a:spcPts val="0"/>
              </a:spcAft>
              <a:buClr>
                <a:schemeClr val="dk1"/>
              </a:buClr>
              <a:buSzPts val="2800"/>
              <a:buChar char="•"/>
            </a:pPr>
            <a:r>
              <a:rPr lang="en-US"/>
              <a:t>What are the 4 rules for using exception handling with method overriding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8"/>
          <p:cNvSpPr txBox="1"/>
          <p:nvPr>
            <p:ph idx="1" type="body"/>
          </p:nvPr>
        </p:nvSpPr>
        <p:spPr>
          <a:xfrm>
            <a:off x="1021965" y="2241199"/>
            <a:ext cx="10515600" cy="174384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8800"/>
              <a:buNone/>
            </a:pPr>
            <a:r>
              <a:rPr b="1" lang="en-US" sz="8800"/>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838200" y="0"/>
            <a:ext cx="10515600" cy="84829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3200"/>
              <a:buFont typeface="Cambria"/>
              <a:buNone/>
            </a:pPr>
            <a:r>
              <a:rPr b="1" lang="en-US" sz="3200" u="sng">
                <a:solidFill>
                  <a:srgbClr val="0070C0"/>
                </a:solidFill>
                <a:latin typeface="Cambria"/>
                <a:ea typeface="Cambria"/>
                <a:cs typeface="Cambria"/>
                <a:sym typeface="Cambria"/>
              </a:rPr>
              <a:t>Difference between</a:t>
            </a:r>
            <a:r>
              <a:rPr b="1" lang="en-US" sz="3200" u="sng">
                <a:solidFill>
                  <a:srgbClr val="FF0000"/>
                </a:solidFill>
                <a:latin typeface="Cambria"/>
                <a:ea typeface="Cambria"/>
                <a:cs typeface="Cambria"/>
                <a:sym typeface="Cambria"/>
              </a:rPr>
              <a:t> Error </a:t>
            </a:r>
            <a:r>
              <a:rPr b="1" lang="en-US" sz="3200" u="sng">
                <a:solidFill>
                  <a:srgbClr val="0070C0"/>
                </a:solidFill>
                <a:latin typeface="Cambria"/>
                <a:ea typeface="Cambria"/>
                <a:cs typeface="Cambria"/>
                <a:sym typeface="Cambria"/>
              </a:rPr>
              <a:t>and</a:t>
            </a:r>
            <a:r>
              <a:rPr b="1" lang="en-US" sz="3200" u="sng">
                <a:solidFill>
                  <a:srgbClr val="FF0000"/>
                </a:solidFill>
                <a:latin typeface="Cambria"/>
                <a:ea typeface="Cambria"/>
                <a:cs typeface="Cambria"/>
                <a:sym typeface="Cambria"/>
              </a:rPr>
              <a:t> Exception</a:t>
            </a:r>
            <a:endParaRPr/>
          </a:p>
        </p:txBody>
      </p:sp>
      <p:sp>
        <p:nvSpPr>
          <p:cNvPr id="110" name="Google Shape;110;p5"/>
          <p:cNvSpPr txBox="1"/>
          <p:nvPr>
            <p:ph idx="1" type="body"/>
          </p:nvPr>
        </p:nvSpPr>
        <p:spPr>
          <a:xfrm>
            <a:off x="510874" y="699571"/>
            <a:ext cx="11353800" cy="61584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400"/>
              <a:buNone/>
            </a:pPr>
            <a:r>
              <a:rPr b="1" lang="en-US" sz="2400" u="sng">
                <a:solidFill>
                  <a:srgbClr val="FF0000"/>
                </a:solidFill>
                <a:latin typeface="Cambria"/>
                <a:ea typeface="Cambria"/>
                <a:cs typeface="Cambria"/>
                <a:sym typeface="Cambria"/>
              </a:rPr>
              <a:t>Errors:</a:t>
            </a:r>
            <a:endParaRPr sz="2400">
              <a:solidFill>
                <a:srgbClr val="FF0000"/>
              </a:solidFill>
              <a:latin typeface="Cambria"/>
              <a:ea typeface="Cambria"/>
              <a:cs typeface="Cambria"/>
              <a:sym typeface="Cambria"/>
            </a:endParaRPr>
          </a:p>
          <a:p>
            <a:pPr indent="-228600" lvl="0" marL="228600" rtl="0" algn="l">
              <a:lnSpc>
                <a:spcPct val="90000"/>
              </a:lnSpc>
              <a:spcBef>
                <a:spcPts val="1000"/>
              </a:spcBef>
              <a:spcAft>
                <a:spcPts val="0"/>
              </a:spcAft>
              <a:buClr>
                <a:schemeClr val="dk1"/>
              </a:buClr>
              <a:buSzPts val="1800"/>
              <a:buChar char="•"/>
            </a:pPr>
            <a:r>
              <a:rPr lang="en-US" sz="1800">
                <a:latin typeface="Cambria"/>
                <a:ea typeface="Cambria"/>
                <a:cs typeface="Cambria"/>
                <a:sym typeface="Cambria"/>
              </a:rPr>
              <a:t>Indicate </a:t>
            </a:r>
            <a:r>
              <a:rPr b="1" lang="en-US" sz="1800">
                <a:latin typeface="Cambria"/>
                <a:ea typeface="Cambria"/>
                <a:cs typeface="Cambria"/>
                <a:sym typeface="Cambria"/>
              </a:rPr>
              <a:t>serious problems </a:t>
            </a:r>
            <a:r>
              <a:rPr lang="en-US" sz="1800">
                <a:latin typeface="Cambria"/>
                <a:ea typeface="Cambria"/>
                <a:cs typeface="Cambria"/>
                <a:sym typeface="Cambria"/>
              </a:rPr>
              <a:t>and </a:t>
            </a:r>
            <a:r>
              <a:rPr b="1" lang="en-US" sz="1800">
                <a:latin typeface="Cambria"/>
                <a:ea typeface="Cambria"/>
                <a:cs typeface="Cambria"/>
                <a:sym typeface="Cambria"/>
              </a:rPr>
              <a:t>abnormal conditions </a:t>
            </a:r>
            <a:r>
              <a:rPr lang="en-US" sz="1800">
                <a:latin typeface="Cambria"/>
                <a:ea typeface="Cambria"/>
                <a:cs typeface="Cambria"/>
                <a:sym typeface="Cambria"/>
              </a:rPr>
              <a:t>that most applications should not try to handle. </a:t>
            </a:r>
            <a:endParaRPr/>
          </a:p>
          <a:p>
            <a:pPr indent="-228600" lvl="0" marL="228600" rtl="0" algn="l">
              <a:lnSpc>
                <a:spcPct val="90000"/>
              </a:lnSpc>
              <a:spcBef>
                <a:spcPts val="1000"/>
              </a:spcBef>
              <a:spcAft>
                <a:spcPts val="0"/>
              </a:spcAft>
              <a:buClr>
                <a:schemeClr val="dk1"/>
              </a:buClr>
              <a:buSzPts val="1800"/>
              <a:buChar char="•"/>
            </a:pPr>
            <a:r>
              <a:rPr lang="en-US" sz="1800">
                <a:latin typeface="Cambria"/>
                <a:ea typeface="Cambria"/>
                <a:cs typeface="Cambria"/>
                <a:sym typeface="Cambria"/>
              </a:rPr>
              <a:t>Error defines problems that </a:t>
            </a:r>
            <a:r>
              <a:rPr b="1" lang="en-US" sz="1800">
                <a:latin typeface="Cambria"/>
                <a:ea typeface="Cambria"/>
                <a:cs typeface="Cambria"/>
                <a:sym typeface="Cambria"/>
              </a:rPr>
              <a:t>are not expected to be caught </a:t>
            </a:r>
            <a:r>
              <a:rPr lang="en-US" sz="1800">
                <a:latin typeface="Cambria"/>
                <a:ea typeface="Cambria"/>
                <a:cs typeface="Cambria"/>
                <a:sym typeface="Cambria"/>
              </a:rPr>
              <a:t>under normal circumstances by our program. </a:t>
            </a:r>
            <a:endParaRPr/>
          </a:p>
          <a:p>
            <a:pPr indent="-114300" lvl="0" marL="228600" rtl="0" algn="l">
              <a:lnSpc>
                <a:spcPct val="90000"/>
              </a:lnSpc>
              <a:spcBef>
                <a:spcPts val="1000"/>
              </a:spcBef>
              <a:spcAft>
                <a:spcPts val="0"/>
              </a:spcAft>
              <a:buClr>
                <a:schemeClr val="dk1"/>
              </a:buClr>
              <a:buSzPts val="1800"/>
              <a:buNone/>
            </a:pPr>
            <a:r>
              <a:t/>
            </a:r>
            <a:endParaRPr sz="1800">
              <a:latin typeface="Cambria"/>
              <a:ea typeface="Cambria"/>
              <a:cs typeface="Cambria"/>
              <a:sym typeface="Cambria"/>
            </a:endParaRPr>
          </a:p>
          <a:p>
            <a:pPr indent="-228600" lvl="0" marL="228600" rtl="0" algn="l">
              <a:lnSpc>
                <a:spcPct val="90000"/>
              </a:lnSpc>
              <a:spcBef>
                <a:spcPts val="1000"/>
              </a:spcBef>
              <a:spcAft>
                <a:spcPts val="0"/>
              </a:spcAft>
              <a:buClr>
                <a:schemeClr val="dk1"/>
              </a:buClr>
              <a:buSzPts val="1800"/>
              <a:buChar char="•"/>
            </a:pPr>
            <a:r>
              <a:rPr lang="en-US" sz="1800">
                <a:latin typeface="Cambria"/>
                <a:ea typeface="Cambria"/>
                <a:cs typeface="Cambria"/>
                <a:sym typeface="Cambria"/>
              </a:rPr>
              <a:t>For example:</a:t>
            </a:r>
            <a:endParaRPr/>
          </a:p>
          <a:p>
            <a:pPr indent="0" lvl="0" marL="0" rtl="0" algn="l">
              <a:lnSpc>
                <a:spcPct val="90000"/>
              </a:lnSpc>
              <a:spcBef>
                <a:spcPts val="1000"/>
              </a:spcBef>
              <a:spcAft>
                <a:spcPts val="0"/>
              </a:spcAft>
              <a:buClr>
                <a:schemeClr val="dk1"/>
              </a:buClr>
              <a:buSzPts val="1800"/>
              <a:buNone/>
            </a:pPr>
            <a:r>
              <a:rPr lang="en-US" sz="1800">
                <a:latin typeface="Cambria"/>
                <a:ea typeface="Cambria"/>
                <a:cs typeface="Cambria"/>
                <a:sym typeface="Cambria"/>
              </a:rPr>
              <a:t>	 </a:t>
            </a:r>
            <a:r>
              <a:rPr b="1" lang="en-US" sz="1800">
                <a:latin typeface="Cambria"/>
                <a:ea typeface="Cambria"/>
                <a:cs typeface="Cambria"/>
                <a:sym typeface="Cambria"/>
              </a:rPr>
              <a:t>memory error, hardware error, JVM error etc</a:t>
            </a:r>
            <a:r>
              <a:rPr lang="en-US" sz="1800">
                <a:latin typeface="Cambria"/>
                <a:ea typeface="Cambria"/>
                <a:cs typeface="Cambria"/>
                <a:sym typeface="Cambria"/>
              </a:rPr>
              <a:t>.</a:t>
            </a:r>
            <a:endParaRPr/>
          </a:p>
          <a:p>
            <a:pPr indent="0" lvl="0" marL="0" rtl="0" algn="l">
              <a:lnSpc>
                <a:spcPct val="90000"/>
              </a:lnSpc>
              <a:spcBef>
                <a:spcPts val="1000"/>
              </a:spcBef>
              <a:spcAft>
                <a:spcPts val="0"/>
              </a:spcAft>
              <a:buClr>
                <a:schemeClr val="dk1"/>
              </a:buClr>
              <a:buSzPts val="1800"/>
              <a:buNone/>
            </a:pPr>
            <a:r>
              <a:t/>
            </a:r>
            <a:endParaRPr sz="1800">
              <a:latin typeface="Cambria"/>
              <a:ea typeface="Cambria"/>
              <a:cs typeface="Cambria"/>
              <a:sym typeface="Cambria"/>
            </a:endParaRPr>
          </a:p>
          <a:p>
            <a:pPr indent="-228600" lvl="0" marL="228600" rtl="0" algn="l">
              <a:lnSpc>
                <a:spcPct val="90000"/>
              </a:lnSpc>
              <a:spcBef>
                <a:spcPts val="1000"/>
              </a:spcBef>
              <a:spcAft>
                <a:spcPts val="0"/>
              </a:spcAft>
              <a:buClr>
                <a:schemeClr val="dk1"/>
              </a:buClr>
              <a:buSzPts val="1800"/>
              <a:buChar char="•"/>
            </a:pPr>
            <a:r>
              <a:rPr lang="en-US" sz="1800">
                <a:latin typeface="Cambria"/>
                <a:ea typeface="Cambria"/>
                <a:cs typeface="Cambria"/>
                <a:sym typeface="Cambria"/>
              </a:rPr>
              <a:t>Errors are </a:t>
            </a:r>
            <a:r>
              <a:rPr b="1" lang="en-US" sz="1800">
                <a:solidFill>
                  <a:srgbClr val="00B050"/>
                </a:solidFill>
                <a:latin typeface="Cambria"/>
                <a:ea typeface="Cambria"/>
                <a:cs typeface="Cambria"/>
                <a:sym typeface="Cambria"/>
              </a:rPr>
              <a:t>typically ignored </a:t>
            </a:r>
            <a:r>
              <a:rPr lang="en-US" sz="1800">
                <a:latin typeface="Cambria"/>
                <a:ea typeface="Cambria"/>
                <a:cs typeface="Cambria"/>
                <a:sym typeface="Cambria"/>
              </a:rPr>
              <a:t>in code because you can rarely do anything about an error. </a:t>
            </a:r>
            <a:endParaRPr/>
          </a:p>
          <a:p>
            <a:pPr indent="-228600" lvl="0" marL="228600" rtl="0" algn="l">
              <a:lnSpc>
                <a:spcPct val="90000"/>
              </a:lnSpc>
              <a:spcBef>
                <a:spcPts val="1000"/>
              </a:spcBef>
              <a:spcAft>
                <a:spcPts val="0"/>
              </a:spcAft>
              <a:buClr>
                <a:schemeClr val="dk1"/>
              </a:buClr>
              <a:buSzPts val="1800"/>
              <a:buChar char="•"/>
            </a:pPr>
            <a:r>
              <a:rPr i="1" lang="en-US" sz="1800">
                <a:latin typeface="Cambria"/>
                <a:ea typeface="Cambria"/>
                <a:cs typeface="Cambria"/>
                <a:sym typeface="Cambria"/>
              </a:rPr>
              <a:t>Example:</a:t>
            </a:r>
            <a:r>
              <a:rPr lang="en-US" sz="1800">
                <a:latin typeface="Cambria"/>
                <a:ea typeface="Cambria"/>
                <a:cs typeface="Cambria"/>
                <a:sym typeface="Cambria"/>
              </a:rPr>
              <a:t> if stack overflow occurs, an error will arise. This type of error is not possible handle in code.</a:t>
            </a:r>
            <a:endParaRPr/>
          </a:p>
          <a:p>
            <a:pPr indent="0" lvl="0" marL="0" rtl="0" algn="l">
              <a:lnSpc>
                <a:spcPct val="90000"/>
              </a:lnSpc>
              <a:spcBef>
                <a:spcPts val="1000"/>
              </a:spcBef>
              <a:spcAft>
                <a:spcPts val="0"/>
              </a:spcAft>
              <a:buClr>
                <a:schemeClr val="dk1"/>
              </a:buClr>
              <a:buSzPts val="1800"/>
              <a:buNone/>
            </a:pPr>
            <a:r>
              <a:t/>
            </a:r>
            <a:endParaRPr sz="1800">
              <a:latin typeface="Cambria"/>
              <a:ea typeface="Cambria"/>
              <a:cs typeface="Cambria"/>
              <a:sym typeface="Cambria"/>
            </a:endParaRPr>
          </a:p>
          <a:p>
            <a:pPr indent="0" lvl="0" marL="0" rtl="0" algn="l">
              <a:lnSpc>
                <a:spcPct val="90000"/>
              </a:lnSpc>
              <a:spcBef>
                <a:spcPts val="1000"/>
              </a:spcBef>
              <a:spcAft>
                <a:spcPts val="0"/>
              </a:spcAft>
              <a:buClr>
                <a:schemeClr val="dk1"/>
              </a:buClr>
              <a:buSzPts val="1800"/>
              <a:buNone/>
            </a:pPr>
            <a:br>
              <a:rPr lang="en-US" sz="1800">
                <a:latin typeface="Cambria"/>
                <a:ea typeface="Cambria"/>
                <a:cs typeface="Cambria"/>
                <a:sym typeface="Cambria"/>
              </a:rPr>
            </a:br>
            <a:r>
              <a:rPr b="1" lang="en-US" sz="2400" u="sng">
                <a:solidFill>
                  <a:srgbClr val="FF0000"/>
                </a:solidFill>
                <a:latin typeface="Cambria"/>
                <a:ea typeface="Cambria"/>
                <a:cs typeface="Cambria"/>
                <a:sym typeface="Cambria"/>
              </a:rPr>
              <a:t>Exceptions:</a:t>
            </a:r>
            <a:endParaRPr/>
          </a:p>
          <a:p>
            <a:pPr indent="-228600" lvl="0" marL="228600" rtl="0" algn="l">
              <a:lnSpc>
                <a:spcPct val="90000"/>
              </a:lnSpc>
              <a:spcBef>
                <a:spcPts val="1000"/>
              </a:spcBef>
              <a:spcAft>
                <a:spcPts val="0"/>
              </a:spcAft>
              <a:buClr>
                <a:schemeClr val="dk1"/>
              </a:buClr>
              <a:buSzPts val="1800"/>
              <a:buChar char="•"/>
            </a:pPr>
            <a:r>
              <a:rPr lang="en-US" sz="1800">
                <a:latin typeface="Cambria"/>
                <a:ea typeface="Cambria"/>
                <a:cs typeface="Cambria"/>
                <a:sym typeface="Cambria"/>
              </a:rPr>
              <a:t>Exception is an </a:t>
            </a:r>
            <a:r>
              <a:rPr b="1" lang="en-US" sz="1800">
                <a:latin typeface="Cambria"/>
                <a:ea typeface="Cambria"/>
                <a:cs typeface="Cambria"/>
                <a:sym typeface="Cambria"/>
              </a:rPr>
              <a:t>abnormal condition</a:t>
            </a:r>
            <a:r>
              <a:rPr lang="en-US" sz="1800">
                <a:latin typeface="Cambria"/>
                <a:ea typeface="Cambria"/>
                <a:cs typeface="Cambria"/>
                <a:sym typeface="Cambria"/>
              </a:rPr>
              <a:t>.</a:t>
            </a:r>
            <a:endParaRPr/>
          </a:p>
          <a:p>
            <a:pPr indent="-228600" lvl="0" marL="228600" rtl="0" algn="l">
              <a:lnSpc>
                <a:spcPct val="90000"/>
              </a:lnSpc>
              <a:spcBef>
                <a:spcPts val="1000"/>
              </a:spcBef>
              <a:spcAft>
                <a:spcPts val="0"/>
              </a:spcAft>
              <a:buClr>
                <a:schemeClr val="dk1"/>
              </a:buClr>
              <a:buSzPts val="1800"/>
              <a:buChar char="•"/>
            </a:pPr>
            <a:r>
              <a:rPr lang="en-US" sz="1800">
                <a:latin typeface="Cambria"/>
                <a:ea typeface="Cambria"/>
                <a:cs typeface="Cambria"/>
                <a:sym typeface="Cambria"/>
              </a:rPr>
              <a:t>An exception (or exceptional event) is a problem that arises </a:t>
            </a:r>
            <a:r>
              <a:rPr b="1" lang="en-US" sz="1800">
                <a:solidFill>
                  <a:srgbClr val="00B050"/>
                </a:solidFill>
                <a:latin typeface="Cambria"/>
                <a:ea typeface="Cambria"/>
                <a:cs typeface="Cambria"/>
                <a:sym typeface="Cambria"/>
              </a:rPr>
              <a:t>during the execution of a program</a:t>
            </a:r>
            <a:r>
              <a:rPr lang="en-US" sz="1800">
                <a:latin typeface="Cambria"/>
                <a:ea typeface="Cambria"/>
                <a:cs typeface="Cambria"/>
                <a:sym typeface="Cambria"/>
              </a:rPr>
              <a:t>.</a:t>
            </a:r>
            <a:endParaRPr/>
          </a:p>
          <a:p>
            <a:pPr indent="-228600" lvl="0" marL="228600" rtl="0" algn="l">
              <a:lnSpc>
                <a:spcPct val="90000"/>
              </a:lnSpc>
              <a:spcBef>
                <a:spcPts val="1000"/>
              </a:spcBef>
              <a:spcAft>
                <a:spcPts val="0"/>
              </a:spcAft>
              <a:buClr>
                <a:schemeClr val="dk1"/>
              </a:buClr>
              <a:buSzPts val="1800"/>
              <a:buChar char="•"/>
            </a:pPr>
            <a:r>
              <a:rPr lang="en-US" sz="1800">
                <a:latin typeface="Cambria"/>
                <a:ea typeface="Cambria"/>
                <a:cs typeface="Cambria"/>
                <a:sym typeface="Cambria"/>
              </a:rPr>
              <a:t>In java, exception is an event that </a:t>
            </a:r>
            <a:r>
              <a:rPr b="1" lang="en-US" sz="1800">
                <a:solidFill>
                  <a:srgbClr val="C00000"/>
                </a:solidFill>
                <a:latin typeface="Cambria"/>
                <a:ea typeface="Cambria"/>
                <a:cs typeface="Cambria"/>
                <a:sym typeface="Cambria"/>
              </a:rPr>
              <a:t>disrupts the normal flow </a:t>
            </a:r>
            <a:r>
              <a:rPr lang="en-US" sz="1800">
                <a:latin typeface="Cambria"/>
                <a:ea typeface="Cambria"/>
                <a:cs typeface="Cambria"/>
                <a:sym typeface="Cambria"/>
              </a:rPr>
              <a:t>of the program. </a:t>
            </a:r>
            <a:endParaRPr/>
          </a:p>
          <a:p>
            <a:pPr indent="-228600" lvl="0" marL="228600" rtl="0" algn="l">
              <a:lnSpc>
                <a:spcPct val="90000"/>
              </a:lnSpc>
              <a:spcBef>
                <a:spcPts val="1000"/>
              </a:spcBef>
              <a:spcAft>
                <a:spcPts val="0"/>
              </a:spcAft>
              <a:buClr>
                <a:schemeClr val="dk1"/>
              </a:buClr>
              <a:buSzPts val="1800"/>
              <a:buChar char="•"/>
            </a:pPr>
            <a:r>
              <a:rPr lang="en-US" sz="1800">
                <a:latin typeface="Cambria"/>
                <a:ea typeface="Cambria"/>
                <a:cs typeface="Cambria"/>
                <a:sym typeface="Cambria"/>
              </a:rPr>
              <a:t>It is an object which is thrown at </a:t>
            </a:r>
            <a:r>
              <a:rPr b="1" lang="en-US" sz="1800">
                <a:latin typeface="Cambria"/>
                <a:ea typeface="Cambria"/>
                <a:cs typeface="Cambria"/>
                <a:sym typeface="Cambria"/>
              </a:rPr>
              <a:t>runtime</a:t>
            </a:r>
            <a:r>
              <a:rPr lang="en-US" sz="1800">
                <a:latin typeface="Cambria"/>
                <a:ea typeface="Cambria"/>
                <a:cs typeface="Cambria"/>
                <a:sym typeface="Cambria"/>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4400"/>
              <a:buFont typeface="Calibri"/>
              <a:buNone/>
            </a:pPr>
            <a:r>
              <a:rPr b="1" lang="en-US" u="sng">
                <a:solidFill>
                  <a:srgbClr val="0070C0"/>
                </a:solidFill>
              </a:rPr>
              <a:t>What is </a:t>
            </a:r>
            <a:r>
              <a:rPr b="1" lang="en-US" u="sng">
                <a:solidFill>
                  <a:srgbClr val="FF0000"/>
                </a:solidFill>
              </a:rPr>
              <a:t>exception handling?</a:t>
            </a:r>
            <a:br>
              <a:rPr lang="en-US" u="sng"/>
            </a:br>
            <a:endParaRPr u="sng"/>
          </a:p>
        </p:txBody>
      </p:sp>
      <p:sp>
        <p:nvSpPr>
          <p:cNvPr id="116" name="Google Shape;116;p6"/>
          <p:cNvSpPr txBox="1"/>
          <p:nvPr>
            <p:ph idx="1" type="body"/>
          </p:nvPr>
        </p:nvSpPr>
        <p:spPr>
          <a:xfrm>
            <a:off x="838200" y="2494531"/>
            <a:ext cx="10515600" cy="250854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Exception Handling is a </a:t>
            </a:r>
            <a:r>
              <a:rPr b="1" lang="en-US">
                <a:solidFill>
                  <a:srgbClr val="00B050"/>
                </a:solidFill>
              </a:rPr>
              <a:t>mechanism</a:t>
            </a:r>
            <a:r>
              <a:rPr lang="en-US"/>
              <a:t> to handle </a:t>
            </a:r>
            <a:r>
              <a:rPr b="1" lang="en-US"/>
              <a:t>runtime errors </a:t>
            </a:r>
            <a:endParaRPr/>
          </a:p>
          <a:p>
            <a:pPr indent="0" lvl="0" marL="0" rtl="0" algn="just">
              <a:lnSpc>
                <a:spcPct val="90000"/>
              </a:lnSpc>
              <a:spcBef>
                <a:spcPts val="1000"/>
              </a:spcBef>
              <a:spcAft>
                <a:spcPts val="0"/>
              </a:spcAft>
              <a:buClr>
                <a:schemeClr val="dk1"/>
              </a:buClr>
              <a:buSzPts val="2800"/>
              <a:buNone/>
            </a:pPr>
            <a:r>
              <a:rPr lang="en-US"/>
              <a:t>   such as:</a:t>
            </a:r>
            <a:endParaRPr/>
          </a:p>
          <a:p>
            <a:pPr indent="0" lvl="0" marL="0" rtl="0" algn="just">
              <a:lnSpc>
                <a:spcPct val="90000"/>
              </a:lnSpc>
              <a:spcBef>
                <a:spcPts val="1000"/>
              </a:spcBef>
              <a:spcAft>
                <a:spcPts val="0"/>
              </a:spcAft>
              <a:buClr>
                <a:schemeClr val="dk1"/>
              </a:buClr>
              <a:buSzPts val="2800"/>
              <a:buNone/>
            </a:pPr>
            <a:r>
              <a:rPr lang="en-US"/>
              <a:t>   	ClassNotFound, IO, SQL, Remote etc.</a:t>
            </a:r>
            <a:endParaRPr/>
          </a:p>
        </p:txBody>
      </p:sp>
      <p:pic>
        <p:nvPicPr>
          <p:cNvPr id="117" name="Google Shape;117;p6"/>
          <p:cNvPicPr preferRelativeResize="0"/>
          <p:nvPr/>
        </p:nvPicPr>
        <p:blipFill rotWithShape="1">
          <a:blip r:embed="rId3">
            <a:alphaModFix/>
          </a:blip>
          <a:srcRect b="0" l="0" r="0" t="0"/>
          <a:stretch/>
        </p:blipFill>
        <p:spPr>
          <a:xfrm>
            <a:off x="9437404" y="2886417"/>
            <a:ext cx="2067213" cy="356634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Calibri"/>
              <a:buNone/>
            </a:pPr>
            <a:r>
              <a:rPr b="1" lang="en-US" u="sng">
                <a:solidFill>
                  <a:srgbClr val="FF0000"/>
                </a:solidFill>
              </a:rPr>
              <a:t>Java – Exceptions</a:t>
            </a:r>
            <a:endParaRPr/>
          </a:p>
        </p:txBody>
      </p:sp>
      <p:sp>
        <p:nvSpPr>
          <p:cNvPr id="123" name="Google Shape;1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US"/>
              <a:t>An exception can occur for many different reasons, below given are some scenarios where exception occurs.</a:t>
            </a:r>
            <a:endParaRPr/>
          </a:p>
          <a:p>
            <a:pPr indent="0" lvl="0" marL="0" rtl="0" algn="just">
              <a:lnSpc>
                <a:spcPct val="90000"/>
              </a:lnSpc>
              <a:spcBef>
                <a:spcPts val="1000"/>
              </a:spcBef>
              <a:spcAft>
                <a:spcPts val="0"/>
              </a:spcAft>
              <a:buClr>
                <a:schemeClr val="dk1"/>
              </a:buClr>
              <a:buSzPts val="2800"/>
              <a:buNone/>
            </a:pPr>
            <a:r>
              <a:t/>
            </a:r>
            <a:endParaRPr/>
          </a:p>
          <a:p>
            <a:pPr indent="-228600" lvl="1" marL="685800" rtl="0" algn="just">
              <a:lnSpc>
                <a:spcPct val="90000"/>
              </a:lnSpc>
              <a:spcBef>
                <a:spcPts val="500"/>
              </a:spcBef>
              <a:spcAft>
                <a:spcPts val="0"/>
              </a:spcAft>
              <a:buClr>
                <a:schemeClr val="dk1"/>
              </a:buClr>
              <a:buSzPts val="2400"/>
              <a:buChar char="•"/>
            </a:pPr>
            <a:r>
              <a:rPr lang="en-US"/>
              <a:t>A user has entered invalid data.</a:t>
            </a:r>
            <a:endParaRPr/>
          </a:p>
          <a:p>
            <a:pPr indent="-228600" lvl="1" marL="685800" rtl="0" algn="just">
              <a:lnSpc>
                <a:spcPct val="90000"/>
              </a:lnSpc>
              <a:spcBef>
                <a:spcPts val="500"/>
              </a:spcBef>
              <a:spcAft>
                <a:spcPts val="0"/>
              </a:spcAft>
              <a:buClr>
                <a:schemeClr val="dk1"/>
              </a:buClr>
              <a:buSzPts val="2400"/>
              <a:buChar char="•"/>
            </a:pPr>
            <a:r>
              <a:rPr lang="en-US"/>
              <a:t>A file that needs to be opened cannot be found.</a:t>
            </a:r>
            <a:endParaRPr/>
          </a:p>
          <a:p>
            <a:pPr indent="-228600" lvl="1" marL="685800" rtl="0" algn="just">
              <a:lnSpc>
                <a:spcPct val="90000"/>
              </a:lnSpc>
              <a:spcBef>
                <a:spcPts val="500"/>
              </a:spcBef>
              <a:spcAft>
                <a:spcPts val="0"/>
              </a:spcAft>
              <a:buClr>
                <a:schemeClr val="dk1"/>
              </a:buClr>
              <a:buSzPts val="2400"/>
              <a:buChar char="•"/>
            </a:pPr>
            <a:r>
              <a:rPr lang="en-US"/>
              <a:t>A network connection has been lost in the middle of communications or the JVM has run out of memory.</a:t>
            </a:r>
            <a:endParaRPr/>
          </a:p>
          <a:p>
            <a:pPr indent="0" lvl="1" marL="457200" rtl="0" algn="just">
              <a:lnSpc>
                <a:spcPct val="90000"/>
              </a:lnSpc>
              <a:spcBef>
                <a:spcPts val="500"/>
              </a:spcBef>
              <a:spcAft>
                <a:spcPts val="0"/>
              </a:spcAft>
              <a:buClr>
                <a:schemeClr val="dk1"/>
              </a:buClr>
              <a:buSzPts val="2400"/>
              <a:buNone/>
            </a:pPr>
            <a:r>
              <a:t/>
            </a:r>
            <a:endParaRPr/>
          </a:p>
          <a:p>
            <a:pPr indent="0" lvl="1" marL="457200" rtl="0" algn="just">
              <a:lnSpc>
                <a:spcPct val="90000"/>
              </a:lnSpc>
              <a:spcBef>
                <a:spcPts val="500"/>
              </a:spcBef>
              <a:spcAft>
                <a:spcPts val="0"/>
              </a:spcAft>
              <a:buClr>
                <a:schemeClr val="dk1"/>
              </a:buClr>
              <a:buSzPts val="2400"/>
              <a:buNone/>
            </a:pPr>
            <a:r>
              <a:rPr lang="en-US"/>
              <a:t>Some of these exceptions are caused by user error, others by programmer error, and others by physical resources that have failed in some manner.</a:t>
            </a:r>
            <a:endParaRPr/>
          </a:p>
          <a:p>
            <a:pPr indent="0" lvl="0" marL="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838200" y="365126"/>
            <a:ext cx="10515600" cy="10815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F0"/>
              </a:buClr>
              <a:buSzPts val="4400"/>
              <a:buFont typeface="Calibri"/>
              <a:buNone/>
            </a:pPr>
            <a:r>
              <a:rPr b="1" lang="en-US" u="sng">
                <a:solidFill>
                  <a:srgbClr val="0000F0"/>
                </a:solidFill>
              </a:rPr>
              <a:t>Advantage of Exception Handling</a:t>
            </a:r>
            <a:endParaRPr u="sng">
              <a:solidFill>
                <a:srgbClr val="0000F0"/>
              </a:solidFill>
            </a:endParaRPr>
          </a:p>
        </p:txBody>
      </p:sp>
      <p:sp>
        <p:nvSpPr>
          <p:cNvPr id="129" name="Google Shape;129;p8"/>
          <p:cNvSpPr txBox="1"/>
          <p:nvPr>
            <p:ph idx="1" type="body"/>
          </p:nvPr>
        </p:nvSpPr>
        <p:spPr>
          <a:xfrm>
            <a:off x="838200" y="1447527"/>
            <a:ext cx="6654421" cy="486177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US"/>
              <a:t>The core advantage of exception handling is </a:t>
            </a:r>
            <a:r>
              <a:rPr b="1" lang="en-US">
                <a:solidFill>
                  <a:srgbClr val="00B050"/>
                </a:solidFill>
              </a:rPr>
              <a:t>to maintain the normal flow of the application</a:t>
            </a:r>
            <a:r>
              <a:rPr lang="en-US">
                <a:solidFill>
                  <a:srgbClr val="00B050"/>
                </a:solidFill>
              </a:rPr>
              <a:t>.</a:t>
            </a:r>
            <a:endParaRPr/>
          </a:p>
          <a:p>
            <a:pPr indent="0" lvl="0" marL="0" rtl="0" algn="just">
              <a:lnSpc>
                <a:spcPct val="90000"/>
              </a:lnSpc>
              <a:spcBef>
                <a:spcPts val="1000"/>
              </a:spcBef>
              <a:spcAft>
                <a:spcPts val="0"/>
              </a:spcAft>
              <a:buClr>
                <a:schemeClr val="dk1"/>
              </a:buClr>
              <a:buSzPts val="2800"/>
              <a:buNone/>
            </a:pPr>
            <a:r>
              <a:rPr lang="en-US"/>
              <a:t>Let's take a scenario:</a:t>
            </a:r>
            <a:endParaRPr/>
          </a:p>
          <a:p>
            <a:pPr indent="0" lvl="0" marL="0" rtl="0" algn="just">
              <a:lnSpc>
                <a:spcPct val="90000"/>
              </a:lnSpc>
              <a:spcBef>
                <a:spcPts val="1000"/>
              </a:spcBef>
              <a:spcAft>
                <a:spcPts val="0"/>
              </a:spcAft>
              <a:buClr>
                <a:schemeClr val="dk1"/>
              </a:buClr>
              <a:buSzPts val="2800"/>
              <a:buNone/>
            </a:pPr>
            <a:r>
              <a:rPr lang="en-US"/>
              <a:t>Suppose there is 10 statements in your program and there occurs an exception at statement 5, rest of the code will not be executed i.e. statement 6 to 10 will not run. If we perform exception handling, rest of the statement will be executed. That is why we use exception handling in java.</a:t>
            </a:r>
            <a:endParaRPr/>
          </a:p>
        </p:txBody>
      </p:sp>
      <p:pic>
        <p:nvPicPr>
          <p:cNvPr id="130" name="Google Shape;130;p8"/>
          <p:cNvPicPr preferRelativeResize="0"/>
          <p:nvPr/>
        </p:nvPicPr>
        <p:blipFill rotWithShape="1">
          <a:blip r:embed="rId3">
            <a:alphaModFix/>
          </a:blip>
          <a:srcRect b="0" l="0" r="0" t="0"/>
          <a:stretch/>
        </p:blipFill>
        <p:spPr>
          <a:xfrm>
            <a:off x="7915701" y="1446664"/>
            <a:ext cx="3548417" cy="48626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Calibri"/>
              <a:buNone/>
            </a:pPr>
            <a:r>
              <a:rPr b="1" lang="en-US" u="sng">
                <a:solidFill>
                  <a:srgbClr val="FF0000"/>
                </a:solidFill>
              </a:rPr>
              <a:t>Types of Exception</a:t>
            </a:r>
            <a:br>
              <a:rPr lang="en-US"/>
            </a:br>
            <a:endParaRPr/>
          </a:p>
        </p:txBody>
      </p:sp>
      <p:sp>
        <p:nvSpPr>
          <p:cNvPr id="136" name="Google Shape;136;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US"/>
              <a:t>There are mainly two types of exceptions: </a:t>
            </a:r>
            <a:r>
              <a:rPr b="1" lang="en-US">
                <a:solidFill>
                  <a:srgbClr val="0070C0"/>
                </a:solidFill>
              </a:rPr>
              <a:t>checked</a:t>
            </a:r>
            <a:r>
              <a:rPr lang="en-US"/>
              <a:t> and </a:t>
            </a:r>
            <a:r>
              <a:rPr b="1" lang="en-US">
                <a:solidFill>
                  <a:srgbClr val="0070C0"/>
                </a:solidFill>
              </a:rPr>
              <a:t>unchecked</a:t>
            </a:r>
            <a:r>
              <a:rPr lang="en-US"/>
              <a:t> where error is considered as unchecked exception. </a:t>
            </a:r>
            <a:endParaRPr/>
          </a:p>
          <a:p>
            <a:pPr indent="0" lvl="0" marL="0" rtl="0" algn="just">
              <a:lnSpc>
                <a:spcPct val="90000"/>
              </a:lnSpc>
              <a:spcBef>
                <a:spcPts val="1000"/>
              </a:spcBef>
              <a:spcAft>
                <a:spcPts val="0"/>
              </a:spcAft>
              <a:buClr>
                <a:schemeClr val="dk1"/>
              </a:buClr>
              <a:buSzPts val="2800"/>
              <a:buNone/>
            </a:pPr>
            <a:r>
              <a:rPr lang="en-US"/>
              <a:t>The sun microsystem says there are </a:t>
            </a:r>
            <a:r>
              <a:rPr b="1" lang="en-US">
                <a:solidFill>
                  <a:srgbClr val="0070C0"/>
                </a:solidFill>
              </a:rPr>
              <a:t>three types </a:t>
            </a:r>
            <a:r>
              <a:rPr lang="en-US"/>
              <a:t>of exceptions:</a:t>
            </a:r>
            <a:endParaRPr/>
          </a:p>
          <a:p>
            <a:pPr indent="0" lvl="0" marL="0" rtl="0" algn="just">
              <a:lnSpc>
                <a:spcPct val="90000"/>
              </a:lnSpc>
              <a:spcBef>
                <a:spcPts val="1000"/>
              </a:spcBef>
              <a:spcAft>
                <a:spcPts val="0"/>
              </a:spcAft>
              <a:buClr>
                <a:schemeClr val="dk1"/>
              </a:buClr>
              <a:buSzPts val="2800"/>
              <a:buNone/>
            </a:pPr>
            <a:r>
              <a:t/>
            </a:r>
            <a:endParaRPr/>
          </a:p>
          <a:p>
            <a:pPr indent="-228600" lvl="1" marL="685800" rtl="0" algn="just">
              <a:lnSpc>
                <a:spcPct val="90000"/>
              </a:lnSpc>
              <a:spcBef>
                <a:spcPts val="500"/>
              </a:spcBef>
              <a:spcAft>
                <a:spcPts val="0"/>
              </a:spcAft>
              <a:buClr>
                <a:srgbClr val="0070C0"/>
              </a:buClr>
              <a:buSzPts val="2400"/>
              <a:buChar char="•"/>
            </a:pPr>
            <a:r>
              <a:rPr b="1" lang="en-US">
                <a:solidFill>
                  <a:srgbClr val="0070C0"/>
                </a:solidFill>
              </a:rPr>
              <a:t>Checked Exception</a:t>
            </a:r>
            <a:endParaRPr/>
          </a:p>
          <a:p>
            <a:pPr indent="-228600" lvl="1" marL="685800" rtl="0" algn="just">
              <a:lnSpc>
                <a:spcPct val="90000"/>
              </a:lnSpc>
              <a:spcBef>
                <a:spcPts val="500"/>
              </a:spcBef>
              <a:spcAft>
                <a:spcPts val="0"/>
              </a:spcAft>
              <a:buClr>
                <a:srgbClr val="0070C0"/>
              </a:buClr>
              <a:buSzPts val="2400"/>
              <a:buChar char="•"/>
            </a:pPr>
            <a:r>
              <a:rPr b="1" lang="en-US">
                <a:solidFill>
                  <a:srgbClr val="0070C0"/>
                </a:solidFill>
              </a:rPr>
              <a:t>Unchecked Exception</a:t>
            </a:r>
            <a:endParaRPr/>
          </a:p>
          <a:p>
            <a:pPr indent="-228600" lvl="1" marL="685800" rtl="0" algn="just">
              <a:lnSpc>
                <a:spcPct val="90000"/>
              </a:lnSpc>
              <a:spcBef>
                <a:spcPts val="500"/>
              </a:spcBef>
              <a:spcAft>
                <a:spcPts val="0"/>
              </a:spcAft>
              <a:buClr>
                <a:srgbClr val="0070C0"/>
              </a:buClr>
              <a:buSzPts val="2400"/>
              <a:buChar char="•"/>
            </a:pPr>
            <a:r>
              <a:rPr b="1" lang="en-US">
                <a:solidFill>
                  <a:srgbClr val="0070C0"/>
                </a:solidFill>
              </a:rPr>
              <a:t>Error</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37" name="Google Shape;137;p9"/>
          <p:cNvPicPr preferRelativeResize="0"/>
          <p:nvPr/>
        </p:nvPicPr>
        <p:blipFill rotWithShape="1">
          <a:blip r:embed="rId3">
            <a:alphaModFix/>
          </a:blip>
          <a:srcRect b="0" l="0" r="0" t="0"/>
          <a:stretch/>
        </p:blipFill>
        <p:spPr>
          <a:xfrm>
            <a:off x="7366948" y="4001294"/>
            <a:ext cx="3986852" cy="21645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F0"/>
              </a:buClr>
              <a:buSzPts val="4400"/>
              <a:buFont typeface="Calibri"/>
              <a:buNone/>
            </a:pPr>
            <a:r>
              <a:rPr b="1" lang="en-US" u="sng">
                <a:solidFill>
                  <a:srgbClr val="0000F0"/>
                </a:solidFill>
              </a:rPr>
              <a:t>1. Checked exceptions</a:t>
            </a:r>
            <a:endParaRPr u="sng">
              <a:solidFill>
                <a:srgbClr val="0000F0"/>
              </a:solidFill>
            </a:endParaRPr>
          </a:p>
        </p:txBody>
      </p:sp>
      <p:sp>
        <p:nvSpPr>
          <p:cNvPr id="143" name="Google Shape;14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All exceptions </a:t>
            </a:r>
            <a:r>
              <a:rPr b="1" lang="en-US">
                <a:solidFill>
                  <a:srgbClr val="C00000"/>
                </a:solidFill>
              </a:rPr>
              <a:t>other than </a:t>
            </a:r>
            <a:r>
              <a:rPr b="1" lang="en-US"/>
              <a:t>Runtime Exceptions </a:t>
            </a:r>
            <a:r>
              <a:rPr lang="en-US"/>
              <a:t>are known as Checked exceptions as the </a:t>
            </a:r>
            <a:r>
              <a:rPr b="1" lang="en-US">
                <a:solidFill>
                  <a:srgbClr val="0070C0"/>
                </a:solidFill>
              </a:rPr>
              <a:t>compiler checks them during compilation</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 checked exception is an exception that </a:t>
            </a:r>
            <a:r>
              <a:rPr b="1" lang="en-US">
                <a:solidFill>
                  <a:srgbClr val="C00000"/>
                </a:solidFill>
              </a:rPr>
              <a:t>occurs</a:t>
            </a:r>
            <a:r>
              <a:rPr lang="en-US"/>
              <a:t> at the </a:t>
            </a:r>
            <a:r>
              <a:rPr b="1" lang="en-US">
                <a:solidFill>
                  <a:srgbClr val="0070C0"/>
                </a:solidFill>
              </a:rPr>
              <a:t>compile time</a:t>
            </a:r>
            <a:r>
              <a:rPr lang="en-US"/>
              <a:t>, these are also called as </a:t>
            </a:r>
            <a:r>
              <a:rPr b="1" lang="en-US"/>
              <a:t>compile time exceptions</a:t>
            </a:r>
            <a:r>
              <a:rPr lang="en-US"/>
              <a:t>.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These exceptions cannot simply be ignored at the time of compilation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2016-02-14T14:58:32Z</dcterms:created>
  <dc:creator>Anup-PC</dc:creator>
</cp:coreProperties>
</file>