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hfaejfCw8iQR1K9377mHKZxImg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A4F3A3-BA91-4593-939B-948C1B23EBF3}">
  <a:tblStyle styleId="{98A4F3A3-BA91-4593-939B-948C1B23EB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6"/>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6"/>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8"/>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8"/>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0"/>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0"/>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0"/>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0"/>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0"/>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3"/>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4"/>
          <p:cNvSpPr/>
          <p:nvPr>
            <p:ph idx="2" type="pic"/>
          </p:nvPr>
        </p:nvSpPr>
        <p:spPr>
          <a:xfrm>
            <a:off x="5183188" y="987427"/>
            <a:ext cx="6172200" cy="4873625"/>
          </a:xfrm>
          <a:prstGeom prst="rect">
            <a:avLst/>
          </a:prstGeom>
          <a:noFill/>
          <a:ln>
            <a:noFill/>
          </a:ln>
        </p:spPr>
      </p:sp>
      <p:sp>
        <p:nvSpPr>
          <p:cNvPr id="68" name="Google Shape;68;p5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netbeans.org/index.html" TargetMode="External"/><Relationship Id="rId4" Type="http://schemas.openxmlformats.org/officeDocument/2006/relationships/hyperlink" Target="http://www.eclips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2209800" y="3192600"/>
            <a:ext cx="7772400" cy="1593574"/>
          </a:xfrm>
          <a:prstGeom prst="rect">
            <a:avLst/>
          </a:prstGeom>
          <a:solidFill>
            <a:schemeClr val="lt1"/>
          </a:solidFill>
          <a:ln cap="flat" cmpd="sng" w="9525">
            <a:solidFill>
              <a:srgbClr val="171616"/>
            </a:solidFill>
            <a:prstDash val="solid"/>
            <a:miter lim="800000"/>
            <a:headEnd len="sm" w="sm" type="none"/>
            <a:tailEnd len="sm" w="sm" type="none"/>
          </a:ln>
          <a:effectLst>
            <a:outerShdw blurRad="44450" algn="ctr" dir="5400000" dist="27940">
              <a:srgbClr val="000000">
                <a:alpha val="31764"/>
              </a:srgbClr>
            </a:outerShdw>
          </a:effectLst>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mbria"/>
              <a:buNone/>
            </a:pPr>
            <a:r>
              <a:rPr b="1" lang="en-US" sz="3200" u="sng">
                <a:solidFill>
                  <a:srgbClr val="FF0000"/>
                </a:solidFill>
                <a:latin typeface="Cambria"/>
                <a:ea typeface="Cambria"/>
                <a:cs typeface="Cambria"/>
                <a:sym typeface="Cambria"/>
              </a:rPr>
              <a:t>Lecture – 3.1</a:t>
            </a:r>
            <a:br>
              <a:rPr b="1" lang="en-US" sz="3200">
                <a:solidFill>
                  <a:srgbClr val="FF0000"/>
                </a:solidFill>
                <a:latin typeface="Cambria"/>
                <a:ea typeface="Cambria"/>
                <a:cs typeface="Cambria"/>
                <a:sym typeface="Cambria"/>
              </a:rPr>
            </a:br>
            <a:r>
              <a:rPr b="1" lang="en-US" sz="3200">
                <a:solidFill>
                  <a:srgbClr val="FF0000"/>
                </a:solidFill>
                <a:latin typeface="Cambria"/>
                <a:ea typeface="Cambria"/>
                <a:cs typeface="Cambria"/>
                <a:sym typeface="Cambria"/>
              </a:rPr>
              <a:t> </a:t>
            </a:r>
            <a:br>
              <a:rPr b="1" lang="en-US" sz="3200">
                <a:solidFill>
                  <a:srgbClr val="FF0000"/>
                </a:solidFill>
                <a:latin typeface="Cambria"/>
                <a:ea typeface="Cambria"/>
                <a:cs typeface="Cambria"/>
                <a:sym typeface="Cambria"/>
              </a:rPr>
            </a:br>
            <a:r>
              <a:rPr b="1" lang="en-US" sz="3000">
                <a:solidFill>
                  <a:srgbClr val="FF0000"/>
                </a:solidFill>
                <a:latin typeface="Cambria"/>
                <a:ea typeface="Cambria"/>
                <a:cs typeface="Cambria"/>
                <a:sym typeface="Cambria"/>
              </a:rPr>
              <a:t>JAVA: Introduction, Keywords, Data Types, Identifiers</a:t>
            </a:r>
            <a:endParaRPr/>
          </a:p>
        </p:txBody>
      </p:sp>
      <p:sp>
        <p:nvSpPr>
          <p:cNvPr id="90" name="Google Shape;90;p1"/>
          <p:cNvSpPr txBox="1"/>
          <p:nvPr>
            <p:ph idx="1" type="subTitle"/>
          </p:nvPr>
        </p:nvSpPr>
        <p:spPr>
          <a:xfrm>
            <a:off x="3048000" y="5105400"/>
            <a:ext cx="6400800" cy="1371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14723F"/>
              </a:buClr>
              <a:buSzPct val="100000"/>
              <a:buNone/>
            </a:pPr>
            <a:r>
              <a:rPr b="1" lang="en-US" sz="2600">
                <a:solidFill>
                  <a:srgbClr val="14723F"/>
                </a:solidFill>
                <a:latin typeface="Cambria"/>
                <a:ea typeface="Cambria"/>
                <a:cs typeface="Cambria"/>
                <a:sym typeface="Cambria"/>
              </a:rPr>
              <a:t>Afsara Tasneem Misha</a:t>
            </a:r>
            <a:endParaRPr b="1" sz="2600">
              <a:solidFill>
                <a:srgbClr val="14723F"/>
              </a:solidFill>
              <a:latin typeface="Cambria"/>
              <a:ea typeface="Cambria"/>
              <a:cs typeface="Cambria"/>
              <a:sym typeface="Cambria"/>
            </a:endParaRPr>
          </a:p>
          <a:p>
            <a:pPr indent="0" lvl="0" marL="0" rtl="0" algn="ctr">
              <a:lnSpc>
                <a:spcPct val="90000"/>
              </a:lnSpc>
              <a:spcBef>
                <a:spcPts val="1000"/>
              </a:spcBef>
              <a:spcAft>
                <a:spcPts val="0"/>
              </a:spcAft>
              <a:buClr>
                <a:schemeClr val="dk1"/>
              </a:buClr>
              <a:buSzPct val="100000"/>
              <a:buNone/>
            </a:pPr>
            <a:r>
              <a:rPr b="1" lang="en-US" sz="1900">
                <a:latin typeface="Cambria"/>
                <a:ea typeface="Cambria"/>
                <a:cs typeface="Cambria"/>
                <a:sym typeface="Cambria"/>
              </a:rPr>
              <a:t>Lecturer </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Department of CSE</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Daffodil International University</a:t>
            </a:r>
            <a:endParaRPr/>
          </a:p>
          <a:p>
            <a:pPr indent="0" lvl="0" marL="0" rtl="0" algn="ctr">
              <a:lnSpc>
                <a:spcPct val="90000"/>
              </a:lnSpc>
              <a:spcBef>
                <a:spcPts val="1000"/>
              </a:spcBef>
              <a:spcAft>
                <a:spcPts val="0"/>
              </a:spcAft>
              <a:buClr>
                <a:schemeClr val="dk1"/>
              </a:buClr>
              <a:buSzPct val="100000"/>
              <a:buNone/>
            </a:pPr>
            <a:r>
              <a:t/>
            </a:r>
            <a:endParaRPr/>
          </a:p>
        </p:txBody>
      </p:sp>
      <p:pic>
        <p:nvPicPr>
          <p:cNvPr id="91" name="Google Shape;91;p1"/>
          <p:cNvPicPr preferRelativeResize="0"/>
          <p:nvPr/>
        </p:nvPicPr>
        <p:blipFill rotWithShape="1">
          <a:blip r:embed="rId3">
            <a:alphaModFix/>
          </a:blip>
          <a:srcRect b="0" l="0" r="0" t="0"/>
          <a:stretch/>
        </p:blipFill>
        <p:spPr>
          <a:xfrm>
            <a:off x="3651706" y="701927"/>
            <a:ext cx="4888588" cy="2166687"/>
          </a:xfrm>
          <a:prstGeom prst="rect">
            <a:avLst/>
          </a:prstGeom>
          <a:noFill/>
          <a:ln>
            <a:noFill/>
          </a:ln>
        </p:spPr>
      </p:pic>
      <p:sp>
        <p:nvSpPr>
          <p:cNvPr id="92" name="Google Shape;92;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nvSpPr>
        <p:spPr>
          <a:xfrm>
            <a:off x="825137" y="2609397"/>
            <a:ext cx="10515600" cy="88854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228600" lvl="0" marL="228600" marR="0" rtl="0" algn="ctr">
              <a:lnSpc>
                <a:spcPct val="90000"/>
              </a:lnSpc>
              <a:spcBef>
                <a:spcPts val="0"/>
              </a:spcBef>
              <a:spcAft>
                <a:spcPts val="0"/>
              </a:spcAft>
              <a:buNone/>
            </a:pPr>
            <a:r>
              <a:rPr b="1" i="0" lang="en-US" sz="6000" u="none" cap="none" strike="noStrike">
                <a:solidFill>
                  <a:srgbClr val="FF0000"/>
                </a:solidFill>
                <a:latin typeface="Calibri"/>
                <a:ea typeface="Calibri"/>
                <a:cs typeface="Calibri"/>
                <a:sym typeface="Calibri"/>
              </a:rPr>
              <a:t>Keywords in java </a:t>
            </a:r>
            <a:endParaRPr/>
          </a:p>
        </p:txBody>
      </p:sp>
      <p:sp>
        <p:nvSpPr>
          <p:cNvPr id="153" name="Google Shape;153;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757647" y="10754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mbria"/>
              <a:buNone/>
            </a:pPr>
            <a:r>
              <a:rPr b="1" lang="en-US" u="sng">
                <a:solidFill>
                  <a:srgbClr val="FF0000"/>
                </a:solidFill>
                <a:latin typeface="Cambria"/>
                <a:ea typeface="Cambria"/>
                <a:cs typeface="Cambria"/>
                <a:sym typeface="Cambria"/>
              </a:rPr>
              <a:t>Java Keywords</a:t>
            </a:r>
            <a:endParaRPr/>
          </a:p>
        </p:txBody>
      </p:sp>
      <p:pic>
        <p:nvPicPr>
          <p:cNvPr id="159" name="Google Shape;159;p11"/>
          <p:cNvPicPr preferRelativeResize="0"/>
          <p:nvPr>
            <p:ph idx="1" type="body"/>
          </p:nvPr>
        </p:nvPicPr>
        <p:blipFill rotWithShape="1">
          <a:blip r:embed="rId3">
            <a:alphaModFix/>
          </a:blip>
          <a:srcRect b="0" l="0" r="0" t="0"/>
          <a:stretch/>
        </p:blipFill>
        <p:spPr>
          <a:xfrm>
            <a:off x="1924365" y="1433112"/>
            <a:ext cx="8182167" cy="4526851"/>
          </a:xfrm>
          <a:prstGeom prst="rect">
            <a:avLst/>
          </a:prstGeom>
          <a:noFill/>
          <a:ln>
            <a:noFill/>
          </a:ln>
        </p:spPr>
      </p:pic>
      <p:sp>
        <p:nvSpPr>
          <p:cNvPr id="160" name="Google Shape;160;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nvSpPr>
        <p:spPr>
          <a:xfrm>
            <a:off x="825137" y="2609397"/>
            <a:ext cx="10515600" cy="1004660"/>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i="0" lang="en-US" sz="4400" u="none" cap="none" strike="noStrike">
                <a:solidFill>
                  <a:srgbClr val="FF0000"/>
                </a:solidFill>
                <a:latin typeface="Cambria"/>
                <a:ea typeface="Cambria"/>
                <a:cs typeface="Cambria"/>
                <a:sym typeface="Cambria"/>
              </a:rPr>
              <a:t>Data Types in java </a:t>
            </a:r>
            <a:endParaRPr/>
          </a:p>
        </p:txBody>
      </p:sp>
      <p:sp>
        <p:nvSpPr>
          <p:cNvPr id="166" name="Google Shape;166;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mbria"/>
              <a:buNone/>
            </a:pPr>
            <a:r>
              <a:rPr b="1" lang="en-US" sz="4000" u="sng">
                <a:solidFill>
                  <a:srgbClr val="FF0000"/>
                </a:solidFill>
                <a:latin typeface="Cambria"/>
                <a:ea typeface="Cambria"/>
                <a:cs typeface="Cambria"/>
                <a:sym typeface="Cambria"/>
              </a:rPr>
              <a:t>Data Types</a:t>
            </a:r>
            <a:endParaRPr/>
          </a:p>
        </p:txBody>
      </p:sp>
      <p:pic>
        <p:nvPicPr>
          <p:cNvPr descr="untitled1.png" id="172" name="Google Shape;172;p13"/>
          <p:cNvPicPr preferRelativeResize="0"/>
          <p:nvPr>
            <p:ph idx="1" type="body"/>
          </p:nvPr>
        </p:nvPicPr>
        <p:blipFill rotWithShape="1">
          <a:blip r:embed="rId3">
            <a:alphaModFix/>
          </a:blip>
          <a:srcRect b="0" l="0" r="0" t="0"/>
          <a:stretch/>
        </p:blipFill>
        <p:spPr>
          <a:xfrm>
            <a:off x="1414551" y="2418838"/>
            <a:ext cx="9362899" cy="3928697"/>
          </a:xfrm>
          <a:prstGeom prst="rect">
            <a:avLst/>
          </a:prstGeom>
          <a:noFill/>
          <a:ln>
            <a:noFill/>
          </a:ln>
        </p:spPr>
      </p:pic>
      <p:sp>
        <p:nvSpPr>
          <p:cNvPr id="173" name="Google Shape;173;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java-basics-user-input-data-type-constructor-18-638.jpg" id="179" name="Google Shape;179;p14"/>
          <p:cNvPicPr preferRelativeResize="0"/>
          <p:nvPr>
            <p:ph idx="1" type="body"/>
          </p:nvPr>
        </p:nvPicPr>
        <p:blipFill rotWithShape="1">
          <a:blip r:embed="rId3">
            <a:alphaModFix/>
          </a:blip>
          <a:srcRect b="0" l="0" r="0" t="0"/>
          <a:stretch/>
        </p:blipFill>
        <p:spPr>
          <a:xfrm>
            <a:off x="511629" y="195309"/>
            <a:ext cx="10842171" cy="6540947"/>
          </a:xfrm>
          <a:prstGeom prst="rect">
            <a:avLst/>
          </a:prstGeom>
          <a:noFill/>
          <a:ln>
            <a:noFill/>
          </a:ln>
        </p:spPr>
      </p:pic>
      <p:sp>
        <p:nvSpPr>
          <p:cNvPr id="180" name="Google Shape;180;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mbria"/>
              <a:buNone/>
            </a:pPr>
            <a:r>
              <a:rPr b="1" lang="en-US" u="sng">
                <a:solidFill>
                  <a:srgbClr val="0070C0"/>
                </a:solidFill>
                <a:latin typeface="Cambria"/>
                <a:ea typeface="Cambria"/>
                <a:cs typeface="Cambria"/>
                <a:sym typeface="Cambria"/>
              </a:rPr>
              <a:t>Exercise</a:t>
            </a:r>
            <a:endParaRPr/>
          </a:p>
        </p:txBody>
      </p:sp>
      <p:sp>
        <p:nvSpPr>
          <p:cNvPr id="186" name="Google Shape;18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Cambria"/>
                <a:ea typeface="Cambria"/>
                <a:cs typeface="Cambria"/>
                <a:sym typeface="Cambria"/>
              </a:rPr>
              <a:t>What are the differences between the constants 7, ‘7’ and “7”?</a:t>
            </a:r>
            <a:endParaRPr/>
          </a:p>
          <a:p>
            <a:pPr indent="-2286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sp>
        <p:nvSpPr>
          <p:cNvPr id="187" name="Google Shape;187;p1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nvSpPr>
        <p:spPr>
          <a:xfrm>
            <a:off x="825137" y="2609397"/>
            <a:ext cx="10515600" cy="859517"/>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i="0" lang="en-US" sz="5400" u="none" cap="none" strike="noStrike">
                <a:solidFill>
                  <a:srgbClr val="FF0000"/>
                </a:solidFill>
                <a:latin typeface="Cambria"/>
                <a:ea typeface="Cambria"/>
                <a:cs typeface="Cambria"/>
                <a:sym typeface="Cambria"/>
              </a:rPr>
              <a:t>Identifiers in java </a:t>
            </a:r>
            <a:endParaRPr/>
          </a:p>
        </p:txBody>
      </p:sp>
      <p:sp>
        <p:nvSpPr>
          <p:cNvPr id="193" name="Google Shape;193;p1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mbria"/>
              <a:buNone/>
            </a:pPr>
            <a:r>
              <a:rPr b="1" lang="en-US" sz="4000" u="sng">
                <a:solidFill>
                  <a:srgbClr val="FF0000"/>
                </a:solidFill>
                <a:latin typeface="Cambria"/>
                <a:ea typeface="Cambria"/>
                <a:cs typeface="Cambria"/>
                <a:sym typeface="Cambria"/>
              </a:rPr>
              <a:t>Java Identifiers</a:t>
            </a:r>
            <a:br>
              <a:rPr b="1" lang="en-US" sz="4000">
                <a:latin typeface="Cambria"/>
                <a:ea typeface="Cambria"/>
                <a:cs typeface="Cambria"/>
                <a:sym typeface="Cambria"/>
              </a:rPr>
            </a:br>
            <a:endParaRPr sz="4000">
              <a:latin typeface="Cambria"/>
              <a:ea typeface="Cambria"/>
              <a:cs typeface="Cambria"/>
              <a:sym typeface="Cambria"/>
            </a:endParaRPr>
          </a:p>
        </p:txBody>
      </p:sp>
      <p:sp>
        <p:nvSpPr>
          <p:cNvPr id="199" name="Google Shape;199;p17"/>
          <p:cNvSpPr txBox="1"/>
          <p:nvPr>
            <p:ph idx="1" type="body"/>
          </p:nvPr>
        </p:nvSpPr>
        <p:spPr>
          <a:xfrm>
            <a:off x="627018" y="1175657"/>
            <a:ext cx="11286309" cy="54602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Names used for classes, variables and methods are called identifiers.</a:t>
            </a:r>
            <a:endParaRPr/>
          </a:p>
          <a:p>
            <a:pPr indent="-228600" lvl="0" marL="228600" rtl="0" algn="l">
              <a:lnSpc>
                <a:spcPct val="90000"/>
              </a:lnSpc>
              <a:spcBef>
                <a:spcPts val="1000"/>
              </a:spcBef>
              <a:spcAft>
                <a:spcPts val="0"/>
              </a:spcAft>
              <a:buClr>
                <a:schemeClr val="dk1"/>
              </a:buClr>
              <a:buSzPts val="2400"/>
              <a:buChar char="•"/>
            </a:pPr>
            <a:r>
              <a:rPr lang="en-US" sz="2400">
                <a:latin typeface="Cambria"/>
                <a:ea typeface="Cambria"/>
                <a:cs typeface="Cambria"/>
                <a:sym typeface="Cambria"/>
              </a:rPr>
              <a:t>All identifiers must follow the following rules:</a:t>
            </a:r>
            <a:endParaRPr/>
          </a:p>
          <a:p>
            <a:pPr indent="-228600" lvl="0" marL="22860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228600" lvl="1" marL="685800" rtl="0" algn="l">
              <a:lnSpc>
                <a:spcPct val="90000"/>
              </a:lnSpc>
              <a:spcBef>
                <a:spcPts val="500"/>
              </a:spcBef>
              <a:spcAft>
                <a:spcPts val="0"/>
              </a:spcAft>
              <a:buClr>
                <a:schemeClr val="dk1"/>
              </a:buClr>
              <a:buSzPts val="2000"/>
              <a:buChar char="•"/>
            </a:pPr>
            <a:r>
              <a:rPr lang="en-US" sz="2000">
                <a:latin typeface="Cambria"/>
                <a:ea typeface="Cambria"/>
                <a:cs typeface="Cambria"/>
                <a:sym typeface="Cambria"/>
              </a:rPr>
              <a:t>An identifier is a sequence of characters that consists of </a:t>
            </a:r>
            <a:r>
              <a:rPr b="1" lang="en-US" sz="2000">
                <a:solidFill>
                  <a:srgbClr val="0070C0"/>
                </a:solidFill>
                <a:latin typeface="Cambria"/>
                <a:ea typeface="Cambria"/>
                <a:cs typeface="Cambria"/>
                <a:sym typeface="Cambria"/>
              </a:rPr>
              <a:t>letter (A to Z or a to z), digits(0 to 9), currency character ($) </a:t>
            </a:r>
            <a:r>
              <a:rPr lang="en-US" sz="2000">
                <a:latin typeface="Cambria"/>
                <a:ea typeface="Cambria"/>
                <a:cs typeface="Cambria"/>
                <a:sym typeface="Cambria"/>
              </a:rPr>
              <a:t>or an </a:t>
            </a:r>
            <a:r>
              <a:rPr b="1" lang="en-US" sz="2000">
                <a:solidFill>
                  <a:srgbClr val="0070C0"/>
                </a:solidFill>
                <a:latin typeface="Cambria"/>
                <a:ea typeface="Cambria"/>
                <a:cs typeface="Cambria"/>
                <a:sym typeface="Cambria"/>
              </a:rPr>
              <a:t>underscore (_).</a:t>
            </a:r>
            <a:endParaRPr/>
          </a:p>
          <a:p>
            <a:pPr indent="-228600" lvl="1" marL="685800" rtl="0" algn="l">
              <a:lnSpc>
                <a:spcPct val="90000"/>
              </a:lnSpc>
              <a:spcBef>
                <a:spcPts val="1100"/>
              </a:spcBef>
              <a:spcAft>
                <a:spcPts val="0"/>
              </a:spcAft>
              <a:buClr>
                <a:schemeClr val="dk1"/>
              </a:buClr>
              <a:buSzPts val="2000"/>
              <a:buChar char="•"/>
            </a:pPr>
            <a:r>
              <a:rPr lang="en-US" sz="2000">
                <a:latin typeface="Cambria"/>
                <a:ea typeface="Cambria"/>
                <a:cs typeface="Cambria"/>
                <a:sym typeface="Cambria"/>
              </a:rPr>
              <a:t>All identifiers should begin with a letter (A to Z or a to z), currency character ($) or an underscore (_).</a:t>
            </a:r>
            <a:r>
              <a:rPr b="1" lang="en-US" sz="2000">
                <a:solidFill>
                  <a:srgbClr val="FF0000"/>
                </a:solidFill>
                <a:latin typeface="Cambria"/>
                <a:ea typeface="Cambria"/>
                <a:cs typeface="Cambria"/>
                <a:sym typeface="Cambria"/>
              </a:rPr>
              <a:t>It can not start with a digit (0-9).</a:t>
            </a:r>
            <a:endParaRPr/>
          </a:p>
          <a:p>
            <a:pPr indent="-228600" lvl="1" marL="685800" rtl="0" algn="l">
              <a:lnSpc>
                <a:spcPct val="90000"/>
              </a:lnSpc>
              <a:spcBef>
                <a:spcPts val="1100"/>
              </a:spcBef>
              <a:spcAft>
                <a:spcPts val="0"/>
              </a:spcAft>
              <a:buClr>
                <a:schemeClr val="dk1"/>
              </a:buClr>
              <a:buSzPts val="2000"/>
              <a:buChar char="•"/>
            </a:pPr>
            <a:r>
              <a:rPr lang="en-US" sz="2000">
                <a:latin typeface="Cambria"/>
                <a:ea typeface="Cambria"/>
                <a:cs typeface="Cambria"/>
                <a:sym typeface="Cambria"/>
              </a:rPr>
              <a:t>A </a:t>
            </a:r>
            <a:r>
              <a:rPr b="1" lang="en-US" sz="2000">
                <a:solidFill>
                  <a:srgbClr val="1935AD"/>
                </a:solidFill>
                <a:latin typeface="Cambria"/>
                <a:ea typeface="Cambria"/>
                <a:cs typeface="Cambria"/>
                <a:sym typeface="Cambria"/>
              </a:rPr>
              <a:t>keyword</a:t>
            </a:r>
            <a:r>
              <a:rPr lang="en-US" sz="2000">
                <a:latin typeface="Cambria"/>
                <a:ea typeface="Cambria"/>
                <a:cs typeface="Cambria"/>
                <a:sym typeface="Cambria"/>
              </a:rPr>
              <a:t> cannot be used as an identifier.</a:t>
            </a:r>
            <a:endParaRPr/>
          </a:p>
          <a:p>
            <a:pPr indent="-228600" lvl="1" marL="685800" rtl="0" algn="l">
              <a:lnSpc>
                <a:spcPct val="90000"/>
              </a:lnSpc>
              <a:spcBef>
                <a:spcPts val="1100"/>
              </a:spcBef>
              <a:spcAft>
                <a:spcPts val="0"/>
              </a:spcAft>
              <a:buClr>
                <a:schemeClr val="dk1"/>
              </a:buClr>
              <a:buSzPts val="2000"/>
              <a:buChar char="•"/>
            </a:pPr>
            <a:r>
              <a:rPr lang="en-US" sz="2000">
                <a:latin typeface="Cambria"/>
                <a:ea typeface="Cambria"/>
                <a:cs typeface="Cambria"/>
                <a:sym typeface="Cambria"/>
              </a:rPr>
              <a:t>Most importantly identifiers are </a:t>
            </a:r>
            <a:r>
              <a:rPr b="1" lang="en-US" sz="2000">
                <a:solidFill>
                  <a:srgbClr val="1935AD"/>
                </a:solidFill>
                <a:latin typeface="Cambria"/>
                <a:ea typeface="Cambria"/>
                <a:cs typeface="Cambria"/>
                <a:sym typeface="Cambria"/>
              </a:rPr>
              <a:t>case sensitive</a:t>
            </a:r>
            <a:r>
              <a:rPr lang="en-US" sz="2000">
                <a:latin typeface="Cambria"/>
                <a:ea typeface="Cambria"/>
                <a:cs typeface="Cambria"/>
                <a:sym typeface="Cambria"/>
              </a:rPr>
              <a:t>.</a:t>
            </a:r>
            <a:endParaRPr/>
          </a:p>
          <a:p>
            <a:pPr indent="-228600" lvl="1" marL="685800" rtl="0" algn="l">
              <a:lnSpc>
                <a:spcPct val="90000"/>
              </a:lnSpc>
              <a:spcBef>
                <a:spcPts val="1100"/>
              </a:spcBef>
              <a:spcAft>
                <a:spcPts val="0"/>
              </a:spcAft>
              <a:buClr>
                <a:schemeClr val="dk1"/>
              </a:buClr>
              <a:buSzPts val="2000"/>
              <a:buNone/>
            </a:pPr>
            <a:r>
              <a:rPr lang="en-US" sz="2000">
                <a:latin typeface="Cambria"/>
                <a:ea typeface="Cambria"/>
                <a:cs typeface="Cambria"/>
                <a:sym typeface="Cambria"/>
              </a:rPr>
              <a:t>		area, Area, AREA are all different identifiers</a:t>
            </a:r>
            <a:endParaRPr/>
          </a:p>
          <a:p>
            <a:pPr indent="-228600" lvl="1" marL="685800" rtl="0" algn="l">
              <a:lnSpc>
                <a:spcPct val="90000"/>
              </a:lnSpc>
              <a:spcBef>
                <a:spcPts val="1100"/>
              </a:spcBef>
              <a:spcAft>
                <a:spcPts val="0"/>
              </a:spcAft>
              <a:buClr>
                <a:schemeClr val="dk1"/>
              </a:buClr>
              <a:buSzPts val="2000"/>
              <a:buNone/>
            </a:pPr>
            <a:r>
              <a:t/>
            </a:r>
            <a:endParaRPr sz="2000">
              <a:latin typeface="Cambria"/>
              <a:ea typeface="Cambria"/>
              <a:cs typeface="Cambria"/>
              <a:sym typeface="Cambria"/>
            </a:endParaRPr>
          </a:p>
          <a:p>
            <a:pPr indent="-228600" lvl="1" marL="685800" rtl="0" algn="l">
              <a:lnSpc>
                <a:spcPct val="90000"/>
              </a:lnSpc>
              <a:spcBef>
                <a:spcPts val="500"/>
              </a:spcBef>
              <a:spcAft>
                <a:spcPts val="0"/>
              </a:spcAft>
              <a:buClr>
                <a:srgbClr val="00B050"/>
              </a:buClr>
              <a:buSzPts val="2000"/>
              <a:buNone/>
            </a:pPr>
            <a:r>
              <a:rPr b="1" lang="en-US" sz="2000">
                <a:solidFill>
                  <a:srgbClr val="00B050"/>
                </a:solidFill>
                <a:latin typeface="Cambria"/>
                <a:ea typeface="Cambria"/>
                <a:cs typeface="Cambria"/>
                <a:sym typeface="Cambria"/>
              </a:rPr>
              <a:t>Examples of legal identifiers</a:t>
            </a:r>
            <a:r>
              <a:rPr lang="en-US" sz="2000">
                <a:solidFill>
                  <a:srgbClr val="00B050"/>
                </a:solidFill>
                <a:latin typeface="Cambria"/>
                <a:ea typeface="Cambria"/>
                <a:cs typeface="Cambria"/>
                <a:sym typeface="Cambria"/>
              </a:rPr>
              <a:t>: </a:t>
            </a:r>
            <a:r>
              <a:rPr lang="en-US" sz="2000">
                <a:latin typeface="Cambria"/>
                <a:ea typeface="Cambria"/>
                <a:cs typeface="Cambria"/>
                <a:sym typeface="Cambria"/>
              </a:rPr>
              <a:t>	age, 	$salary,	 _value, 	__1_value</a:t>
            </a:r>
            <a:endParaRPr/>
          </a:p>
          <a:p>
            <a:pPr indent="-228600" lvl="1" marL="685800" rtl="0" algn="l">
              <a:lnSpc>
                <a:spcPct val="90000"/>
              </a:lnSpc>
              <a:spcBef>
                <a:spcPts val="1200"/>
              </a:spcBef>
              <a:spcAft>
                <a:spcPts val="0"/>
              </a:spcAft>
              <a:buClr>
                <a:srgbClr val="00B050"/>
              </a:buClr>
              <a:buSzPts val="2000"/>
              <a:buNone/>
            </a:pPr>
            <a:r>
              <a:rPr b="1" lang="en-US" sz="2000">
                <a:solidFill>
                  <a:srgbClr val="00B050"/>
                </a:solidFill>
                <a:latin typeface="Cambria"/>
                <a:ea typeface="Cambria"/>
                <a:cs typeface="Cambria"/>
                <a:sym typeface="Cambria"/>
              </a:rPr>
              <a:t>Examples of illegal identifiers</a:t>
            </a:r>
            <a:r>
              <a:rPr lang="en-US" sz="2000">
                <a:solidFill>
                  <a:srgbClr val="00B050"/>
                </a:solidFill>
                <a:latin typeface="Cambria"/>
                <a:ea typeface="Cambria"/>
                <a:cs typeface="Cambria"/>
                <a:sym typeface="Cambria"/>
              </a:rPr>
              <a:t>:</a:t>
            </a:r>
            <a:r>
              <a:rPr lang="en-US" sz="2000">
                <a:latin typeface="Cambria"/>
                <a:ea typeface="Cambria"/>
                <a:cs typeface="Cambria"/>
                <a:sym typeface="Cambria"/>
              </a:rPr>
              <a:t>	123abc,      -salary</a:t>
            </a:r>
            <a:endParaRPr/>
          </a:p>
          <a:p>
            <a:pPr indent="-76200" lvl="0" marL="22860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p:txBody>
      </p:sp>
      <p:sp>
        <p:nvSpPr>
          <p:cNvPr id="200" name="Google Shape;200;p1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mbria"/>
              <a:buNone/>
            </a:pPr>
            <a:r>
              <a:rPr b="1" lang="en-US" u="sng">
                <a:solidFill>
                  <a:srgbClr val="0070C0"/>
                </a:solidFill>
                <a:latin typeface="Cambria"/>
                <a:ea typeface="Cambria"/>
                <a:cs typeface="Cambria"/>
                <a:sym typeface="Cambria"/>
              </a:rPr>
              <a:t>Exercise</a:t>
            </a:r>
            <a:endParaRPr/>
          </a:p>
        </p:txBody>
      </p:sp>
      <p:sp>
        <p:nvSpPr>
          <p:cNvPr id="206" name="Google Shape;206;p18"/>
          <p:cNvSpPr txBox="1"/>
          <p:nvPr>
            <p:ph idx="1" type="body"/>
          </p:nvPr>
        </p:nvSpPr>
        <p:spPr>
          <a:xfrm>
            <a:off x="535577" y="1825625"/>
            <a:ext cx="11299372"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b="1" lang="en-US">
                <a:solidFill>
                  <a:srgbClr val="FF0000"/>
                </a:solidFill>
                <a:latin typeface="Cambria"/>
                <a:ea typeface="Cambria"/>
                <a:cs typeface="Cambria"/>
                <a:sym typeface="Cambria"/>
              </a:rPr>
              <a:t>Find out the legal Identifiers</a:t>
            </a:r>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None/>
            </a:pPr>
            <a:r>
              <a:rPr lang="en-US">
                <a:latin typeface="Cambria"/>
                <a:ea typeface="Cambria"/>
                <a:cs typeface="Cambria"/>
                <a:sym typeface="Cambria"/>
              </a:rPr>
              <a:t>$2		          2A		area	               d+4	                     Max-Number	</a:t>
            </a:r>
            <a:endParaRPr/>
          </a:p>
          <a:p>
            <a:pPr indent="-2286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None/>
            </a:pPr>
            <a:r>
              <a:rPr lang="en-US">
                <a:latin typeface="Cambria"/>
                <a:ea typeface="Cambria"/>
                <a:cs typeface="Cambria"/>
                <a:sym typeface="Cambria"/>
              </a:rPr>
              <a:t>Min_number         aaa 		sales_tax	   _circleArea         a2b</a:t>
            </a:r>
            <a:endParaRPr/>
          </a:p>
          <a:p>
            <a:pPr indent="-2286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None/>
            </a:pPr>
            <a:r>
              <a:rPr lang="en-US">
                <a:latin typeface="Cambria"/>
                <a:ea typeface="Cambria"/>
                <a:cs typeface="Cambria"/>
                <a:sym typeface="Cambria"/>
              </a:rPr>
              <a:t>Box100width        /$directory 	ab1234$$ 	     ComputeArea</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None/>
            </a:pPr>
            <a:r>
              <a:rPr lang="en-US">
                <a:latin typeface="Cambria"/>
                <a:ea typeface="Cambria"/>
                <a:cs typeface="Cambria"/>
                <a:sym typeface="Cambria"/>
              </a:rPr>
              <a:t>	</a:t>
            </a:r>
            <a:endParaRPr/>
          </a:p>
        </p:txBody>
      </p:sp>
      <p:graphicFrame>
        <p:nvGraphicFramePr>
          <p:cNvPr id="207" name="Google Shape;207;p18"/>
          <p:cNvGraphicFramePr/>
          <p:nvPr/>
        </p:nvGraphicFramePr>
        <p:xfrm>
          <a:off x="488272" y="2847837"/>
          <a:ext cx="3000000" cy="3000000"/>
        </p:xfrm>
        <a:graphic>
          <a:graphicData uri="http://schemas.openxmlformats.org/drawingml/2006/table">
            <a:tbl>
              <a:tblPr>
                <a:noFill/>
                <a:tableStyleId>{98A4F3A3-BA91-4593-939B-948C1B23EBF3}</a:tableStyleId>
              </a:tblPr>
              <a:tblGrid>
                <a:gridCol w="11346675"/>
              </a:tblGrid>
              <a:tr h="33291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8" name="Google Shape;208;p18"/>
          <p:cNvGraphicFramePr/>
          <p:nvPr/>
        </p:nvGraphicFramePr>
        <p:xfrm>
          <a:off x="2725445" y="2849732"/>
          <a:ext cx="3000000" cy="3000000"/>
        </p:xfrm>
        <a:graphic>
          <a:graphicData uri="http://schemas.openxmlformats.org/drawingml/2006/table">
            <a:tbl>
              <a:tblPr>
                <a:noFill/>
                <a:tableStyleId>{98A4F3A3-BA91-4593-939B-948C1B23EBF3}</a:tableStyleId>
              </a:tblPr>
              <a:tblGrid>
                <a:gridCol w="2423600"/>
              </a:tblGrid>
              <a:tr h="33291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9" name="Google Shape;209;p18"/>
          <p:cNvGraphicFramePr/>
          <p:nvPr/>
        </p:nvGraphicFramePr>
        <p:xfrm>
          <a:off x="6917184" y="2849732"/>
          <a:ext cx="3000000" cy="3000000"/>
        </p:xfrm>
        <a:graphic>
          <a:graphicData uri="http://schemas.openxmlformats.org/drawingml/2006/table">
            <a:tbl>
              <a:tblPr>
                <a:noFill/>
                <a:tableStyleId>{98A4F3A3-BA91-4593-939B-948C1B23EBF3}</a:tableStyleId>
              </a:tblPr>
              <a:tblGrid>
                <a:gridCol w="2644075"/>
              </a:tblGrid>
              <a:tr h="33291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10" name="Google Shape;210;p18"/>
          <p:cNvCxnSpPr/>
          <p:nvPr/>
        </p:nvCxnSpPr>
        <p:spPr>
          <a:xfrm>
            <a:off x="488272" y="3861786"/>
            <a:ext cx="11346677" cy="0"/>
          </a:xfrm>
          <a:prstGeom prst="straightConnector1">
            <a:avLst/>
          </a:prstGeom>
          <a:noFill/>
          <a:ln cap="flat" cmpd="sng" w="9525">
            <a:solidFill>
              <a:schemeClr val="dk1"/>
            </a:solidFill>
            <a:prstDash val="solid"/>
            <a:miter lim="800000"/>
            <a:headEnd len="sm" w="sm" type="none"/>
            <a:tailEnd len="sm" w="sm" type="none"/>
          </a:ln>
        </p:spPr>
      </p:cxnSp>
      <p:cxnSp>
        <p:nvCxnSpPr>
          <p:cNvPr id="211" name="Google Shape;211;p18"/>
          <p:cNvCxnSpPr/>
          <p:nvPr/>
        </p:nvCxnSpPr>
        <p:spPr>
          <a:xfrm>
            <a:off x="488272" y="4972974"/>
            <a:ext cx="11346677" cy="0"/>
          </a:xfrm>
          <a:prstGeom prst="straightConnector1">
            <a:avLst/>
          </a:prstGeom>
          <a:noFill/>
          <a:ln cap="flat" cmpd="sng" w="9525">
            <a:solidFill>
              <a:schemeClr val="dk1"/>
            </a:solidFill>
            <a:prstDash val="solid"/>
            <a:miter lim="800000"/>
            <a:headEnd len="sm" w="sm" type="none"/>
            <a:tailEnd len="sm" w="sm" type="none"/>
          </a:ln>
        </p:spPr>
      </p:cxnSp>
      <p:sp>
        <p:nvSpPr>
          <p:cNvPr id="212" name="Google Shape;212;p1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https://upload.wikimedia.org/wikipedia/commons/thumb/e/e0/SNice.svg/1200px-SNice.svg.png" id="217" name="Google Shape;217;p44"/>
          <p:cNvPicPr preferRelativeResize="0"/>
          <p:nvPr/>
        </p:nvPicPr>
        <p:blipFill rotWithShape="1">
          <a:blip r:embed="rId3">
            <a:alphaModFix/>
          </a:blip>
          <a:srcRect b="0" l="0" r="0" t="0"/>
          <a:stretch/>
        </p:blipFill>
        <p:spPr>
          <a:xfrm>
            <a:off x="8597283" y="3429000"/>
            <a:ext cx="1944688" cy="1944688"/>
          </a:xfrm>
          <a:prstGeom prst="rect">
            <a:avLst/>
          </a:prstGeom>
          <a:noFill/>
          <a:ln>
            <a:noFill/>
          </a:ln>
        </p:spPr>
      </p:pic>
      <p:sp>
        <p:nvSpPr>
          <p:cNvPr id="218" name="Google Shape;218;p44"/>
          <p:cNvSpPr/>
          <p:nvPr/>
        </p:nvSpPr>
        <p:spPr>
          <a:xfrm>
            <a:off x="3299290" y="2428373"/>
            <a:ext cx="517321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8000">
                <a:solidFill>
                  <a:srgbClr val="C1FEEF"/>
                </a:solidFill>
                <a:latin typeface="Times New Roman"/>
                <a:ea typeface="Times New Roman"/>
                <a:cs typeface="Times New Roman"/>
                <a:sym typeface="Times New Roman"/>
              </a:rPr>
              <a:t>Thank you!</a:t>
            </a:r>
            <a:endParaRPr b="1" i="1" sz="8000">
              <a:solidFill>
                <a:srgbClr val="C1FEEF"/>
              </a:solidFill>
              <a:latin typeface="Times New Roman"/>
              <a:ea typeface="Times New Roman"/>
              <a:cs typeface="Times New Roman"/>
              <a:sym typeface="Times New Roman"/>
            </a:endParaRPr>
          </a:p>
        </p:txBody>
      </p:sp>
      <p:sp>
        <p:nvSpPr>
          <p:cNvPr id="219" name="Google Shape;219;p4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mbria"/>
              <a:buNone/>
            </a:pPr>
            <a:r>
              <a:rPr b="1" lang="en-US" u="sng">
                <a:solidFill>
                  <a:srgbClr val="FF0000"/>
                </a:solidFill>
                <a:latin typeface="Cambria"/>
                <a:ea typeface="Cambria"/>
                <a:cs typeface="Cambria"/>
                <a:sym typeface="Cambria"/>
              </a:rPr>
              <a:t>Contents</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935AD"/>
              </a:buClr>
              <a:buSzPts val="2000"/>
              <a:buChar char="•"/>
            </a:pPr>
            <a:r>
              <a:rPr b="1" lang="en-US" sz="2000">
                <a:solidFill>
                  <a:srgbClr val="1935AD"/>
                </a:solidFill>
                <a:latin typeface="Cambria"/>
                <a:ea typeface="Cambria"/>
                <a:cs typeface="Cambria"/>
                <a:sym typeface="Cambria"/>
              </a:rPr>
              <a:t>Introduction to Java</a:t>
            </a:r>
            <a:endParaRPr/>
          </a:p>
          <a:p>
            <a:pPr indent="-228600" lvl="0" marL="228600" rtl="0" algn="l">
              <a:lnSpc>
                <a:spcPct val="90000"/>
              </a:lnSpc>
              <a:spcBef>
                <a:spcPts val="1000"/>
              </a:spcBef>
              <a:spcAft>
                <a:spcPts val="0"/>
              </a:spcAft>
              <a:buClr>
                <a:srgbClr val="1935AD"/>
              </a:buClr>
              <a:buSzPts val="2000"/>
              <a:buChar char="•"/>
            </a:pPr>
            <a:r>
              <a:rPr b="1" lang="en-US" sz="2000">
                <a:solidFill>
                  <a:srgbClr val="1935AD"/>
                </a:solidFill>
                <a:latin typeface="Cambria"/>
                <a:ea typeface="Cambria"/>
                <a:cs typeface="Cambria"/>
                <a:sym typeface="Cambria"/>
              </a:rPr>
              <a:t>Keywords in Java</a:t>
            </a:r>
            <a:endParaRPr/>
          </a:p>
          <a:p>
            <a:pPr indent="-228600" lvl="0" marL="228600" rtl="0" algn="l">
              <a:lnSpc>
                <a:spcPct val="90000"/>
              </a:lnSpc>
              <a:spcBef>
                <a:spcPts val="1000"/>
              </a:spcBef>
              <a:spcAft>
                <a:spcPts val="0"/>
              </a:spcAft>
              <a:buClr>
                <a:srgbClr val="1935AD"/>
              </a:buClr>
              <a:buSzPts val="2000"/>
              <a:buChar char="•"/>
            </a:pPr>
            <a:r>
              <a:rPr b="1" lang="en-US" sz="2000">
                <a:solidFill>
                  <a:srgbClr val="1935AD"/>
                </a:solidFill>
                <a:latin typeface="Cambria"/>
                <a:ea typeface="Cambria"/>
                <a:cs typeface="Cambria"/>
                <a:sym typeface="Cambria"/>
              </a:rPr>
              <a:t>Data Types in Java</a:t>
            </a:r>
            <a:endParaRPr/>
          </a:p>
          <a:p>
            <a:pPr indent="-228600" lvl="0" marL="228600" rtl="0" algn="l">
              <a:lnSpc>
                <a:spcPct val="90000"/>
              </a:lnSpc>
              <a:spcBef>
                <a:spcPts val="1000"/>
              </a:spcBef>
              <a:spcAft>
                <a:spcPts val="0"/>
              </a:spcAft>
              <a:buClr>
                <a:srgbClr val="1935AD"/>
              </a:buClr>
              <a:buSzPts val="2000"/>
              <a:buChar char="•"/>
            </a:pPr>
            <a:r>
              <a:rPr b="1" lang="en-US" sz="2000">
                <a:solidFill>
                  <a:srgbClr val="1935AD"/>
                </a:solidFill>
                <a:latin typeface="Cambria"/>
                <a:ea typeface="Cambria"/>
                <a:cs typeface="Cambria"/>
                <a:sym typeface="Cambria"/>
              </a:rPr>
              <a:t>Java Identifiers</a:t>
            </a:r>
            <a:endParaRPr/>
          </a:p>
          <a:p>
            <a:pPr indent="0" lvl="0" marL="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sp>
        <p:nvSpPr>
          <p:cNvPr id="99" name="Google Shape;99;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825137" y="2609397"/>
            <a:ext cx="10515600" cy="88854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normAutofit/>
          </a:bodyPr>
          <a:lstStyle/>
          <a:p>
            <a:pPr indent="-228600" lvl="0" marL="228600" marR="0" rtl="0" algn="ctr">
              <a:lnSpc>
                <a:spcPct val="90000"/>
              </a:lnSpc>
              <a:spcBef>
                <a:spcPts val="0"/>
              </a:spcBef>
              <a:spcAft>
                <a:spcPts val="0"/>
              </a:spcAft>
              <a:buNone/>
            </a:pPr>
            <a:r>
              <a:rPr b="1" i="0" lang="en-US" sz="5400" u="none" cap="none" strike="noStrike">
                <a:solidFill>
                  <a:srgbClr val="FF0000"/>
                </a:solidFill>
                <a:latin typeface="Cambria"/>
                <a:ea typeface="Cambria"/>
                <a:cs typeface="Cambria"/>
                <a:sym typeface="Cambria"/>
              </a:rPr>
              <a:t>Introduction to Java</a:t>
            </a:r>
            <a:endParaRPr/>
          </a:p>
        </p:txBody>
      </p:sp>
      <p:sp>
        <p:nvSpPr>
          <p:cNvPr id="105" name="Google Shape;105;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Cambria"/>
              <a:buNone/>
            </a:pPr>
            <a:r>
              <a:rPr b="1" lang="en-US" sz="3600" u="sng">
                <a:solidFill>
                  <a:srgbClr val="FF0000"/>
                </a:solidFill>
                <a:latin typeface="Cambria"/>
                <a:ea typeface="Cambria"/>
                <a:cs typeface="Cambria"/>
                <a:sym typeface="Cambria"/>
              </a:rPr>
              <a:t>Introduction to Java</a:t>
            </a:r>
            <a:endParaRPr/>
          </a:p>
        </p:txBody>
      </p:sp>
      <p:sp>
        <p:nvSpPr>
          <p:cNvPr id="111" name="Google Shape;1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mbria"/>
                <a:ea typeface="Cambria"/>
                <a:cs typeface="Cambria"/>
                <a:sym typeface="Cambria"/>
              </a:rPr>
              <a:t>Java is a high-level programming language originally developed by </a:t>
            </a:r>
            <a:r>
              <a:rPr b="1" lang="en-US" sz="2400">
                <a:latin typeface="Cambria"/>
                <a:ea typeface="Cambria"/>
                <a:cs typeface="Cambria"/>
                <a:sym typeface="Cambria"/>
              </a:rPr>
              <a:t>Sun Microsystems </a:t>
            </a:r>
            <a:r>
              <a:rPr lang="en-US" sz="2400">
                <a:latin typeface="Cambria"/>
                <a:ea typeface="Cambria"/>
                <a:cs typeface="Cambria"/>
                <a:sym typeface="Cambria"/>
              </a:rPr>
              <a:t>and released in </a:t>
            </a:r>
            <a:r>
              <a:rPr b="1" lang="en-US" sz="2400">
                <a:latin typeface="Cambria"/>
                <a:ea typeface="Cambria"/>
                <a:cs typeface="Cambria"/>
                <a:sym typeface="Cambria"/>
              </a:rPr>
              <a:t>1995</a:t>
            </a:r>
            <a:r>
              <a:rPr lang="en-US" sz="2400">
                <a:latin typeface="Cambria"/>
                <a:ea typeface="Cambria"/>
                <a:cs typeface="Cambria"/>
                <a:sym typeface="Cambria"/>
              </a:rPr>
              <a:t>. </a:t>
            </a:r>
            <a:endParaRPr/>
          </a:p>
          <a:p>
            <a:pPr indent="0" lvl="0" marL="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400"/>
              <a:buChar char="•"/>
            </a:pPr>
            <a:r>
              <a:rPr lang="en-US" sz="2400">
                <a:latin typeface="Cambria"/>
                <a:ea typeface="Cambria"/>
                <a:cs typeface="Cambria"/>
                <a:sym typeface="Cambria"/>
              </a:rPr>
              <a:t>Java runs on a variety of platforms, such as Windows, Mac OS, and the various versions of UNIX. </a:t>
            </a:r>
            <a:endParaRPr/>
          </a:p>
        </p:txBody>
      </p:sp>
      <p:sp>
        <p:nvSpPr>
          <p:cNvPr id="112" name="Google Shape;112;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mbria"/>
              <a:buNone/>
            </a:pPr>
            <a:r>
              <a:rPr b="1" lang="en-US" sz="4000" u="sng">
                <a:solidFill>
                  <a:srgbClr val="FF0000"/>
                </a:solidFill>
                <a:latin typeface="Cambria"/>
                <a:ea typeface="Cambria"/>
                <a:cs typeface="Cambria"/>
                <a:sym typeface="Cambria"/>
              </a:rPr>
              <a:t>Features of Java</a:t>
            </a:r>
            <a:endParaRPr/>
          </a:p>
        </p:txBody>
      </p:sp>
      <p:sp>
        <p:nvSpPr>
          <p:cNvPr id="118" name="Google Shape;118;p5"/>
          <p:cNvSpPr txBox="1"/>
          <p:nvPr>
            <p:ph idx="1" type="body"/>
          </p:nvPr>
        </p:nvSpPr>
        <p:spPr>
          <a:xfrm>
            <a:off x="838200" y="1219201"/>
            <a:ext cx="10515600" cy="5181600"/>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just">
              <a:lnSpc>
                <a:spcPct val="120000"/>
              </a:lnSpc>
              <a:spcBef>
                <a:spcPts val="0"/>
              </a:spcBef>
              <a:spcAft>
                <a:spcPts val="0"/>
              </a:spcAft>
              <a:buClr>
                <a:schemeClr val="dk1"/>
              </a:buClr>
              <a:buSzPct val="100000"/>
              <a:buChar char="•"/>
            </a:pPr>
            <a:r>
              <a:rPr b="1" lang="en-US" sz="3600">
                <a:latin typeface="Cambria"/>
                <a:ea typeface="Cambria"/>
                <a:cs typeface="Cambria"/>
                <a:sym typeface="Cambria"/>
              </a:rPr>
              <a:t>Object Oriented</a:t>
            </a:r>
            <a:r>
              <a:rPr lang="en-US" sz="2900">
                <a:latin typeface="Cambria"/>
                <a:ea typeface="Cambria"/>
                <a:cs typeface="Cambria"/>
                <a:sym typeface="Cambria"/>
              </a:rPr>
              <a:t>: In Java, everything is an Object. Java can be easily extended since it is based on the Object model.</a:t>
            </a:r>
            <a:endParaRPr/>
          </a:p>
          <a:p>
            <a:pPr indent="-141160" lvl="0" marL="228600" rtl="0" algn="just">
              <a:lnSpc>
                <a:spcPct val="120000"/>
              </a:lnSpc>
              <a:spcBef>
                <a:spcPts val="600"/>
              </a:spcBef>
              <a:spcAft>
                <a:spcPts val="0"/>
              </a:spcAft>
              <a:buClr>
                <a:schemeClr val="dk1"/>
              </a:buClr>
              <a:buSzPct val="100000"/>
              <a:buNone/>
            </a:pPr>
            <a:r>
              <a:t/>
            </a:r>
            <a:endParaRPr sz="2900">
              <a:latin typeface="Cambria"/>
              <a:ea typeface="Cambria"/>
              <a:cs typeface="Cambria"/>
              <a:sym typeface="Cambria"/>
            </a:endParaRPr>
          </a:p>
          <a:p>
            <a:pPr indent="-228600" lvl="0" marL="228600" rtl="0" algn="just">
              <a:lnSpc>
                <a:spcPct val="120000"/>
              </a:lnSpc>
              <a:spcBef>
                <a:spcPts val="600"/>
              </a:spcBef>
              <a:spcAft>
                <a:spcPts val="0"/>
              </a:spcAft>
              <a:buClr>
                <a:schemeClr val="dk1"/>
              </a:buClr>
              <a:buSzPct val="100000"/>
              <a:buChar char="•"/>
            </a:pPr>
            <a:r>
              <a:rPr b="1" lang="en-US" sz="3600">
                <a:latin typeface="Cambria"/>
                <a:ea typeface="Cambria"/>
                <a:cs typeface="Cambria"/>
                <a:sym typeface="Cambria"/>
              </a:rPr>
              <a:t>Platform independent: </a:t>
            </a:r>
            <a:r>
              <a:rPr lang="en-US" sz="2900">
                <a:latin typeface="Cambria"/>
                <a:ea typeface="Cambria"/>
                <a:cs typeface="Cambria"/>
                <a:sym typeface="Cambria"/>
              </a:rPr>
              <a:t>Unlike many other programming languages including C and C++, when Java is compiled, it is not compiled into platform specific machine, rather into platform independent byte code. This byte code is distributed over the web and interpreted by virtual Machine (JVM) on whichever platform it is being run.</a:t>
            </a:r>
            <a:endParaRPr/>
          </a:p>
          <a:p>
            <a:pPr indent="-141160" lvl="0" marL="228600" rtl="0" algn="just">
              <a:lnSpc>
                <a:spcPct val="120000"/>
              </a:lnSpc>
              <a:spcBef>
                <a:spcPts val="600"/>
              </a:spcBef>
              <a:spcAft>
                <a:spcPts val="0"/>
              </a:spcAft>
              <a:buClr>
                <a:schemeClr val="dk1"/>
              </a:buClr>
              <a:buSzPct val="100000"/>
              <a:buNone/>
            </a:pPr>
            <a:r>
              <a:t/>
            </a:r>
            <a:endParaRPr sz="2900">
              <a:latin typeface="Cambria"/>
              <a:ea typeface="Cambria"/>
              <a:cs typeface="Cambria"/>
              <a:sym typeface="Cambria"/>
            </a:endParaRPr>
          </a:p>
          <a:p>
            <a:pPr indent="-228600" lvl="0" marL="228600" rtl="0" algn="just">
              <a:lnSpc>
                <a:spcPct val="120000"/>
              </a:lnSpc>
              <a:spcBef>
                <a:spcPts val="600"/>
              </a:spcBef>
              <a:spcAft>
                <a:spcPts val="0"/>
              </a:spcAft>
              <a:buClr>
                <a:schemeClr val="dk1"/>
              </a:buClr>
              <a:buSzPct val="100000"/>
              <a:buChar char="•"/>
            </a:pPr>
            <a:r>
              <a:rPr b="1" lang="en-US" sz="3600">
                <a:latin typeface="Cambria"/>
                <a:ea typeface="Cambria"/>
                <a:cs typeface="Cambria"/>
                <a:sym typeface="Cambria"/>
              </a:rPr>
              <a:t>Simple: </a:t>
            </a:r>
            <a:r>
              <a:rPr lang="en-US" sz="2900">
                <a:latin typeface="Cambria"/>
                <a:ea typeface="Cambria"/>
                <a:cs typeface="Cambria"/>
                <a:sym typeface="Cambria"/>
              </a:rPr>
              <a:t>Java is designed to be easy to learn. If you understand the basic concept of OOP Java would be easy to master.</a:t>
            </a:r>
            <a:endParaRPr/>
          </a:p>
          <a:p>
            <a:pPr indent="-141160" lvl="0" marL="228600" rtl="0" algn="just">
              <a:lnSpc>
                <a:spcPct val="120000"/>
              </a:lnSpc>
              <a:spcBef>
                <a:spcPts val="600"/>
              </a:spcBef>
              <a:spcAft>
                <a:spcPts val="0"/>
              </a:spcAft>
              <a:buClr>
                <a:schemeClr val="dk1"/>
              </a:buClr>
              <a:buSzPct val="100000"/>
              <a:buNone/>
            </a:pPr>
            <a:r>
              <a:t/>
            </a:r>
            <a:endParaRPr sz="2900">
              <a:latin typeface="Cambria"/>
              <a:ea typeface="Cambria"/>
              <a:cs typeface="Cambria"/>
              <a:sym typeface="Cambria"/>
            </a:endParaRPr>
          </a:p>
          <a:p>
            <a:pPr indent="-228600" lvl="0" marL="228600" rtl="0" algn="just">
              <a:lnSpc>
                <a:spcPct val="120000"/>
              </a:lnSpc>
              <a:spcBef>
                <a:spcPts val="600"/>
              </a:spcBef>
              <a:spcAft>
                <a:spcPts val="0"/>
              </a:spcAft>
              <a:buClr>
                <a:schemeClr val="dk1"/>
              </a:buClr>
              <a:buSzPct val="100000"/>
              <a:buChar char="•"/>
            </a:pPr>
            <a:r>
              <a:rPr b="1" lang="en-US" sz="3600">
                <a:latin typeface="Cambria"/>
                <a:ea typeface="Cambria"/>
                <a:cs typeface="Cambria"/>
                <a:sym typeface="Cambria"/>
              </a:rPr>
              <a:t>Secure</a:t>
            </a:r>
            <a:r>
              <a:rPr lang="en-US" sz="2900">
                <a:latin typeface="Cambria"/>
                <a:ea typeface="Cambria"/>
                <a:cs typeface="Cambria"/>
                <a:sym typeface="Cambria"/>
              </a:rPr>
              <a:t>: With Java's secure feature it enables to develop virus-free, tamper-free systems. Authentication techniques are based on public-key encryption.</a:t>
            </a:r>
            <a:endParaRPr/>
          </a:p>
          <a:p>
            <a:pPr indent="-141160" lvl="0" marL="228600" rtl="0" algn="just">
              <a:lnSpc>
                <a:spcPct val="120000"/>
              </a:lnSpc>
              <a:spcBef>
                <a:spcPts val="600"/>
              </a:spcBef>
              <a:spcAft>
                <a:spcPts val="0"/>
              </a:spcAft>
              <a:buClr>
                <a:schemeClr val="dk1"/>
              </a:buClr>
              <a:buSzPct val="100000"/>
              <a:buNone/>
            </a:pPr>
            <a:r>
              <a:t/>
            </a:r>
            <a:endParaRPr sz="2900">
              <a:latin typeface="Cambria"/>
              <a:ea typeface="Cambria"/>
              <a:cs typeface="Cambria"/>
              <a:sym typeface="Cambria"/>
            </a:endParaRPr>
          </a:p>
          <a:p>
            <a:pPr indent="-228600" lvl="0" marL="228600" rtl="0" algn="just">
              <a:lnSpc>
                <a:spcPct val="120000"/>
              </a:lnSpc>
              <a:spcBef>
                <a:spcPts val="600"/>
              </a:spcBef>
              <a:spcAft>
                <a:spcPts val="0"/>
              </a:spcAft>
              <a:buClr>
                <a:schemeClr val="dk1"/>
              </a:buClr>
              <a:buSzPct val="100000"/>
              <a:buChar char="•"/>
            </a:pPr>
            <a:r>
              <a:rPr b="1" lang="en-US" sz="3600">
                <a:latin typeface="Cambria"/>
                <a:ea typeface="Cambria"/>
                <a:cs typeface="Cambria"/>
                <a:sym typeface="Cambria"/>
              </a:rPr>
              <a:t>Architectural-neutral: </a:t>
            </a:r>
            <a:r>
              <a:rPr lang="en-US" sz="2900">
                <a:latin typeface="Cambria"/>
                <a:ea typeface="Cambria"/>
                <a:cs typeface="Cambria"/>
                <a:sym typeface="Cambria"/>
              </a:rPr>
              <a:t>Java compiler generates an architecture-neutral object file format which makes the compiled code to be executable on many processors, with the presence of Java runtime system.</a:t>
            </a:r>
            <a:endParaRPr/>
          </a:p>
          <a:p>
            <a:pPr indent="-141160" lvl="0" marL="228600" rtl="0" algn="just">
              <a:lnSpc>
                <a:spcPct val="120000"/>
              </a:lnSpc>
              <a:spcBef>
                <a:spcPts val="600"/>
              </a:spcBef>
              <a:spcAft>
                <a:spcPts val="0"/>
              </a:spcAft>
              <a:buClr>
                <a:schemeClr val="dk1"/>
              </a:buClr>
              <a:buSzPct val="100000"/>
              <a:buNone/>
            </a:pPr>
            <a:r>
              <a:t/>
            </a:r>
            <a:endParaRPr sz="2900">
              <a:latin typeface="Cambria"/>
              <a:ea typeface="Cambria"/>
              <a:cs typeface="Cambria"/>
              <a:sym typeface="Cambria"/>
            </a:endParaRPr>
          </a:p>
          <a:p>
            <a:pPr indent="-228600" lvl="0" marL="228600" rtl="0" algn="just">
              <a:lnSpc>
                <a:spcPct val="120000"/>
              </a:lnSpc>
              <a:spcBef>
                <a:spcPts val="600"/>
              </a:spcBef>
              <a:spcAft>
                <a:spcPts val="0"/>
              </a:spcAft>
              <a:buClr>
                <a:schemeClr val="dk1"/>
              </a:buClr>
              <a:buSzPct val="100000"/>
              <a:buChar char="•"/>
            </a:pPr>
            <a:r>
              <a:rPr b="1" lang="en-US" sz="3600">
                <a:latin typeface="Cambria"/>
                <a:ea typeface="Cambria"/>
                <a:cs typeface="Cambria"/>
                <a:sym typeface="Cambria"/>
              </a:rPr>
              <a:t>Portable: </a:t>
            </a:r>
            <a:r>
              <a:rPr lang="en-US" sz="2900">
                <a:latin typeface="Cambria"/>
                <a:ea typeface="Cambria"/>
                <a:cs typeface="Cambria"/>
                <a:sym typeface="Cambria"/>
              </a:rPr>
              <a:t>Being architectural-neutral and having no implementation dependent aspects of the specification makes Java portable. Compiler in Java is written in ANSI C with a clean portability boundary which is a POSIX subset.</a:t>
            </a:r>
            <a:endParaRPr/>
          </a:p>
          <a:p>
            <a:pPr indent="-144145" lvl="0" marL="228600" rtl="0" algn="just">
              <a:lnSpc>
                <a:spcPct val="90000"/>
              </a:lnSpc>
              <a:spcBef>
                <a:spcPts val="1600"/>
              </a:spcBef>
              <a:spcAft>
                <a:spcPts val="0"/>
              </a:spcAft>
              <a:buClr>
                <a:schemeClr val="dk1"/>
              </a:buClr>
              <a:buSzPct val="100000"/>
              <a:buNone/>
            </a:pPr>
            <a:r>
              <a:t/>
            </a:r>
            <a:endParaRPr>
              <a:latin typeface="Cambria"/>
              <a:ea typeface="Cambria"/>
              <a:cs typeface="Cambria"/>
              <a:sym typeface="Cambria"/>
            </a:endParaRPr>
          </a:p>
        </p:txBody>
      </p:sp>
      <p:sp>
        <p:nvSpPr>
          <p:cNvPr id="119" name="Google Shape;119;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 type="body"/>
          </p:nvPr>
        </p:nvSpPr>
        <p:spPr>
          <a:xfrm>
            <a:off x="838200" y="785246"/>
            <a:ext cx="10515600" cy="5685518"/>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0"/>
              </a:spcBef>
              <a:spcAft>
                <a:spcPts val="0"/>
              </a:spcAft>
              <a:buClr>
                <a:schemeClr val="dk1"/>
              </a:buClr>
              <a:buSzPts val="1600"/>
              <a:buNone/>
            </a:pPr>
            <a:r>
              <a:t/>
            </a:r>
            <a:endParaRPr sz="1600">
              <a:latin typeface="Cambria"/>
              <a:ea typeface="Cambria"/>
              <a:cs typeface="Cambria"/>
              <a:sym typeface="Cambria"/>
            </a:endParaRPr>
          </a:p>
          <a:p>
            <a:pPr indent="-228600" lvl="0" marL="228600" rtl="0" algn="l">
              <a:lnSpc>
                <a:spcPct val="100000"/>
              </a:lnSpc>
              <a:spcBef>
                <a:spcPts val="0"/>
              </a:spcBef>
              <a:spcAft>
                <a:spcPts val="0"/>
              </a:spcAft>
              <a:buClr>
                <a:schemeClr val="dk1"/>
              </a:buClr>
              <a:buSzPts val="1800"/>
              <a:buChar char="•"/>
            </a:pPr>
            <a:r>
              <a:rPr b="1" lang="en-US" sz="1800">
                <a:latin typeface="Cambria"/>
                <a:ea typeface="Cambria"/>
                <a:cs typeface="Cambria"/>
                <a:sym typeface="Cambria"/>
              </a:rPr>
              <a:t>Robust:</a:t>
            </a:r>
            <a:r>
              <a:rPr lang="en-US" sz="1800">
                <a:latin typeface="Cambria"/>
                <a:ea typeface="Cambria"/>
                <a:cs typeface="Cambria"/>
                <a:sym typeface="Cambria"/>
              </a:rPr>
              <a:t> Java makes an effort to eliminate error prone situations by emphasizing mainly on compile time error checking and runtime checking.</a:t>
            </a:r>
            <a:endParaRPr/>
          </a:p>
          <a:p>
            <a:pPr indent="-114300" lvl="0" marL="228600" rtl="0" algn="l">
              <a:lnSpc>
                <a:spcPct val="100000"/>
              </a:lnSpc>
              <a:spcBef>
                <a:spcPts val="6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100000"/>
              </a:lnSpc>
              <a:spcBef>
                <a:spcPts val="600"/>
              </a:spcBef>
              <a:spcAft>
                <a:spcPts val="0"/>
              </a:spcAft>
              <a:buClr>
                <a:schemeClr val="dk1"/>
              </a:buClr>
              <a:buSzPts val="1800"/>
              <a:buChar char="•"/>
            </a:pPr>
            <a:r>
              <a:rPr b="1" lang="en-US" sz="1800">
                <a:latin typeface="Cambria"/>
                <a:ea typeface="Cambria"/>
                <a:cs typeface="Cambria"/>
                <a:sym typeface="Cambria"/>
              </a:rPr>
              <a:t>Multithreaded</a:t>
            </a:r>
            <a:r>
              <a:rPr lang="en-US" sz="1800">
                <a:latin typeface="Cambria"/>
                <a:ea typeface="Cambria"/>
                <a:cs typeface="Cambria"/>
                <a:sym typeface="Cambria"/>
              </a:rPr>
              <a:t>: With Java's multithreaded feature it is possible to write programs that can do many tasks simultaneously. This design feature allows developers to construct smoothly running interactive applications.</a:t>
            </a:r>
            <a:endParaRPr/>
          </a:p>
          <a:p>
            <a:pPr indent="-114300" lvl="0" marL="228600" rtl="0" algn="l">
              <a:lnSpc>
                <a:spcPct val="100000"/>
              </a:lnSpc>
              <a:spcBef>
                <a:spcPts val="6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100000"/>
              </a:lnSpc>
              <a:spcBef>
                <a:spcPts val="600"/>
              </a:spcBef>
              <a:spcAft>
                <a:spcPts val="0"/>
              </a:spcAft>
              <a:buClr>
                <a:schemeClr val="dk1"/>
              </a:buClr>
              <a:buSzPts val="1800"/>
              <a:buChar char="•"/>
            </a:pPr>
            <a:r>
              <a:rPr b="1" lang="en-US" sz="1800">
                <a:latin typeface="Cambria"/>
                <a:ea typeface="Cambria"/>
                <a:cs typeface="Cambria"/>
                <a:sym typeface="Cambria"/>
              </a:rPr>
              <a:t>Interpreted:</a:t>
            </a:r>
            <a:r>
              <a:rPr lang="en-US" sz="1800">
                <a:latin typeface="Cambria"/>
                <a:ea typeface="Cambria"/>
                <a:cs typeface="Cambria"/>
                <a:sym typeface="Cambria"/>
              </a:rPr>
              <a:t> Java byte code is translated on the fly to native machine instructions and is not stored anywhere. The development process is more rapid and analytical since the linking is an incremental and light weight process. </a:t>
            </a:r>
            <a:endParaRPr/>
          </a:p>
          <a:p>
            <a:pPr indent="-114300" lvl="0" marL="228600" rtl="0" algn="l">
              <a:lnSpc>
                <a:spcPct val="100000"/>
              </a:lnSpc>
              <a:spcBef>
                <a:spcPts val="6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100000"/>
              </a:lnSpc>
              <a:spcBef>
                <a:spcPts val="600"/>
              </a:spcBef>
              <a:spcAft>
                <a:spcPts val="0"/>
              </a:spcAft>
              <a:buClr>
                <a:schemeClr val="dk1"/>
              </a:buClr>
              <a:buSzPts val="1800"/>
              <a:buChar char="•"/>
            </a:pPr>
            <a:r>
              <a:rPr b="1" lang="en-US" sz="1800">
                <a:latin typeface="Cambria"/>
                <a:ea typeface="Cambria"/>
                <a:cs typeface="Cambria"/>
                <a:sym typeface="Cambria"/>
              </a:rPr>
              <a:t>High Performance: </a:t>
            </a:r>
            <a:r>
              <a:rPr lang="en-US" sz="1800">
                <a:latin typeface="Cambria"/>
                <a:ea typeface="Cambria"/>
                <a:cs typeface="Cambria"/>
                <a:sym typeface="Cambria"/>
              </a:rPr>
              <a:t>With the use of Just-In-Time compilers, Java enables high performance.</a:t>
            </a:r>
            <a:endParaRPr/>
          </a:p>
          <a:p>
            <a:pPr indent="-114300" lvl="0" marL="228600" rtl="0" algn="l">
              <a:lnSpc>
                <a:spcPct val="100000"/>
              </a:lnSpc>
              <a:spcBef>
                <a:spcPts val="6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100000"/>
              </a:lnSpc>
              <a:spcBef>
                <a:spcPts val="600"/>
              </a:spcBef>
              <a:spcAft>
                <a:spcPts val="0"/>
              </a:spcAft>
              <a:buClr>
                <a:schemeClr val="dk1"/>
              </a:buClr>
              <a:buSzPts val="1800"/>
              <a:buChar char="•"/>
            </a:pPr>
            <a:r>
              <a:rPr b="1" lang="en-US" sz="1800">
                <a:latin typeface="Cambria"/>
                <a:ea typeface="Cambria"/>
                <a:cs typeface="Cambria"/>
                <a:sym typeface="Cambria"/>
              </a:rPr>
              <a:t>Distributed: </a:t>
            </a:r>
            <a:r>
              <a:rPr lang="en-US" sz="1800">
                <a:latin typeface="Cambria"/>
                <a:ea typeface="Cambria"/>
                <a:cs typeface="Cambria"/>
                <a:sym typeface="Cambria"/>
              </a:rPr>
              <a:t>Java is designed for the distributed environment of the internet.</a:t>
            </a:r>
            <a:endParaRPr/>
          </a:p>
          <a:p>
            <a:pPr indent="-114300" lvl="0" marL="228600" rtl="0" algn="l">
              <a:lnSpc>
                <a:spcPct val="100000"/>
              </a:lnSpc>
              <a:spcBef>
                <a:spcPts val="6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100000"/>
              </a:lnSpc>
              <a:spcBef>
                <a:spcPts val="600"/>
              </a:spcBef>
              <a:spcAft>
                <a:spcPts val="0"/>
              </a:spcAft>
              <a:buClr>
                <a:schemeClr val="dk1"/>
              </a:buClr>
              <a:buSzPts val="1800"/>
              <a:buChar char="•"/>
            </a:pPr>
            <a:r>
              <a:rPr b="1" lang="en-US" sz="1800">
                <a:latin typeface="Cambria"/>
                <a:ea typeface="Cambria"/>
                <a:cs typeface="Cambria"/>
                <a:sym typeface="Cambria"/>
              </a:rPr>
              <a:t>Dynamic: </a:t>
            </a:r>
            <a:r>
              <a:rPr lang="en-US" sz="1800">
                <a:latin typeface="Cambria"/>
                <a:ea typeface="Cambria"/>
                <a:cs typeface="Cambria"/>
                <a:sym typeface="Cambria"/>
              </a:rPr>
              <a:t>Java is considered to be more dynamic than C or C++ since it is designed to adapt to an evolving environment. Java programs can carry extensive amount of run-time information that can be used to verify and resolve accesses to objects on run-time.</a:t>
            </a:r>
            <a:endParaRPr/>
          </a:p>
        </p:txBody>
      </p:sp>
      <p:sp>
        <p:nvSpPr>
          <p:cNvPr id="125" name="Google Shape;125;p6"/>
          <p:cNvSpPr txBox="1"/>
          <p:nvPr/>
        </p:nvSpPr>
        <p:spPr>
          <a:xfrm>
            <a:off x="838200" y="2"/>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4000"/>
              <a:buFont typeface="Cambria"/>
              <a:buNone/>
            </a:pPr>
            <a:r>
              <a:rPr b="1" i="0" lang="en-US" sz="4000" u="sng" cap="none" strike="noStrike">
                <a:solidFill>
                  <a:srgbClr val="FF0000"/>
                </a:solidFill>
                <a:latin typeface="Cambria"/>
                <a:ea typeface="Cambria"/>
                <a:cs typeface="Cambria"/>
                <a:sym typeface="Cambria"/>
              </a:rPr>
              <a:t>Features of Java</a:t>
            </a:r>
            <a:endParaRPr b="1" i="0" sz="4000" u="sng" cap="none" strike="noStrike">
              <a:solidFill>
                <a:srgbClr val="FF0000"/>
              </a:solidFill>
              <a:latin typeface="Cambria"/>
              <a:ea typeface="Cambria"/>
              <a:cs typeface="Cambria"/>
              <a:sym typeface="Cambria"/>
            </a:endParaRPr>
          </a:p>
        </p:txBody>
      </p:sp>
      <p:sp>
        <p:nvSpPr>
          <p:cNvPr id="126" name="Google Shape;126;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Cambria"/>
              <a:buNone/>
            </a:pPr>
            <a:r>
              <a:rPr b="1" lang="en-US" sz="3600" u="sng">
                <a:solidFill>
                  <a:srgbClr val="FF0000"/>
                </a:solidFill>
                <a:latin typeface="Cambria"/>
                <a:ea typeface="Cambria"/>
                <a:cs typeface="Cambria"/>
                <a:sym typeface="Cambria"/>
              </a:rPr>
              <a:t>Tools you will need</a:t>
            </a:r>
            <a:endParaRPr/>
          </a:p>
        </p:txBody>
      </p:sp>
      <p:sp>
        <p:nvSpPr>
          <p:cNvPr id="132" name="Google Shape;13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Cambria"/>
                <a:ea typeface="Cambria"/>
                <a:cs typeface="Cambria"/>
                <a:sym typeface="Cambria"/>
              </a:rPr>
              <a:t>For performing the examples discussed in this tutorial, you will need a Pentium 200-MHz computer with a minimum of 64 MB of RAM (128 MB of RAM recommended)</a:t>
            </a:r>
            <a:endParaRPr/>
          </a:p>
          <a:p>
            <a:pPr indent="0" lvl="0" marL="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You also will need the following software:</a:t>
            </a:r>
            <a:endParaRPr/>
          </a:p>
          <a:p>
            <a:pPr indent="-228600" lvl="1" marL="685800" rtl="0" algn="l">
              <a:lnSpc>
                <a:spcPct val="90000"/>
              </a:lnSpc>
              <a:spcBef>
                <a:spcPts val="500"/>
              </a:spcBef>
              <a:spcAft>
                <a:spcPts val="0"/>
              </a:spcAft>
              <a:buClr>
                <a:srgbClr val="1935AD"/>
              </a:buClr>
              <a:buSzPts val="2000"/>
              <a:buChar char="•"/>
            </a:pPr>
            <a:r>
              <a:rPr b="1" lang="en-US" sz="2000">
                <a:solidFill>
                  <a:srgbClr val="1935AD"/>
                </a:solidFill>
                <a:latin typeface="Cambria"/>
                <a:ea typeface="Cambria"/>
                <a:cs typeface="Cambria"/>
                <a:sym typeface="Cambria"/>
              </a:rPr>
              <a:t>Operating system.</a:t>
            </a:r>
            <a:endParaRPr/>
          </a:p>
          <a:p>
            <a:pPr indent="-228600" lvl="1" marL="685800" rtl="0" algn="l">
              <a:lnSpc>
                <a:spcPct val="90000"/>
              </a:lnSpc>
              <a:spcBef>
                <a:spcPts val="500"/>
              </a:spcBef>
              <a:spcAft>
                <a:spcPts val="0"/>
              </a:spcAft>
              <a:buClr>
                <a:srgbClr val="1935AD"/>
              </a:buClr>
              <a:buSzPts val="2000"/>
              <a:buChar char="•"/>
            </a:pPr>
            <a:r>
              <a:rPr b="1" lang="en-US" sz="2000">
                <a:solidFill>
                  <a:srgbClr val="1935AD"/>
                </a:solidFill>
                <a:latin typeface="Cambria"/>
                <a:ea typeface="Cambria"/>
                <a:cs typeface="Cambria"/>
                <a:sym typeface="Cambria"/>
              </a:rPr>
              <a:t>JDK (Java Development Kit) </a:t>
            </a:r>
            <a:endParaRPr/>
          </a:p>
          <a:p>
            <a:pPr indent="-228600" lvl="1" marL="685800" rtl="0" algn="l">
              <a:lnSpc>
                <a:spcPct val="90000"/>
              </a:lnSpc>
              <a:spcBef>
                <a:spcPts val="500"/>
              </a:spcBef>
              <a:spcAft>
                <a:spcPts val="0"/>
              </a:spcAft>
              <a:buClr>
                <a:srgbClr val="1935AD"/>
              </a:buClr>
              <a:buSzPts val="2000"/>
              <a:buChar char="•"/>
            </a:pPr>
            <a:r>
              <a:rPr b="1" lang="en-US" sz="2000">
                <a:solidFill>
                  <a:srgbClr val="1935AD"/>
                </a:solidFill>
                <a:latin typeface="Cambria"/>
                <a:ea typeface="Cambria"/>
                <a:cs typeface="Cambria"/>
                <a:sym typeface="Cambria"/>
              </a:rPr>
              <a:t>Java editor</a:t>
            </a:r>
            <a:endParaRPr/>
          </a:p>
          <a:p>
            <a:pPr indent="-101600" lvl="0" marL="22860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133" name="Google Shape;133;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mbria"/>
              <a:buNone/>
            </a:pPr>
            <a:r>
              <a:rPr b="1" lang="en-US" sz="4000" u="sng">
                <a:solidFill>
                  <a:srgbClr val="FF0000"/>
                </a:solidFill>
                <a:latin typeface="Cambria"/>
                <a:ea typeface="Cambria"/>
                <a:cs typeface="Cambria"/>
                <a:sym typeface="Cambria"/>
              </a:rPr>
              <a:t>Popular Java Editors</a:t>
            </a:r>
            <a:endParaRPr/>
          </a:p>
        </p:txBody>
      </p:sp>
      <p:sp>
        <p:nvSpPr>
          <p:cNvPr id="139" name="Google Shape;139;p8"/>
          <p:cNvSpPr txBox="1"/>
          <p:nvPr>
            <p:ph idx="1" type="body"/>
          </p:nvPr>
        </p:nvSpPr>
        <p:spPr>
          <a:xfrm>
            <a:off x="900344" y="1767341"/>
            <a:ext cx="10515600" cy="472553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sz="2400">
                <a:latin typeface="Cambria"/>
                <a:ea typeface="Cambria"/>
                <a:cs typeface="Cambria"/>
                <a:sym typeface="Cambria"/>
              </a:rPr>
              <a:t>To write your Java programs, you will need a text editor. There are even more sophisticated IDEs available in the market. But for now, you can consider one of the following:</a:t>
            </a:r>
            <a:endParaRPr/>
          </a:p>
          <a:p>
            <a:pPr indent="0" lvl="0" marL="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rgbClr val="3225DF"/>
              </a:buClr>
              <a:buSzPts val="2400"/>
              <a:buChar char="•"/>
            </a:pPr>
            <a:r>
              <a:rPr b="1" lang="en-US" sz="2400">
                <a:solidFill>
                  <a:srgbClr val="3225DF"/>
                </a:solidFill>
                <a:latin typeface="Cambria"/>
                <a:ea typeface="Cambria"/>
                <a:cs typeface="Cambria"/>
                <a:sym typeface="Cambria"/>
              </a:rPr>
              <a:t>Notepad</a:t>
            </a:r>
            <a:r>
              <a:rPr b="1" lang="en-US" sz="2400">
                <a:latin typeface="Cambria"/>
                <a:ea typeface="Cambria"/>
                <a:cs typeface="Cambria"/>
                <a:sym typeface="Cambria"/>
              </a:rPr>
              <a:t>:</a:t>
            </a:r>
            <a:r>
              <a:rPr lang="en-US" sz="2400">
                <a:latin typeface="Cambria"/>
                <a:ea typeface="Cambria"/>
                <a:cs typeface="Cambria"/>
                <a:sym typeface="Cambria"/>
              </a:rPr>
              <a:t> On Windows machine you can use any simple text editor like Notepad, TextPad.</a:t>
            </a:r>
            <a:endParaRPr/>
          </a:p>
          <a:p>
            <a:pPr indent="-76200" lvl="0" marL="22860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rgbClr val="3225DF"/>
              </a:buClr>
              <a:buSzPts val="2400"/>
              <a:buChar char="•"/>
            </a:pPr>
            <a:r>
              <a:rPr b="1" lang="en-US" sz="2400">
                <a:solidFill>
                  <a:srgbClr val="3225DF"/>
                </a:solidFill>
                <a:latin typeface="Cambria"/>
                <a:ea typeface="Cambria"/>
                <a:cs typeface="Cambria"/>
                <a:sym typeface="Cambria"/>
              </a:rPr>
              <a:t>Netbeans</a:t>
            </a:r>
            <a:r>
              <a:rPr b="1" lang="en-US" sz="2400">
                <a:latin typeface="Cambria"/>
                <a:ea typeface="Cambria"/>
                <a:cs typeface="Cambria"/>
                <a:sym typeface="Cambria"/>
              </a:rPr>
              <a:t>:</a:t>
            </a:r>
            <a:r>
              <a:rPr lang="en-US" sz="2400">
                <a:latin typeface="Cambria"/>
                <a:ea typeface="Cambria"/>
                <a:cs typeface="Cambria"/>
                <a:sym typeface="Cambria"/>
              </a:rPr>
              <a:t> is a Java IDE that is open-source and free which can be downloaded from </a:t>
            </a:r>
            <a:r>
              <a:rPr lang="en-US" sz="2400" u="sng">
                <a:solidFill>
                  <a:schemeClr val="hlink"/>
                </a:solidFill>
                <a:latin typeface="Cambria"/>
                <a:ea typeface="Cambria"/>
                <a:cs typeface="Cambria"/>
                <a:sym typeface="Cambria"/>
                <a:hlinkClick r:id="rId3"/>
              </a:rPr>
              <a:t>http://www.netbeans.org/index.html</a:t>
            </a:r>
            <a:endParaRPr sz="2400">
              <a:latin typeface="Cambria"/>
              <a:ea typeface="Cambria"/>
              <a:cs typeface="Cambria"/>
              <a:sym typeface="Cambria"/>
            </a:endParaRPr>
          </a:p>
          <a:p>
            <a:pPr indent="-76200" lvl="0" marL="22860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a:p>
            <a:pPr indent="-228600" lvl="0" marL="228600" rtl="0" algn="l">
              <a:lnSpc>
                <a:spcPct val="90000"/>
              </a:lnSpc>
              <a:spcBef>
                <a:spcPts val="1000"/>
              </a:spcBef>
              <a:spcAft>
                <a:spcPts val="0"/>
              </a:spcAft>
              <a:buClr>
                <a:srgbClr val="3225DF"/>
              </a:buClr>
              <a:buSzPts val="2400"/>
              <a:buChar char="•"/>
            </a:pPr>
            <a:r>
              <a:rPr b="1" lang="en-US" sz="2400">
                <a:solidFill>
                  <a:srgbClr val="3225DF"/>
                </a:solidFill>
                <a:latin typeface="Cambria"/>
                <a:ea typeface="Cambria"/>
                <a:cs typeface="Cambria"/>
                <a:sym typeface="Cambria"/>
              </a:rPr>
              <a:t>Eclipse</a:t>
            </a:r>
            <a:r>
              <a:rPr b="1" lang="en-US" sz="2400">
                <a:latin typeface="Cambria"/>
                <a:ea typeface="Cambria"/>
                <a:cs typeface="Cambria"/>
                <a:sym typeface="Cambria"/>
              </a:rPr>
              <a:t>:</a:t>
            </a:r>
            <a:r>
              <a:rPr lang="en-US" sz="2400">
                <a:latin typeface="Cambria"/>
                <a:ea typeface="Cambria"/>
                <a:cs typeface="Cambria"/>
                <a:sym typeface="Cambria"/>
              </a:rPr>
              <a:t> is also a Java IDE developed by the eclipse open-source community and can be downloaded from </a:t>
            </a:r>
            <a:r>
              <a:rPr lang="en-US" sz="2400" u="sng">
                <a:solidFill>
                  <a:schemeClr val="hlink"/>
                </a:solidFill>
                <a:latin typeface="Cambria"/>
                <a:ea typeface="Cambria"/>
                <a:cs typeface="Cambria"/>
                <a:sym typeface="Cambria"/>
                <a:hlinkClick r:id="rId4"/>
              </a:rPr>
              <a:t>http://www.eclipse.org/</a:t>
            </a:r>
            <a:endParaRPr sz="2400">
              <a:latin typeface="Cambria"/>
              <a:ea typeface="Cambria"/>
              <a:cs typeface="Cambria"/>
              <a:sym typeface="Cambria"/>
            </a:endParaRPr>
          </a:p>
          <a:p>
            <a:pPr indent="-76200" lvl="0" marL="228600" rtl="0" algn="l">
              <a:lnSpc>
                <a:spcPct val="90000"/>
              </a:lnSpc>
              <a:spcBef>
                <a:spcPts val="1000"/>
              </a:spcBef>
              <a:spcAft>
                <a:spcPts val="0"/>
              </a:spcAft>
              <a:buClr>
                <a:schemeClr val="dk1"/>
              </a:buClr>
              <a:buSzPts val="2400"/>
              <a:buNone/>
            </a:pPr>
            <a:r>
              <a:t/>
            </a:r>
            <a:endParaRPr sz="2400">
              <a:latin typeface="Cambria"/>
              <a:ea typeface="Cambria"/>
              <a:cs typeface="Cambria"/>
              <a:sym typeface="Cambria"/>
            </a:endParaRPr>
          </a:p>
        </p:txBody>
      </p:sp>
      <p:sp>
        <p:nvSpPr>
          <p:cNvPr id="140" name="Google Shape;140;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600"/>
              <a:buFont typeface="Cambria"/>
              <a:buNone/>
            </a:pPr>
            <a:r>
              <a:rPr b="1" lang="en-US" sz="3600" u="sng">
                <a:solidFill>
                  <a:srgbClr val="FF0000"/>
                </a:solidFill>
                <a:latin typeface="Cambria"/>
                <a:ea typeface="Cambria"/>
                <a:cs typeface="Cambria"/>
                <a:sym typeface="Cambria"/>
              </a:rPr>
              <a:t>Simple Java Program</a:t>
            </a:r>
            <a:endParaRPr/>
          </a:p>
        </p:txBody>
      </p:sp>
      <p:sp>
        <p:nvSpPr>
          <p:cNvPr id="146" name="Google Shape;14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Cambria"/>
                <a:ea typeface="Cambria"/>
                <a:cs typeface="Cambria"/>
                <a:sym typeface="Cambria"/>
              </a:rPr>
              <a:t>public class MyFirstJavaProgram {</a:t>
            </a:r>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 </a:t>
            </a:r>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	public static void main(String []args) {</a:t>
            </a:r>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		System.out.println("Hello World");</a:t>
            </a:r>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    }</a:t>
            </a:r>
            <a:endParaRPr/>
          </a:p>
          <a:p>
            <a:pPr indent="0" lvl="0" marL="0" rtl="0" algn="l">
              <a:lnSpc>
                <a:spcPct val="90000"/>
              </a:lnSpc>
              <a:spcBef>
                <a:spcPts val="1000"/>
              </a:spcBef>
              <a:spcAft>
                <a:spcPts val="0"/>
              </a:spcAft>
              <a:buClr>
                <a:schemeClr val="dk1"/>
              </a:buClr>
              <a:buSzPts val="2000"/>
              <a:buNone/>
            </a:pPr>
            <a:r>
              <a:rPr lang="en-US" sz="2000">
                <a:latin typeface="Cambria"/>
                <a:ea typeface="Cambria"/>
                <a:cs typeface="Cambria"/>
                <a:sym typeface="Cambria"/>
              </a:rPr>
              <a:t>} </a:t>
            </a:r>
            <a:endParaRPr/>
          </a:p>
          <a:p>
            <a:pPr indent="-101600" lvl="0" marL="228600" rtl="0" algn="l">
              <a:lnSpc>
                <a:spcPct val="90000"/>
              </a:lnSpc>
              <a:spcBef>
                <a:spcPts val="1000"/>
              </a:spcBef>
              <a:spcAft>
                <a:spcPts val="0"/>
              </a:spcAft>
              <a:buClr>
                <a:schemeClr val="dk1"/>
              </a:buClr>
              <a:buSzPts val="2000"/>
              <a:buNone/>
            </a:pPr>
            <a:r>
              <a:t/>
            </a:r>
            <a:endParaRPr sz="2000">
              <a:latin typeface="Cambria"/>
              <a:ea typeface="Cambria"/>
              <a:cs typeface="Cambria"/>
              <a:sym typeface="Cambria"/>
            </a:endParaRPr>
          </a:p>
        </p:txBody>
      </p:sp>
      <p:sp>
        <p:nvSpPr>
          <p:cNvPr id="147" name="Google Shape;147;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2016-01-26T17:56:58Z</dcterms:created>
  <dc:creator>Anup-PC</dc:creator>
</cp:coreProperties>
</file>