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Byvxba9juZw50RArUz1noUjd8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DBE8CA-0CB6-4129-930B-45F6CF3F86CC}">
  <a:tblStyle styleId="{E5DBE8CA-0CB6-4129-930B-45F6CF3F86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ctrTitle"/>
          </p:nvPr>
        </p:nvSpPr>
        <p:spPr>
          <a:xfrm>
            <a:off x="2209800" y="3192600"/>
            <a:ext cx="7772400" cy="15935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3.2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JAVA: Operators</a:t>
            </a:r>
            <a:endParaRPr/>
          </a:p>
        </p:txBody>
      </p:sp>
      <p:sp>
        <p:nvSpPr>
          <p:cNvPr id="90" name="Google Shape;90;p3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4. Boolean Logical Operators</a:t>
            </a:r>
            <a:br>
              <a:rPr lang="en-US" sz="36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6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2168434" y="1225731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&amp;                                            Logical 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|				           Logical 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^				           Logical XOR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||				           Short-circuit 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&amp;&amp;			           Short-circuit 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!				           Logical unary NOT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&amp;=			           AND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|=			           OR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^ = 			           XOR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= =			           Equal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!=			           Not equal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?:				           Ternary if-then-else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Logical Operator</a:t>
            </a:r>
            <a:endParaRPr sz="3600" u="sng"/>
          </a:p>
        </p:txBody>
      </p:sp>
      <p:graphicFrame>
        <p:nvGraphicFramePr>
          <p:cNvPr id="157" name="Google Shape;157;p13"/>
          <p:cNvGraphicFramePr/>
          <p:nvPr/>
        </p:nvGraphicFramePr>
        <p:xfrm>
          <a:off x="2327365" y="3019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{E5DBE8CA-0CB6-4129-930B-45F6CF3F86CC}</a:tableStyleId>
              </a:tblPr>
              <a:tblGrid>
                <a:gridCol w="914400"/>
                <a:gridCol w="1066800"/>
                <a:gridCol w="1524000"/>
                <a:gridCol w="1524000"/>
                <a:gridCol w="1447800"/>
                <a:gridCol w="838200"/>
              </a:tblGrid>
              <a:tr h="6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&amp; b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| 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^ b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13"/>
          <p:cNvSpPr txBox="1"/>
          <p:nvPr/>
        </p:nvSpPr>
        <p:spPr>
          <a:xfrm>
            <a:off x="1397726" y="1508760"/>
            <a:ext cx="8148638" cy="121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logical boolean operators &amp;, | and ^ operates in the same way that they operate on the bits of integer.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5. Conditional Operator ( ? : )</a:t>
            </a:r>
            <a:br>
              <a:rPr lang="en-US" sz="36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6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853440" y="16967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(expression) ? value if true : value if 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7602583" y="495082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770708" y="2841898"/>
            <a:ext cx="109336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</a:t>
            </a:r>
            <a:r>
              <a:rPr b="1" lang="en-US"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(a &gt; b) ? a : b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an expression which returns one of two values, a or b. The condition, (a &gt; b), is tested. If it is true the first value, a, is returned. If it is false, the second value, b, is returned.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/>
        </p:nvSpPr>
        <p:spPr>
          <a:xfrm>
            <a:off x="862147" y="1737357"/>
            <a:ext cx="384048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(a &gt; 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max 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max =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4859383" y="2926079"/>
            <a:ext cx="1854926" cy="6139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7315200" y="2873828"/>
            <a:ext cx="32175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 = (a &gt; b) ? a : b;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Conditional Operator is equivalent to if ..else</a:t>
            </a:r>
            <a:endParaRPr sz="3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1.png" id="179" name="Google Shape;17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8317" y="200444"/>
            <a:ext cx="7535366" cy="624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79901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Operator Precedence</a:t>
            </a:r>
            <a:endParaRPr/>
          </a:p>
        </p:txBody>
      </p:sp>
      <p:pic>
        <p:nvPicPr>
          <p:cNvPr descr="Untitled.png" id="185" name="Google Shape;18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606" y="1025930"/>
            <a:ext cx="8422752" cy="564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/>
        </p:nvSpPr>
        <p:spPr>
          <a:xfrm>
            <a:off x="825137" y="2609397"/>
            <a:ext cx="10515600" cy="1636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Java Control Statements</a:t>
            </a:r>
            <a:endParaRPr b="1" i="0" sz="6000" u="sng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Java Control Statements</a:t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1493581" y="1622003"/>
            <a:ext cx="9374715" cy="5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31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Selection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 if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 switch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31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Iteration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For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While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do-while loop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31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Jump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Break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Continue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return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Exercise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864326" y="220444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Check whether a number is even or odd.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Check whether a number is positive or negative.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Check whether a year is LEAP YEAR or Not.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Find out the maximum value of three numbers.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Make a simple calculator.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283" y="342900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3299290" y="2428373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1DD"/>
              </a:buClr>
              <a:buSzPts val="2400"/>
              <a:buChar char="•"/>
            </a:pPr>
            <a:r>
              <a:rPr b="1" lang="en-US" sz="2400">
                <a:solidFill>
                  <a:srgbClr val="0D21DD"/>
                </a:solidFill>
                <a:latin typeface="Cambria"/>
                <a:ea typeface="Cambria"/>
                <a:cs typeface="Cambria"/>
                <a:sym typeface="Cambria"/>
              </a:rPr>
              <a:t>Basic Operators in JAVA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Basic Operators in Java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2079172" y="2099945"/>
            <a:ext cx="86193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Arithmetic Operators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818B8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Relational Operators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818B8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Bitwise Operators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818B8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Boolean Logical Operators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818B8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Conditional Operator ( ? : 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1. Arithmetic Operators</a:t>
            </a:r>
            <a:br>
              <a:rPr lang="en-US" sz="36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6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2379617" y="1629682"/>
            <a:ext cx="710401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Addition		            		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Subtraction		            		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Multiplication		              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Division		                             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Remainder		            		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Increment		            		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Addition Assignment	            		+=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Subtraction Assignment               	-=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Multiplication Assignment          	*=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Division Assignment	             		/=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Modulus Assignment	            		%=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Decrement		             		--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chemeClr val="hlink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**Arithmetic Assignment Operators</a:t>
            </a:r>
            <a:endParaRPr sz="3600" u="sng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There are many assignment operators, including the following: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18" name="Google Shape;118;p7"/>
          <p:cNvGrpSpPr/>
          <p:nvPr/>
        </p:nvGrpSpPr>
        <p:grpSpPr>
          <a:xfrm>
            <a:off x="2512423" y="2840673"/>
            <a:ext cx="6235700" cy="3011487"/>
            <a:chOff x="820" y="1572"/>
            <a:chExt cx="3928" cy="1897"/>
          </a:xfrm>
        </p:grpSpPr>
        <p:sp>
          <p:nvSpPr>
            <p:cNvPr id="119" name="Google Shape;119;p7"/>
            <p:cNvSpPr/>
            <p:nvPr/>
          </p:nvSpPr>
          <p:spPr>
            <a:xfrm>
              <a:off x="820" y="1572"/>
              <a:ext cx="1064" cy="1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sng" cap="none" strike="noStrike">
                  <a:solidFill>
                    <a:schemeClr val="hlink"/>
                  </a:solidFill>
                  <a:latin typeface="Cambria"/>
                  <a:ea typeface="Cambria"/>
                  <a:cs typeface="Cambria"/>
                  <a:sym typeface="Cambria"/>
                </a:rPr>
                <a:t>Operator</a:t>
              </a:r>
              <a:endParaRPr b="0" i="0" sz="2400" u="none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+=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-=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*=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/=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%=</a:t>
              </a:r>
              <a:endPara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021" y="1572"/>
              <a:ext cx="1064" cy="1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sng" cap="none" strike="noStrike">
                  <a:solidFill>
                    <a:schemeClr val="hlink"/>
                  </a:solidFill>
                  <a:latin typeface="Cambria"/>
                  <a:ea typeface="Cambria"/>
                  <a:cs typeface="Cambria"/>
                  <a:sym typeface="Cambria"/>
                </a:rPr>
                <a:t>Example</a:t>
              </a:r>
              <a:endParaRPr b="0" i="0" sz="2400" u="none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+= 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-= 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*= 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/= 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%= y</a:t>
              </a:r>
              <a:endPara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3330" y="1572"/>
              <a:ext cx="1418" cy="1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sng" cap="none" strike="noStrike">
                  <a:solidFill>
                    <a:schemeClr val="hlink"/>
                  </a:solidFill>
                  <a:latin typeface="Cambria"/>
                  <a:ea typeface="Cambria"/>
                  <a:cs typeface="Cambria"/>
                  <a:sym typeface="Cambria"/>
                </a:rPr>
                <a:t>Equivalent To</a:t>
              </a:r>
              <a:endParaRPr b="0" i="0" sz="2400" u="none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= x + 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= x - 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= x * 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= x / 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 = x % y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2314302" y="1812562"/>
            <a:ext cx="718239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Preincrement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 = ++n;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Predecrement: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 = --n;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Postincrement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 = n++;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Postdecrement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 = n--;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4000"/>
              <a:buFont typeface="Cambria"/>
              <a:buNone/>
            </a:pPr>
            <a:r>
              <a:rPr b="1" lang="en-US" sz="40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**Increment/decrement Operators</a:t>
            </a:r>
            <a:endParaRPr sz="40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2. Relational Operators</a:t>
            </a:r>
            <a:br>
              <a:rPr lang="en-US" sz="40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40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1517468" y="1449977"/>
            <a:ext cx="10513423" cy="5001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&gt;		greater than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&gt;=		greater than or equal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&lt;		less than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&lt;=		less than or equal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= =		equal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!=		not equal to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outcome of these operations is a boolean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= = , != can be applied to any type in java.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Only numeric types are compared using ordering operator.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3. Bitwise Operators</a:t>
            </a:r>
            <a:br>
              <a:rPr lang="en-US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2429691" y="1397726"/>
            <a:ext cx="7498080" cy="518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                      	Bitwise unary NOT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		             Bitwise AND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                       	Bitwise OR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			Bitwise XOR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		Shift Right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	             Shift Right zero fill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&lt;&lt;	             Shift left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=	             Bitwise AND Assignment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|=			Bitwise OR Assignment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^=		Bitwise XOR Assignment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&gt;&gt;=		Shift Right Assignment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&gt;&gt;&gt;=		Shift Right zero fill Assignment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&lt;&lt;=		Shift Left Assignment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Operator</a:t>
            </a:r>
            <a:endParaRPr sz="3600" u="sng"/>
          </a:p>
        </p:txBody>
      </p:sp>
      <p:graphicFrame>
        <p:nvGraphicFramePr>
          <p:cNvPr id="145" name="Google Shape;145;p11"/>
          <p:cNvGraphicFramePr/>
          <p:nvPr/>
        </p:nvGraphicFramePr>
        <p:xfrm>
          <a:off x="1737361" y="22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{E5DBE8CA-0CB6-4129-930B-45F6CF3F86CC}</a:tableStyleId>
              </a:tblPr>
              <a:tblGrid>
                <a:gridCol w="1445125"/>
                <a:gridCol w="1445125"/>
                <a:gridCol w="1445125"/>
                <a:gridCol w="1445125"/>
                <a:gridCol w="1445125"/>
                <a:gridCol w="1445125"/>
              </a:tblGrid>
              <a:tr h="72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A |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A &amp;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A^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~A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                 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1     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 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            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