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ed6w56kmsUYI0aWvAgh/O7h6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209800" y="3192600"/>
            <a:ext cx="7772400" cy="15935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3.3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JAVA variables and Modifiers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48048" y="159063"/>
            <a:ext cx="10515600" cy="523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mbria"/>
              <a:buNone/>
            </a:pPr>
            <a:r>
              <a:rPr b="1" lang="en-US" sz="2800" u="sng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Example - 2: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748048" y="859708"/>
            <a:ext cx="10515600" cy="5772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class MyClass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{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1800"/>
              <a:buNone/>
            </a:pPr>
            <a:r>
              <a:rPr lang="en-US" sz="18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int a = 50;		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ts val="1800"/>
              <a:buNone/>
            </a:pPr>
            <a:r>
              <a:rPr lang="en-US" sz="18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static int b = 100;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		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void method1()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{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lang="en-US" sz="18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int n = 90;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System.out.println(n);	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System.out.println(a);	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System.out.println(b);		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}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void method2()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{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		System.out.println(n);	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System.out.println(a);	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System.out.println(b); 	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}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5756856" y="1120462"/>
            <a:ext cx="485261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public static void main(String[] args)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  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MyClass ob = new MyClass ();	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ob.method1 ();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ob. method2 ();	  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  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3746377" y="611649"/>
            <a:ext cx="3240349" cy="5667036"/>
          </a:xfrm>
          <a:custGeom>
            <a:rect b="b" l="l" r="r" t="t"/>
            <a:pathLst>
              <a:path extrusionOk="0" h="5667036" w="3240349">
                <a:moveTo>
                  <a:pt x="0" y="5593842"/>
                </a:moveTo>
                <a:cubicBezTo>
                  <a:pt x="41429" y="5608638"/>
                  <a:pt x="81533" y="5627866"/>
                  <a:pt x="124287" y="5638231"/>
                </a:cubicBezTo>
                <a:cubicBezTo>
                  <a:pt x="319633" y="5685588"/>
                  <a:pt x="423869" y="5661591"/>
                  <a:pt x="648070" y="5655986"/>
                </a:cubicBezTo>
                <a:cubicBezTo>
                  <a:pt x="765707" y="5626575"/>
                  <a:pt x="568918" y="5682245"/>
                  <a:pt x="727969" y="5602720"/>
                </a:cubicBezTo>
                <a:cubicBezTo>
                  <a:pt x="794555" y="5569427"/>
                  <a:pt x="734578" y="5604095"/>
                  <a:pt x="807868" y="5540576"/>
                </a:cubicBezTo>
                <a:cubicBezTo>
                  <a:pt x="836506" y="5515757"/>
                  <a:pt x="864508" y="5489640"/>
                  <a:pt x="896644" y="5469555"/>
                </a:cubicBezTo>
                <a:cubicBezTo>
                  <a:pt x="920318" y="5454759"/>
                  <a:pt x="945714" y="5442415"/>
                  <a:pt x="967666" y="5425167"/>
                </a:cubicBezTo>
                <a:cubicBezTo>
                  <a:pt x="997925" y="5401392"/>
                  <a:pt x="1032718" y="5359143"/>
                  <a:pt x="1056442" y="5327512"/>
                </a:cubicBezTo>
                <a:cubicBezTo>
                  <a:pt x="1080592" y="5295312"/>
                  <a:pt x="1099003" y="5258319"/>
                  <a:pt x="1127464" y="5229858"/>
                </a:cubicBezTo>
                <a:lnTo>
                  <a:pt x="1162974" y="5194347"/>
                </a:lnTo>
                <a:cubicBezTo>
                  <a:pt x="1168893" y="5176592"/>
                  <a:pt x="1172887" y="5158074"/>
                  <a:pt x="1180730" y="5141081"/>
                </a:cubicBezTo>
                <a:cubicBezTo>
                  <a:pt x="1190728" y="5119419"/>
                  <a:pt x="1207676" y="5101205"/>
                  <a:pt x="1216240" y="5078937"/>
                </a:cubicBezTo>
                <a:cubicBezTo>
                  <a:pt x="1222702" y="5062137"/>
                  <a:pt x="1218433" y="5042384"/>
                  <a:pt x="1225118" y="5025671"/>
                </a:cubicBezTo>
                <a:cubicBezTo>
                  <a:pt x="1236433" y="4997383"/>
                  <a:pt x="1254710" y="4972405"/>
                  <a:pt x="1269506" y="4945772"/>
                </a:cubicBezTo>
                <a:cubicBezTo>
                  <a:pt x="1275425" y="4919139"/>
                  <a:pt x="1277682" y="4891419"/>
                  <a:pt x="1287262" y="4865873"/>
                </a:cubicBezTo>
                <a:cubicBezTo>
                  <a:pt x="1295639" y="4843534"/>
                  <a:pt x="1312103" y="4825069"/>
                  <a:pt x="1322773" y="4803730"/>
                </a:cubicBezTo>
                <a:cubicBezTo>
                  <a:pt x="1326958" y="4795360"/>
                  <a:pt x="1327693" y="4785577"/>
                  <a:pt x="1331650" y="4777097"/>
                </a:cubicBezTo>
                <a:cubicBezTo>
                  <a:pt x="1348439" y="4741120"/>
                  <a:pt x="1367161" y="4706076"/>
                  <a:pt x="1384916" y="4670565"/>
                </a:cubicBezTo>
                <a:cubicBezTo>
                  <a:pt x="1395352" y="4597517"/>
                  <a:pt x="1420032" y="4421322"/>
                  <a:pt x="1429305" y="4395357"/>
                </a:cubicBezTo>
                <a:cubicBezTo>
                  <a:pt x="1486972" y="4233888"/>
                  <a:pt x="1463801" y="4313935"/>
                  <a:pt x="1500326" y="4155660"/>
                </a:cubicBezTo>
                <a:cubicBezTo>
                  <a:pt x="1521656" y="3857046"/>
                  <a:pt x="1485797" y="4214581"/>
                  <a:pt x="1553592" y="3898207"/>
                </a:cubicBezTo>
                <a:cubicBezTo>
                  <a:pt x="1561676" y="3860480"/>
                  <a:pt x="1556127" y="3820856"/>
                  <a:pt x="1562470" y="3782798"/>
                </a:cubicBezTo>
                <a:cubicBezTo>
                  <a:pt x="1570966" y="3731820"/>
                  <a:pt x="1586143" y="3682184"/>
                  <a:pt x="1597980" y="3631877"/>
                </a:cubicBezTo>
                <a:cubicBezTo>
                  <a:pt x="1621577" y="3277933"/>
                  <a:pt x="1589161" y="3720070"/>
                  <a:pt x="1624613" y="3365547"/>
                </a:cubicBezTo>
                <a:cubicBezTo>
                  <a:pt x="1629040" y="3321281"/>
                  <a:pt x="1629339" y="3276675"/>
                  <a:pt x="1633491" y="3232382"/>
                </a:cubicBezTo>
                <a:cubicBezTo>
                  <a:pt x="1638219" y="3181950"/>
                  <a:pt x="1645652" y="3131806"/>
                  <a:pt x="1651246" y="3081462"/>
                </a:cubicBezTo>
                <a:cubicBezTo>
                  <a:pt x="1654530" y="3051904"/>
                  <a:pt x="1657165" y="3022277"/>
                  <a:pt x="1660124" y="2992685"/>
                </a:cubicBezTo>
                <a:cubicBezTo>
                  <a:pt x="1663083" y="2761866"/>
                  <a:pt x="1665818" y="2531043"/>
                  <a:pt x="1669002" y="2300227"/>
                </a:cubicBezTo>
                <a:cubicBezTo>
                  <a:pt x="1671737" y="2101956"/>
                  <a:pt x="1672449" y="1903639"/>
                  <a:pt x="1677879" y="1705423"/>
                </a:cubicBezTo>
                <a:cubicBezTo>
                  <a:pt x="1678372" y="1687429"/>
                  <a:pt x="1683440" y="1669849"/>
                  <a:pt x="1686757" y="1652157"/>
                </a:cubicBezTo>
                <a:cubicBezTo>
                  <a:pt x="1692319" y="1622496"/>
                  <a:pt x="1698189" y="1592888"/>
                  <a:pt x="1704512" y="1563380"/>
                </a:cubicBezTo>
                <a:cubicBezTo>
                  <a:pt x="1707069" y="1551450"/>
                  <a:pt x="1711384" y="1539904"/>
                  <a:pt x="1713390" y="1527869"/>
                </a:cubicBezTo>
                <a:cubicBezTo>
                  <a:pt x="1717312" y="1504336"/>
                  <a:pt x="1719480" y="1480543"/>
                  <a:pt x="1722268" y="1456848"/>
                </a:cubicBezTo>
                <a:cubicBezTo>
                  <a:pt x="1725399" y="1430235"/>
                  <a:pt x="1725530" y="1403151"/>
                  <a:pt x="1731145" y="1376949"/>
                </a:cubicBezTo>
                <a:cubicBezTo>
                  <a:pt x="1734484" y="1361367"/>
                  <a:pt x="1744214" y="1347792"/>
                  <a:pt x="1748901" y="1332561"/>
                </a:cubicBezTo>
                <a:cubicBezTo>
                  <a:pt x="1756077" y="1309238"/>
                  <a:pt x="1758939" y="1284689"/>
                  <a:pt x="1766656" y="1261539"/>
                </a:cubicBezTo>
                <a:cubicBezTo>
                  <a:pt x="1769615" y="1252661"/>
                  <a:pt x="1771349" y="1243276"/>
                  <a:pt x="1775534" y="1234906"/>
                </a:cubicBezTo>
                <a:cubicBezTo>
                  <a:pt x="1780306" y="1225363"/>
                  <a:pt x="1788517" y="1217816"/>
                  <a:pt x="1793289" y="1208273"/>
                </a:cubicBezTo>
                <a:cubicBezTo>
                  <a:pt x="1797474" y="1199903"/>
                  <a:pt x="1797982" y="1190010"/>
                  <a:pt x="1802167" y="1181640"/>
                </a:cubicBezTo>
                <a:cubicBezTo>
                  <a:pt x="1806939" y="1172097"/>
                  <a:pt x="1815589" y="1164757"/>
                  <a:pt x="1819922" y="1155007"/>
                </a:cubicBezTo>
                <a:cubicBezTo>
                  <a:pt x="1907642" y="957633"/>
                  <a:pt x="1782793" y="1211502"/>
                  <a:pt x="1855433" y="1066231"/>
                </a:cubicBezTo>
                <a:cubicBezTo>
                  <a:pt x="1869905" y="1008340"/>
                  <a:pt x="1856038" y="1049159"/>
                  <a:pt x="1890943" y="986332"/>
                </a:cubicBezTo>
                <a:cubicBezTo>
                  <a:pt x="1897370" y="974763"/>
                  <a:pt x="1901007" y="961590"/>
                  <a:pt x="1908699" y="950821"/>
                </a:cubicBezTo>
                <a:cubicBezTo>
                  <a:pt x="1915996" y="940605"/>
                  <a:pt x="1926991" y="933572"/>
                  <a:pt x="1935332" y="924188"/>
                </a:cubicBezTo>
                <a:cubicBezTo>
                  <a:pt x="1950687" y="906914"/>
                  <a:pt x="1964924" y="888677"/>
                  <a:pt x="1979720" y="870922"/>
                </a:cubicBezTo>
                <a:cubicBezTo>
                  <a:pt x="2012927" y="787903"/>
                  <a:pt x="1979700" y="865041"/>
                  <a:pt x="2032986" y="764390"/>
                </a:cubicBezTo>
                <a:cubicBezTo>
                  <a:pt x="2048466" y="735150"/>
                  <a:pt x="2062578" y="705205"/>
                  <a:pt x="2077374" y="675613"/>
                </a:cubicBezTo>
                <a:cubicBezTo>
                  <a:pt x="2136280" y="557800"/>
                  <a:pt x="2064807" y="704934"/>
                  <a:pt x="2104007" y="613469"/>
                </a:cubicBezTo>
                <a:cubicBezTo>
                  <a:pt x="2117521" y="581937"/>
                  <a:pt x="2121690" y="578069"/>
                  <a:pt x="2139518" y="551326"/>
                </a:cubicBezTo>
                <a:cubicBezTo>
                  <a:pt x="2142477" y="539489"/>
                  <a:pt x="2142939" y="526728"/>
                  <a:pt x="2148396" y="515815"/>
                </a:cubicBezTo>
                <a:cubicBezTo>
                  <a:pt x="2191844" y="428918"/>
                  <a:pt x="2169874" y="493094"/>
                  <a:pt x="2219417" y="427038"/>
                </a:cubicBezTo>
                <a:lnTo>
                  <a:pt x="2246050" y="391528"/>
                </a:lnTo>
                <a:cubicBezTo>
                  <a:pt x="2271747" y="314441"/>
                  <a:pt x="2250572" y="351496"/>
                  <a:pt x="2317072" y="284996"/>
                </a:cubicBezTo>
                <a:lnTo>
                  <a:pt x="2343705" y="258363"/>
                </a:lnTo>
                <a:cubicBezTo>
                  <a:pt x="2346664" y="249485"/>
                  <a:pt x="2345965" y="238347"/>
                  <a:pt x="2352582" y="231730"/>
                </a:cubicBezTo>
                <a:cubicBezTo>
                  <a:pt x="2364783" y="219529"/>
                  <a:pt x="2382614" y="214669"/>
                  <a:pt x="2396971" y="205097"/>
                </a:cubicBezTo>
                <a:cubicBezTo>
                  <a:pt x="2409282" y="196890"/>
                  <a:pt x="2420441" y="187064"/>
                  <a:pt x="2432481" y="178464"/>
                </a:cubicBezTo>
                <a:cubicBezTo>
                  <a:pt x="2441163" y="172262"/>
                  <a:pt x="2450782" y="167373"/>
                  <a:pt x="2459114" y="160708"/>
                </a:cubicBezTo>
                <a:cubicBezTo>
                  <a:pt x="2495569" y="131544"/>
                  <a:pt x="2455687" y="152522"/>
                  <a:pt x="2503503" y="125198"/>
                </a:cubicBezTo>
                <a:cubicBezTo>
                  <a:pt x="2514993" y="118632"/>
                  <a:pt x="2527444" y="113869"/>
                  <a:pt x="2539013" y="107442"/>
                </a:cubicBezTo>
                <a:cubicBezTo>
                  <a:pt x="2554097" y="99062"/>
                  <a:pt x="2568254" y="89072"/>
                  <a:pt x="2583402" y="80809"/>
                </a:cubicBezTo>
                <a:cubicBezTo>
                  <a:pt x="2600829" y="71303"/>
                  <a:pt x="2619241" y="63682"/>
                  <a:pt x="2636668" y="54176"/>
                </a:cubicBezTo>
                <a:cubicBezTo>
                  <a:pt x="2651816" y="45913"/>
                  <a:pt x="2664840" y="33440"/>
                  <a:pt x="2681056" y="27543"/>
                </a:cubicBezTo>
                <a:cubicBezTo>
                  <a:pt x="2697973" y="21392"/>
                  <a:pt x="2716567" y="21625"/>
                  <a:pt x="2734322" y="18666"/>
                </a:cubicBezTo>
                <a:cubicBezTo>
                  <a:pt x="2743200" y="15707"/>
                  <a:pt x="2751779" y="11623"/>
                  <a:pt x="2760955" y="9788"/>
                </a:cubicBezTo>
                <a:cubicBezTo>
                  <a:pt x="2854149" y="-8851"/>
                  <a:pt x="2880399" y="3775"/>
                  <a:pt x="3000652" y="9788"/>
                </a:cubicBezTo>
                <a:cubicBezTo>
                  <a:pt x="3024326" y="21625"/>
                  <a:pt x="3049650" y="30617"/>
                  <a:pt x="3071673" y="45299"/>
                </a:cubicBezTo>
                <a:cubicBezTo>
                  <a:pt x="3080551" y="51217"/>
                  <a:pt x="3088763" y="58282"/>
                  <a:pt x="3098306" y="63054"/>
                </a:cubicBezTo>
                <a:cubicBezTo>
                  <a:pt x="3152921" y="90361"/>
                  <a:pt x="3095506" y="43198"/>
                  <a:pt x="3169328" y="98565"/>
                </a:cubicBezTo>
                <a:cubicBezTo>
                  <a:pt x="3187691" y="112337"/>
                  <a:pt x="3202437" y="132093"/>
                  <a:pt x="3213716" y="151831"/>
                </a:cubicBezTo>
                <a:cubicBezTo>
                  <a:pt x="3235520" y="189988"/>
                  <a:pt x="3217629" y="187341"/>
                  <a:pt x="3240349" y="187341"/>
                </a:cubicBezTo>
              </a:path>
            </a:pathLst>
          </a:custGeom>
          <a:noFill/>
          <a:ln cap="flat" cmpd="sng" w="28575">
            <a:solidFill>
              <a:srgbClr val="2222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6676008" y="479394"/>
            <a:ext cx="417374" cy="408373"/>
          </a:xfrm>
          <a:custGeom>
            <a:rect b="b" l="l" r="r" t="t"/>
            <a:pathLst>
              <a:path extrusionOk="0" h="408373" w="417374">
                <a:moveTo>
                  <a:pt x="0" y="310719"/>
                </a:moveTo>
                <a:cubicBezTo>
                  <a:pt x="26633" y="313678"/>
                  <a:pt x="53467" y="315191"/>
                  <a:pt x="79899" y="319596"/>
                </a:cubicBezTo>
                <a:cubicBezTo>
                  <a:pt x="89130" y="321134"/>
                  <a:pt x="97454" y="326204"/>
                  <a:pt x="106532" y="328474"/>
                </a:cubicBezTo>
                <a:cubicBezTo>
                  <a:pt x="121170" y="332134"/>
                  <a:pt x="136281" y="333692"/>
                  <a:pt x="150920" y="337352"/>
                </a:cubicBezTo>
                <a:cubicBezTo>
                  <a:pt x="159998" y="339622"/>
                  <a:pt x="168555" y="343658"/>
                  <a:pt x="177553" y="346229"/>
                </a:cubicBezTo>
                <a:cubicBezTo>
                  <a:pt x="189285" y="349581"/>
                  <a:pt x="201332" y="351755"/>
                  <a:pt x="213064" y="355107"/>
                </a:cubicBezTo>
                <a:cubicBezTo>
                  <a:pt x="222062" y="357678"/>
                  <a:pt x="230699" y="361414"/>
                  <a:pt x="239697" y="363985"/>
                </a:cubicBezTo>
                <a:cubicBezTo>
                  <a:pt x="261413" y="370190"/>
                  <a:pt x="312644" y="380065"/>
                  <a:pt x="328474" y="390618"/>
                </a:cubicBezTo>
                <a:lnTo>
                  <a:pt x="355107" y="408373"/>
                </a:lnTo>
                <a:cubicBezTo>
                  <a:pt x="363985" y="361025"/>
                  <a:pt x="376421" y="314208"/>
                  <a:pt x="381740" y="266330"/>
                </a:cubicBezTo>
                <a:cubicBezTo>
                  <a:pt x="392283" y="171434"/>
                  <a:pt x="385361" y="212707"/>
                  <a:pt x="399495" y="142043"/>
                </a:cubicBezTo>
                <a:cubicBezTo>
                  <a:pt x="402454" y="109492"/>
                  <a:pt x="403751" y="76746"/>
                  <a:pt x="408373" y="44389"/>
                </a:cubicBezTo>
                <a:cubicBezTo>
                  <a:pt x="419122" y="-30852"/>
                  <a:pt x="417250" y="54306"/>
                  <a:pt x="417250" y="0"/>
                </a:cubicBezTo>
              </a:path>
            </a:pathLst>
          </a:custGeom>
          <a:noFill/>
          <a:ln cap="flat" cmpd="sng" w="28575">
            <a:solidFill>
              <a:srgbClr val="2222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366308" y="283763"/>
            <a:ext cx="10515600" cy="523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mbria"/>
              <a:buNone/>
            </a:pPr>
            <a:r>
              <a:rPr b="1" lang="en-US" sz="2800" u="sng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Example - 3:</a:t>
            </a:r>
            <a:endParaRPr b="1" sz="28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278907" y="1343796"/>
            <a:ext cx="52163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class NewClass {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int max = 100;   //instance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static int var = 50;    // static variable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public static void main(String[] args)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int a = 10, b = 20;      // local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System.out.println(a+b);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NewClass obj = new NewClass();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System.out.println(obj.max);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System.out.println(var);     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sum();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6625703" y="1002911"/>
            <a:ext cx="4440950" cy="378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public static void sum()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{       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NewClass obj = new NewClass();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System.out.println(obj.max);       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System.out.println(var);       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//System.out.println(a+b);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}       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3746377" y="611649"/>
            <a:ext cx="3240349" cy="5667036"/>
          </a:xfrm>
          <a:custGeom>
            <a:rect b="b" l="l" r="r" t="t"/>
            <a:pathLst>
              <a:path extrusionOk="0" h="5667036" w="3240349">
                <a:moveTo>
                  <a:pt x="0" y="5593842"/>
                </a:moveTo>
                <a:cubicBezTo>
                  <a:pt x="41429" y="5608638"/>
                  <a:pt x="81533" y="5627866"/>
                  <a:pt x="124287" y="5638231"/>
                </a:cubicBezTo>
                <a:cubicBezTo>
                  <a:pt x="319633" y="5685588"/>
                  <a:pt x="423869" y="5661591"/>
                  <a:pt x="648070" y="5655986"/>
                </a:cubicBezTo>
                <a:cubicBezTo>
                  <a:pt x="765707" y="5626575"/>
                  <a:pt x="568918" y="5682245"/>
                  <a:pt x="727969" y="5602720"/>
                </a:cubicBezTo>
                <a:cubicBezTo>
                  <a:pt x="794555" y="5569427"/>
                  <a:pt x="734578" y="5604095"/>
                  <a:pt x="807868" y="5540576"/>
                </a:cubicBezTo>
                <a:cubicBezTo>
                  <a:pt x="836506" y="5515757"/>
                  <a:pt x="864508" y="5489640"/>
                  <a:pt x="896644" y="5469555"/>
                </a:cubicBezTo>
                <a:cubicBezTo>
                  <a:pt x="920318" y="5454759"/>
                  <a:pt x="945714" y="5442415"/>
                  <a:pt x="967666" y="5425167"/>
                </a:cubicBezTo>
                <a:cubicBezTo>
                  <a:pt x="997925" y="5401392"/>
                  <a:pt x="1032718" y="5359143"/>
                  <a:pt x="1056442" y="5327512"/>
                </a:cubicBezTo>
                <a:cubicBezTo>
                  <a:pt x="1080592" y="5295312"/>
                  <a:pt x="1099003" y="5258319"/>
                  <a:pt x="1127464" y="5229858"/>
                </a:cubicBezTo>
                <a:lnTo>
                  <a:pt x="1162974" y="5194347"/>
                </a:lnTo>
                <a:cubicBezTo>
                  <a:pt x="1168893" y="5176592"/>
                  <a:pt x="1172887" y="5158074"/>
                  <a:pt x="1180730" y="5141081"/>
                </a:cubicBezTo>
                <a:cubicBezTo>
                  <a:pt x="1190728" y="5119419"/>
                  <a:pt x="1207676" y="5101205"/>
                  <a:pt x="1216240" y="5078937"/>
                </a:cubicBezTo>
                <a:cubicBezTo>
                  <a:pt x="1222702" y="5062137"/>
                  <a:pt x="1218433" y="5042384"/>
                  <a:pt x="1225118" y="5025671"/>
                </a:cubicBezTo>
                <a:cubicBezTo>
                  <a:pt x="1236433" y="4997383"/>
                  <a:pt x="1254710" y="4972405"/>
                  <a:pt x="1269506" y="4945772"/>
                </a:cubicBezTo>
                <a:cubicBezTo>
                  <a:pt x="1275425" y="4919139"/>
                  <a:pt x="1277682" y="4891419"/>
                  <a:pt x="1287262" y="4865873"/>
                </a:cubicBezTo>
                <a:cubicBezTo>
                  <a:pt x="1295639" y="4843534"/>
                  <a:pt x="1312103" y="4825069"/>
                  <a:pt x="1322773" y="4803730"/>
                </a:cubicBezTo>
                <a:cubicBezTo>
                  <a:pt x="1326958" y="4795360"/>
                  <a:pt x="1327693" y="4785577"/>
                  <a:pt x="1331650" y="4777097"/>
                </a:cubicBezTo>
                <a:cubicBezTo>
                  <a:pt x="1348439" y="4741120"/>
                  <a:pt x="1367161" y="4706076"/>
                  <a:pt x="1384916" y="4670565"/>
                </a:cubicBezTo>
                <a:cubicBezTo>
                  <a:pt x="1395352" y="4597517"/>
                  <a:pt x="1420032" y="4421322"/>
                  <a:pt x="1429305" y="4395357"/>
                </a:cubicBezTo>
                <a:cubicBezTo>
                  <a:pt x="1486972" y="4233888"/>
                  <a:pt x="1463801" y="4313935"/>
                  <a:pt x="1500326" y="4155660"/>
                </a:cubicBezTo>
                <a:cubicBezTo>
                  <a:pt x="1521656" y="3857046"/>
                  <a:pt x="1485797" y="4214581"/>
                  <a:pt x="1553592" y="3898207"/>
                </a:cubicBezTo>
                <a:cubicBezTo>
                  <a:pt x="1561676" y="3860480"/>
                  <a:pt x="1556127" y="3820856"/>
                  <a:pt x="1562470" y="3782798"/>
                </a:cubicBezTo>
                <a:cubicBezTo>
                  <a:pt x="1570966" y="3731820"/>
                  <a:pt x="1586143" y="3682184"/>
                  <a:pt x="1597980" y="3631877"/>
                </a:cubicBezTo>
                <a:cubicBezTo>
                  <a:pt x="1621577" y="3277933"/>
                  <a:pt x="1589161" y="3720070"/>
                  <a:pt x="1624613" y="3365547"/>
                </a:cubicBezTo>
                <a:cubicBezTo>
                  <a:pt x="1629040" y="3321281"/>
                  <a:pt x="1629339" y="3276675"/>
                  <a:pt x="1633491" y="3232382"/>
                </a:cubicBezTo>
                <a:cubicBezTo>
                  <a:pt x="1638219" y="3181950"/>
                  <a:pt x="1645652" y="3131806"/>
                  <a:pt x="1651246" y="3081462"/>
                </a:cubicBezTo>
                <a:cubicBezTo>
                  <a:pt x="1654530" y="3051904"/>
                  <a:pt x="1657165" y="3022277"/>
                  <a:pt x="1660124" y="2992685"/>
                </a:cubicBezTo>
                <a:cubicBezTo>
                  <a:pt x="1663083" y="2761866"/>
                  <a:pt x="1665818" y="2531043"/>
                  <a:pt x="1669002" y="2300227"/>
                </a:cubicBezTo>
                <a:cubicBezTo>
                  <a:pt x="1671737" y="2101956"/>
                  <a:pt x="1672449" y="1903639"/>
                  <a:pt x="1677879" y="1705423"/>
                </a:cubicBezTo>
                <a:cubicBezTo>
                  <a:pt x="1678372" y="1687429"/>
                  <a:pt x="1683440" y="1669849"/>
                  <a:pt x="1686757" y="1652157"/>
                </a:cubicBezTo>
                <a:cubicBezTo>
                  <a:pt x="1692319" y="1622496"/>
                  <a:pt x="1698189" y="1592888"/>
                  <a:pt x="1704512" y="1563380"/>
                </a:cubicBezTo>
                <a:cubicBezTo>
                  <a:pt x="1707069" y="1551450"/>
                  <a:pt x="1711384" y="1539904"/>
                  <a:pt x="1713390" y="1527869"/>
                </a:cubicBezTo>
                <a:cubicBezTo>
                  <a:pt x="1717312" y="1504336"/>
                  <a:pt x="1719480" y="1480543"/>
                  <a:pt x="1722268" y="1456848"/>
                </a:cubicBezTo>
                <a:cubicBezTo>
                  <a:pt x="1725399" y="1430235"/>
                  <a:pt x="1725530" y="1403151"/>
                  <a:pt x="1731145" y="1376949"/>
                </a:cubicBezTo>
                <a:cubicBezTo>
                  <a:pt x="1734484" y="1361367"/>
                  <a:pt x="1744214" y="1347792"/>
                  <a:pt x="1748901" y="1332561"/>
                </a:cubicBezTo>
                <a:cubicBezTo>
                  <a:pt x="1756077" y="1309238"/>
                  <a:pt x="1758939" y="1284689"/>
                  <a:pt x="1766656" y="1261539"/>
                </a:cubicBezTo>
                <a:cubicBezTo>
                  <a:pt x="1769615" y="1252661"/>
                  <a:pt x="1771349" y="1243276"/>
                  <a:pt x="1775534" y="1234906"/>
                </a:cubicBezTo>
                <a:cubicBezTo>
                  <a:pt x="1780306" y="1225363"/>
                  <a:pt x="1788517" y="1217816"/>
                  <a:pt x="1793289" y="1208273"/>
                </a:cubicBezTo>
                <a:cubicBezTo>
                  <a:pt x="1797474" y="1199903"/>
                  <a:pt x="1797982" y="1190010"/>
                  <a:pt x="1802167" y="1181640"/>
                </a:cubicBezTo>
                <a:cubicBezTo>
                  <a:pt x="1806939" y="1172097"/>
                  <a:pt x="1815589" y="1164757"/>
                  <a:pt x="1819922" y="1155007"/>
                </a:cubicBezTo>
                <a:cubicBezTo>
                  <a:pt x="1907642" y="957633"/>
                  <a:pt x="1782793" y="1211502"/>
                  <a:pt x="1855433" y="1066231"/>
                </a:cubicBezTo>
                <a:cubicBezTo>
                  <a:pt x="1869905" y="1008340"/>
                  <a:pt x="1856038" y="1049159"/>
                  <a:pt x="1890943" y="986332"/>
                </a:cubicBezTo>
                <a:cubicBezTo>
                  <a:pt x="1897370" y="974763"/>
                  <a:pt x="1901007" y="961590"/>
                  <a:pt x="1908699" y="950821"/>
                </a:cubicBezTo>
                <a:cubicBezTo>
                  <a:pt x="1915996" y="940605"/>
                  <a:pt x="1926991" y="933572"/>
                  <a:pt x="1935332" y="924188"/>
                </a:cubicBezTo>
                <a:cubicBezTo>
                  <a:pt x="1950687" y="906914"/>
                  <a:pt x="1964924" y="888677"/>
                  <a:pt x="1979720" y="870922"/>
                </a:cubicBezTo>
                <a:cubicBezTo>
                  <a:pt x="2012927" y="787903"/>
                  <a:pt x="1979700" y="865041"/>
                  <a:pt x="2032986" y="764390"/>
                </a:cubicBezTo>
                <a:cubicBezTo>
                  <a:pt x="2048466" y="735150"/>
                  <a:pt x="2062578" y="705205"/>
                  <a:pt x="2077374" y="675613"/>
                </a:cubicBezTo>
                <a:cubicBezTo>
                  <a:pt x="2136280" y="557800"/>
                  <a:pt x="2064807" y="704934"/>
                  <a:pt x="2104007" y="613469"/>
                </a:cubicBezTo>
                <a:cubicBezTo>
                  <a:pt x="2117521" y="581937"/>
                  <a:pt x="2121690" y="578069"/>
                  <a:pt x="2139518" y="551326"/>
                </a:cubicBezTo>
                <a:cubicBezTo>
                  <a:pt x="2142477" y="539489"/>
                  <a:pt x="2142939" y="526728"/>
                  <a:pt x="2148396" y="515815"/>
                </a:cubicBezTo>
                <a:cubicBezTo>
                  <a:pt x="2191844" y="428918"/>
                  <a:pt x="2169874" y="493094"/>
                  <a:pt x="2219417" y="427038"/>
                </a:cubicBezTo>
                <a:lnTo>
                  <a:pt x="2246050" y="391528"/>
                </a:lnTo>
                <a:cubicBezTo>
                  <a:pt x="2271747" y="314441"/>
                  <a:pt x="2250572" y="351496"/>
                  <a:pt x="2317072" y="284996"/>
                </a:cubicBezTo>
                <a:lnTo>
                  <a:pt x="2343705" y="258363"/>
                </a:lnTo>
                <a:cubicBezTo>
                  <a:pt x="2346664" y="249485"/>
                  <a:pt x="2345965" y="238347"/>
                  <a:pt x="2352582" y="231730"/>
                </a:cubicBezTo>
                <a:cubicBezTo>
                  <a:pt x="2364783" y="219529"/>
                  <a:pt x="2382614" y="214669"/>
                  <a:pt x="2396971" y="205097"/>
                </a:cubicBezTo>
                <a:cubicBezTo>
                  <a:pt x="2409282" y="196890"/>
                  <a:pt x="2420441" y="187064"/>
                  <a:pt x="2432481" y="178464"/>
                </a:cubicBezTo>
                <a:cubicBezTo>
                  <a:pt x="2441163" y="172262"/>
                  <a:pt x="2450782" y="167373"/>
                  <a:pt x="2459114" y="160708"/>
                </a:cubicBezTo>
                <a:cubicBezTo>
                  <a:pt x="2495569" y="131544"/>
                  <a:pt x="2455687" y="152522"/>
                  <a:pt x="2503503" y="125198"/>
                </a:cubicBezTo>
                <a:cubicBezTo>
                  <a:pt x="2514993" y="118632"/>
                  <a:pt x="2527444" y="113869"/>
                  <a:pt x="2539013" y="107442"/>
                </a:cubicBezTo>
                <a:cubicBezTo>
                  <a:pt x="2554097" y="99062"/>
                  <a:pt x="2568254" y="89072"/>
                  <a:pt x="2583402" y="80809"/>
                </a:cubicBezTo>
                <a:cubicBezTo>
                  <a:pt x="2600829" y="71303"/>
                  <a:pt x="2619241" y="63682"/>
                  <a:pt x="2636668" y="54176"/>
                </a:cubicBezTo>
                <a:cubicBezTo>
                  <a:pt x="2651816" y="45913"/>
                  <a:pt x="2664840" y="33440"/>
                  <a:pt x="2681056" y="27543"/>
                </a:cubicBezTo>
                <a:cubicBezTo>
                  <a:pt x="2697973" y="21392"/>
                  <a:pt x="2716567" y="21625"/>
                  <a:pt x="2734322" y="18666"/>
                </a:cubicBezTo>
                <a:cubicBezTo>
                  <a:pt x="2743200" y="15707"/>
                  <a:pt x="2751779" y="11623"/>
                  <a:pt x="2760955" y="9788"/>
                </a:cubicBezTo>
                <a:cubicBezTo>
                  <a:pt x="2854149" y="-8851"/>
                  <a:pt x="2880399" y="3775"/>
                  <a:pt x="3000652" y="9788"/>
                </a:cubicBezTo>
                <a:cubicBezTo>
                  <a:pt x="3024326" y="21625"/>
                  <a:pt x="3049650" y="30617"/>
                  <a:pt x="3071673" y="45299"/>
                </a:cubicBezTo>
                <a:cubicBezTo>
                  <a:pt x="3080551" y="51217"/>
                  <a:pt x="3088763" y="58282"/>
                  <a:pt x="3098306" y="63054"/>
                </a:cubicBezTo>
                <a:cubicBezTo>
                  <a:pt x="3152921" y="90361"/>
                  <a:pt x="3095506" y="43198"/>
                  <a:pt x="3169328" y="98565"/>
                </a:cubicBezTo>
                <a:cubicBezTo>
                  <a:pt x="3187691" y="112337"/>
                  <a:pt x="3202437" y="132093"/>
                  <a:pt x="3213716" y="151831"/>
                </a:cubicBezTo>
                <a:cubicBezTo>
                  <a:pt x="3235520" y="189988"/>
                  <a:pt x="3217629" y="187341"/>
                  <a:pt x="3240349" y="187341"/>
                </a:cubicBezTo>
              </a:path>
            </a:pathLst>
          </a:custGeom>
          <a:noFill/>
          <a:ln cap="flat" cmpd="sng" w="28575">
            <a:solidFill>
              <a:srgbClr val="2222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6676008" y="479394"/>
            <a:ext cx="417374" cy="408373"/>
          </a:xfrm>
          <a:custGeom>
            <a:rect b="b" l="l" r="r" t="t"/>
            <a:pathLst>
              <a:path extrusionOk="0" h="408373" w="417374">
                <a:moveTo>
                  <a:pt x="0" y="310719"/>
                </a:moveTo>
                <a:cubicBezTo>
                  <a:pt x="26633" y="313678"/>
                  <a:pt x="53467" y="315191"/>
                  <a:pt x="79899" y="319596"/>
                </a:cubicBezTo>
                <a:cubicBezTo>
                  <a:pt x="89130" y="321134"/>
                  <a:pt x="97454" y="326204"/>
                  <a:pt x="106532" y="328474"/>
                </a:cubicBezTo>
                <a:cubicBezTo>
                  <a:pt x="121170" y="332134"/>
                  <a:pt x="136281" y="333692"/>
                  <a:pt x="150920" y="337352"/>
                </a:cubicBezTo>
                <a:cubicBezTo>
                  <a:pt x="159998" y="339622"/>
                  <a:pt x="168555" y="343658"/>
                  <a:pt x="177553" y="346229"/>
                </a:cubicBezTo>
                <a:cubicBezTo>
                  <a:pt x="189285" y="349581"/>
                  <a:pt x="201332" y="351755"/>
                  <a:pt x="213064" y="355107"/>
                </a:cubicBezTo>
                <a:cubicBezTo>
                  <a:pt x="222062" y="357678"/>
                  <a:pt x="230699" y="361414"/>
                  <a:pt x="239697" y="363985"/>
                </a:cubicBezTo>
                <a:cubicBezTo>
                  <a:pt x="261413" y="370190"/>
                  <a:pt x="312644" y="380065"/>
                  <a:pt x="328474" y="390618"/>
                </a:cubicBezTo>
                <a:lnTo>
                  <a:pt x="355107" y="408373"/>
                </a:lnTo>
                <a:cubicBezTo>
                  <a:pt x="363985" y="361025"/>
                  <a:pt x="376421" y="314208"/>
                  <a:pt x="381740" y="266330"/>
                </a:cubicBezTo>
                <a:cubicBezTo>
                  <a:pt x="392283" y="171434"/>
                  <a:pt x="385361" y="212707"/>
                  <a:pt x="399495" y="142043"/>
                </a:cubicBezTo>
                <a:cubicBezTo>
                  <a:pt x="402454" y="109492"/>
                  <a:pt x="403751" y="76746"/>
                  <a:pt x="408373" y="44389"/>
                </a:cubicBezTo>
                <a:cubicBezTo>
                  <a:pt x="419122" y="-30852"/>
                  <a:pt x="417250" y="54306"/>
                  <a:pt x="417250" y="0"/>
                </a:cubicBezTo>
              </a:path>
            </a:pathLst>
          </a:custGeom>
          <a:noFill/>
          <a:ln cap="flat" cmpd="sng" w="28575">
            <a:solidFill>
              <a:srgbClr val="2222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/>
        </p:nvSpPr>
        <p:spPr>
          <a:xfrm>
            <a:off x="825137" y="2450237"/>
            <a:ext cx="10515600" cy="98965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Modifiers in java</a:t>
            </a:r>
            <a:r>
              <a:rPr b="1" i="0" lang="en-US" sz="5400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  <p:sp>
        <p:nvSpPr>
          <p:cNvPr id="184" name="Google Shape;1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Modifiers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b="1" lang="en-US" sz="3600">
                <a:latin typeface="Cambria"/>
                <a:ea typeface="Cambria"/>
                <a:cs typeface="Cambria"/>
                <a:sym typeface="Cambria"/>
              </a:rPr>
            </a:b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838200" y="1825625"/>
            <a:ext cx="11049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1" lang="en-US" sz="2000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Modifiers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are </a:t>
            </a:r>
            <a:r>
              <a:rPr b="1" lang="en-US" sz="2000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keywords</a:t>
            </a:r>
            <a:r>
              <a:rPr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that you add to those definitions to change their meanings.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There are </a:t>
            </a:r>
            <a:r>
              <a:rPr b="1" lang="en-US" sz="2000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two</a:t>
            </a:r>
            <a:r>
              <a:rPr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types of modifiers in java: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5DF"/>
              </a:buClr>
              <a:buSzPts val="2400"/>
              <a:buNone/>
            </a:pPr>
            <a:r>
              <a:rPr b="1" lang="en-US" sz="2400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1. Access modifiers</a:t>
            </a:r>
            <a:r>
              <a:rPr lang="en-US" sz="2400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5DF"/>
              </a:buClr>
              <a:buSzPts val="2400"/>
              <a:buNone/>
            </a:pPr>
            <a:r>
              <a:rPr b="1" lang="en-US" sz="2400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2. Non-access modifiers</a:t>
            </a:r>
            <a:endParaRPr sz="2400">
              <a:solidFill>
                <a:srgbClr val="3225D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825137" y="2609397"/>
            <a:ext cx="10515600" cy="1636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None/>
            </a:pPr>
            <a:r>
              <a:rPr b="1" lang="en-US" sz="4400" u="sng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1. Access</a:t>
            </a:r>
            <a:r>
              <a:rPr b="1" lang="en-US" sz="44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Modifiers </a:t>
            </a:r>
            <a:endParaRPr/>
          </a:p>
        </p:txBody>
      </p:sp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1. Access Modifiers in java</a:t>
            </a:r>
            <a:b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40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access modifiers in java specifies </a:t>
            </a:r>
            <a:r>
              <a:rPr b="1" lang="en-US" sz="24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accessibility</a:t>
            </a:r>
            <a:r>
              <a:rPr lang="en-US" sz="24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(scope) of a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member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constructor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There are </a:t>
            </a:r>
            <a:r>
              <a:rPr b="1" lang="en-US" sz="2400">
                <a:solidFill>
                  <a:srgbClr val="00B05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4 types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of java access modifiers: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5DF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5DF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default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5DF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protected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25DF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825137" y="1822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1) </a:t>
            </a:r>
            <a:r>
              <a:rPr b="1" lang="en-US" sz="3200" u="sng">
                <a:solidFill>
                  <a:srgbClr val="3225D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access modifier</a:t>
            </a:r>
            <a:br>
              <a:rPr b="1" lang="en-US" sz="4000">
                <a:latin typeface="Cambria"/>
                <a:ea typeface="Cambria"/>
                <a:cs typeface="Cambria"/>
                <a:sym typeface="Cambria"/>
              </a:rPr>
            </a:b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675618" y="724036"/>
            <a:ext cx="10291355" cy="783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The private access modifier is accessible only </a:t>
            </a: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within the class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pic>
        <p:nvPicPr>
          <p:cNvPr descr="Untitled.png" id="211" name="Google Shape;2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5547" y="2049599"/>
            <a:ext cx="6020934" cy="44122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16"/>
          <p:cNvSpPr txBox="1"/>
          <p:nvPr/>
        </p:nvSpPr>
        <p:spPr>
          <a:xfrm>
            <a:off x="448280" y="1879755"/>
            <a:ext cx="4167051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Simple example of private access modifier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this example, we have created two classes A and Simple. A class contains private data member and private method. We are accessing these private members from outside the class, so there is compile time error.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8166100" y="5095015"/>
            <a:ext cx="2463800" cy="4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6299200" y="5501415"/>
            <a:ext cx="2463800" cy="4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269240" y="63263"/>
            <a:ext cx="720851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25DF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3225D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access modifier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ntitled.png" id="221" name="Google Shape;22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4525" y="1301566"/>
            <a:ext cx="6156788" cy="4963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903514" y="10835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2) </a:t>
            </a:r>
            <a:r>
              <a:rPr b="1" lang="en-US" sz="3200" u="sng">
                <a:solidFill>
                  <a:srgbClr val="3225D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default</a:t>
            </a: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access modifier</a:t>
            </a:r>
            <a:br>
              <a:rPr b="1" lang="en-US" sz="4000">
                <a:latin typeface="Cambria"/>
                <a:ea typeface="Cambria"/>
                <a:cs typeface="Cambria"/>
                <a:sym typeface="Cambria"/>
              </a:rPr>
            </a:b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1171303" y="2137156"/>
            <a:ext cx="9980022" cy="269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If you don't use any modifier, it is treated as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default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by default.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The default modifier is accessible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only within package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457200" y="502276"/>
            <a:ext cx="4585063" cy="3515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2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 of</a:t>
            </a:r>
            <a:r>
              <a:rPr b="1" lang="en-US" sz="2000" u="sng">
                <a:solidFill>
                  <a:srgbClr val="2222E2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default </a:t>
            </a:r>
            <a:r>
              <a:rPr b="1" lang="en-US" sz="2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access modifier</a:t>
            </a:r>
            <a:br>
              <a:rPr b="1" lang="en-US" sz="2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b="1" lang="en-US" sz="2400" u="sng">
                <a:latin typeface="Cambria"/>
                <a:ea typeface="Cambria"/>
                <a:cs typeface="Cambria"/>
                <a:sym typeface="Cambria"/>
              </a:rPr>
            </a:b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 this example, we have created two packages pack and mypack. We are accessing the A class from outside its package, since A class is not public, so it cannot be accessed from outside the package.</a:t>
            </a:r>
            <a:br>
              <a:rPr lang="en-US" sz="2800">
                <a:latin typeface="Cambria"/>
                <a:ea typeface="Cambria"/>
                <a:cs typeface="Cambria"/>
                <a:sym typeface="Cambria"/>
              </a:rPr>
            </a:b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ntitled1.png" id="235" name="Google Shape;23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842" y="816682"/>
            <a:ext cx="5033640" cy="522463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9"/>
          <p:cNvSpPr/>
          <p:nvPr/>
        </p:nvSpPr>
        <p:spPr>
          <a:xfrm>
            <a:off x="457200" y="4018208"/>
            <a:ext cx="4820194" cy="1287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the above example, the scope of class A and its method msg() is default so it cannot be accessed from outside the package.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7762166" y="5046586"/>
            <a:ext cx="2463800" cy="4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7688802" y="4957809"/>
            <a:ext cx="2463800" cy="4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8249575" y="4640186"/>
            <a:ext cx="2463800" cy="4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Java variables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2222E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Java Modifiers</a:t>
            </a:r>
            <a:endParaRPr sz="3200">
              <a:solidFill>
                <a:srgbClr val="2222E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1.png" id="245" name="Google Shape;24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931" y="687893"/>
            <a:ext cx="5675791" cy="570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>
            <p:ph type="title"/>
          </p:nvPr>
        </p:nvSpPr>
        <p:spPr>
          <a:xfrm>
            <a:off x="723900" y="2720498"/>
            <a:ext cx="254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mbria"/>
              <a:buNone/>
            </a:pPr>
            <a:r>
              <a:rPr b="1" lang="en-US" sz="2800" u="sng">
                <a:solidFill>
                  <a:srgbClr val="FF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default </a:t>
            </a:r>
            <a:r>
              <a:rPr b="1" lang="en-US" sz="2800" u="sng">
                <a:solidFill>
                  <a:srgbClr val="3225DF"/>
                </a:solidFill>
                <a:latin typeface="Cambria"/>
                <a:ea typeface="Cambria"/>
                <a:cs typeface="Cambria"/>
                <a:sym typeface="Cambria"/>
              </a:rPr>
              <a:t>access modifier</a:t>
            </a:r>
            <a:endParaRPr sz="2800">
              <a:solidFill>
                <a:srgbClr val="3225D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694509" y="7837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3) </a:t>
            </a:r>
            <a:r>
              <a:rPr b="1" lang="en-US" sz="3600" u="sng">
                <a:solidFill>
                  <a:srgbClr val="2222E2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protected</a:t>
            </a: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access modifier</a:t>
            </a:r>
            <a:br>
              <a:rPr b="1"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851263" y="1738648"/>
            <a:ext cx="10515600" cy="360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protected access modifier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is </a:t>
            </a:r>
            <a:r>
              <a:rPr b="1" lang="en-US" sz="24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accessible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within package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outside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package but through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inheritance only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protected access modifier can be applied on the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data member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method and constructor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 It can't be applied on the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131772" y="348511"/>
            <a:ext cx="4611188" cy="5172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u="sng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 sz="2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 of </a:t>
            </a:r>
            <a:r>
              <a:rPr b="1" lang="en-US" sz="2000" u="sng">
                <a:solidFill>
                  <a:srgbClr val="2222E2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protected access </a:t>
            </a:r>
            <a:r>
              <a:rPr b="1" lang="en-US" sz="2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modifier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 u="sng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In this example, we have created the two packages 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pack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mypack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. The A class of pack package is public, so can be accessed from outside the package. But 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msg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method of this package is declared as protected, so it can be accessed from outside the class only through inheritance.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Untitled2.png"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7808" y="1621555"/>
            <a:ext cx="4955306" cy="616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/>
          <p:nvPr/>
        </p:nvSpPr>
        <p:spPr>
          <a:xfrm>
            <a:off x="3508963" y="7331254"/>
            <a:ext cx="7280365" cy="90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795747" y="2422434"/>
            <a:ext cx="3065053" cy="1565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AD"/>
              </a:buClr>
              <a:buSzPct val="100000"/>
              <a:buNone/>
            </a:pPr>
            <a:r>
              <a:rPr b="1" lang="en-US" sz="3900" u="sng">
                <a:solidFill>
                  <a:srgbClr val="1935AD"/>
                </a:solidFill>
                <a:latin typeface="Cambria"/>
                <a:ea typeface="Cambria"/>
                <a:cs typeface="Cambria"/>
                <a:sym typeface="Cambria"/>
              </a:rPr>
              <a:t>protected</a:t>
            </a:r>
            <a:r>
              <a:rPr b="1" lang="en-US" sz="39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access modifier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u="sng"/>
          </a:p>
          <a:p>
            <a:pPr indent="-64135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Untitled2.png" id="268" name="Google Shape;2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602" y="0"/>
            <a:ext cx="68653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433252" y="4435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4) </a:t>
            </a:r>
            <a:r>
              <a:rPr b="1" lang="en-US" sz="3200" u="sng">
                <a:solidFill>
                  <a:srgbClr val="2222E2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access modifier</a:t>
            </a:r>
            <a:br>
              <a:rPr b="1"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ntitled3.png" id="275" name="Google Shape;2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0990" y="568170"/>
            <a:ext cx="5377758" cy="722469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563879" y="2037806"/>
            <a:ext cx="4922521" cy="3866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public access modifier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is accessible 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everywhere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It has the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widest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scope among all    other modifiers.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Example of public access modifier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5691052" y="7213600"/>
            <a:ext cx="2463800" cy="4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826952" y="2681309"/>
            <a:ext cx="37450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8B8"/>
              </a:buClr>
              <a:buSzPct val="100000"/>
              <a:buFont typeface="Cambria"/>
              <a:buNone/>
            </a:pPr>
            <a:r>
              <a:rPr b="1" lang="en-US" sz="4000" u="sng">
                <a:solidFill>
                  <a:srgbClr val="1818B8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access modifier</a:t>
            </a:r>
            <a:br>
              <a:rPr b="1" lang="en-US"/>
            </a:br>
            <a:endParaRPr/>
          </a:p>
        </p:txBody>
      </p:sp>
      <p:pic>
        <p:nvPicPr>
          <p:cNvPr descr="Untitled3.png"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491" y="0"/>
            <a:ext cx="5986510" cy="668818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4.png" id="290" name="Google Shape;29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10" y="1088973"/>
            <a:ext cx="10290133" cy="468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825137" y="2609397"/>
            <a:ext cx="10515600" cy="1636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None/>
            </a:pPr>
            <a:r>
              <a:rPr b="1" lang="en-US" sz="4800" u="sng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2. Non-Access</a:t>
            </a:r>
            <a:r>
              <a:rPr b="1" lang="en-US" sz="48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Modifiers </a:t>
            </a:r>
            <a:endParaRPr/>
          </a:p>
        </p:txBody>
      </p:sp>
      <p:sp>
        <p:nvSpPr>
          <p:cNvPr id="297" name="Google Shape;29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838200" y="210520"/>
            <a:ext cx="10515600" cy="896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2. Non-Access Modifiers </a:t>
            </a:r>
            <a:endParaRPr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838200" y="1399496"/>
            <a:ext cx="10515600" cy="5247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modifier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for creating class methods and variables</a:t>
            </a:r>
            <a:endParaRPr/>
          </a:p>
          <a:p>
            <a:pPr indent="-101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final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modifier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for finalizing the implementations of classes, methods, and variables.</a:t>
            </a:r>
            <a:endParaRPr/>
          </a:p>
          <a:p>
            <a:pPr indent="-101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modifier</a:t>
            </a:r>
            <a:r>
              <a:rPr b="1" i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for creating abstract classes and methods.</a:t>
            </a:r>
            <a:endParaRPr/>
          </a:p>
          <a:p>
            <a:pPr indent="-101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i="1"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synchronized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volatile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modifiers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which are used for threads.</a:t>
            </a:r>
            <a:endParaRPr/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283" y="342900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/>
          <p:nvPr/>
        </p:nvSpPr>
        <p:spPr>
          <a:xfrm>
            <a:off x="3299290" y="2428373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825137" y="2609397"/>
            <a:ext cx="10515600" cy="8450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Variables in java 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961727" y="4356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Variables in java</a:t>
            </a:r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2158718" y="2620579"/>
            <a:ext cx="7874561" cy="2786028"/>
            <a:chOff x="106043" y="909"/>
            <a:chExt cx="7874561" cy="2786028"/>
          </a:xfrm>
        </p:grpSpPr>
        <p:sp>
          <p:nvSpPr>
            <p:cNvPr id="111" name="Google Shape;111;p4"/>
            <p:cNvSpPr/>
            <p:nvPr/>
          </p:nvSpPr>
          <p:spPr>
            <a:xfrm>
              <a:off x="4043324" y="1152161"/>
              <a:ext cx="2786029" cy="4835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2" name="Google Shape;112;p4"/>
            <p:cNvSpPr/>
            <p:nvPr/>
          </p:nvSpPr>
          <p:spPr>
            <a:xfrm>
              <a:off x="3997604" y="1152161"/>
              <a:ext cx="91440" cy="48352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3" name="Google Shape;113;p4"/>
            <p:cNvSpPr/>
            <p:nvPr/>
          </p:nvSpPr>
          <p:spPr>
            <a:xfrm>
              <a:off x="1257295" y="1152161"/>
              <a:ext cx="2786029" cy="48352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4" name="Google Shape;114;p4"/>
            <p:cNvSpPr/>
            <p:nvPr/>
          </p:nvSpPr>
          <p:spPr>
            <a:xfrm>
              <a:off x="2733269" y="909"/>
              <a:ext cx="2620110" cy="1151251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2733269" y="909"/>
              <a:ext cx="2620110" cy="1151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Calibri"/>
                <a:buNone/>
              </a:pPr>
              <a:r>
                <a:rPr b="1" i="0" lang="en-US" sz="44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06043" y="1635686"/>
              <a:ext cx="2302503" cy="1151251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106043" y="1635686"/>
              <a:ext cx="2302503" cy="1151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Local Variables</a:t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892072" y="1635686"/>
              <a:ext cx="2302503" cy="1151251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2892072" y="1635686"/>
              <a:ext cx="2302503" cy="1151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Instance Variables</a:t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678101" y="1635686"/>
              <a:ext cx="2302503" cy="1151251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5678101" y="1635686"/>
              <a:ext cx="2302503" cy="1151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Class/Static Variables</a:t>
              </a:r>
              <a:endParaRPr/>
            </a:p>
          </p:txBody>
        </p:sp>
      </p:grp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9961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1. Local variables</a:t>
            </a:r>
            <a:br>
              <a:rPr b="1" lang="en-US" sz="36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6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38200" y="2321753"/>
            <a:ext cx="10881575" cy="3126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Local variables are declared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inside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methods, constructors,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blocks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Local variables are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visible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only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within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the declared method, constructor or block.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Access modifiers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cannot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be used for local variables.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38200" y="6742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2. Instance variables</a:t>
            </a:r>
            <a:br>
              <a:rPr b="1" lang="en-US" sz="40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40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Instance variables are declared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a class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but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outside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 </a:t>
            </a:r>
            <a:r>
              <a:rPr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constructor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or any </a:t>
            </a:r>
            <a:r>
              <a:rPr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block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Instance variables are created when an object is created with the use of the keyword 'new' and destroyed when the object is destroyed.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Access modifiers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can be given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for instance variables.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instance variables are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visible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for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all methods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constructors</a:t>
            </a:r>
            <a:r>
              <a:rPr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block</a:t>
            </a:r>
            <a:r>
              <a:rPr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 the class.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995428" y="609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3. Class/static variables</a:t>
            </a:r>
            <a:br>
              <a:rPr b="1" lang="en-US" sz="40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4000">
              <a:solidFill>
                <a:srgbClr val="2222E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838199" y="1825625"/>
            <a:ext cx="108300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Class variables also known as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static variables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are declared with the </a:t>
            </a:r>
            <a:r>
              <a:rPr b="1" i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keyword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 a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but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outside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constructor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or a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block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Static variables are rarely used other than being declared as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constants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Visibility is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similar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to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instance variables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However, most static variables are declared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since they must be available for users of the class.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864324" y="1436914"/>
            <a:ext cx="11088189" cy="5171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2400"/>
              <a:buFont typeface="Noto Sans Symbols"/>
              <a:buChar char="❑"/>
            </a:pPr>
            <a:r>
              <a:rPr b="1" lang="en-US" sz="24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 Local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	A variable that is declared inside the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Font typeface="Noto Sans Symbols"/>
              <a:buChar char="❑"/>
            </a:pPr>
            <a:r>
              <a:rPr b="1" lang="en-US" sz="24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 Instance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	A variable that is declared inside the class but outside the method.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	It is not declared as static.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Font typeface="Noto Sans Symbols"/>
              <a:buChar char="❑"/>
            </a:pPr>
            <a:r>
              <a:rPr b="1" lang="en-US" sz="24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 Static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		Similar to instance variable but it is declared as static.</a:t>
            </a:r>
            <a:endParaRPr/>
          </a:p>
        </p:txBody>
      </p:sp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Key points</a:t>
            </a:r>
            <a:br>
              <a:rPr b="1" lang="en-US" sz="3600">
                <a:latin typeface="Cambria"/>
                <a:ea typeface="Cambria"/>
                <a:cs typeface="Cambria"/>
                <a:sym typeface="Cambria"/>
              </a:rPr>
            </a:b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 to understand the types of variables</a:t>
            </a:r>
            <a:b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 sz="3200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838200" y="21415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 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{ 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18B8"/>
              </a:buClr>
              <a:buSzPts val="2000"/>
              <a:buNone/>
            </a:pPr>
            <a:r>
              <a:rPr b="1" lang="en-US" sz="20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  <a:t>int data=50;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b="1" lang="en-US" sz="20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/</a:t>
            </a:r>
            <a:r>
              <a:rPr lang="en-US" sz="2000">
                <a:solidFill>
                  <a:srgbClr val="00B05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/   instance variable</a:t>
            </a:r>
            <a:r>
              <a:rPr lang="en-US" sz="20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222E2"/>
              </a:buClr>
              <a:buSzPts val="2000"/>
              <a:buNone/>
            </a:pPr>
            <a:r>
              <a:rPr b="1" lang="en-US" sz="20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static int m=100;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lang="en-US" sz="2000">
                <a:solidFill>
                  <a:srgbClr val="00B05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//   static variable</a:t>
            </a:r>
            <a:r>
              <a:rPr lang="en-US" sz="20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void method()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 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b="1" lang="en-US" sz="20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int n=90;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lang="en-US" sz="2000">
                <a:solidFill>
                  <a:srgbClr val="00B05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//  local variable</a:t>
            </a:r>
            <a:r>
              <a:rPr lang="en-US" sz="20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 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 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}	</a:t>
            </a:r>
            <a:endParaRPr/>
          </a:p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838200" y="1223615"/>
            <a:ext cx="60945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Example - 1:</a:t>
            </a:r>
            <a:endParaRPr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