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gMXYUUCQP0ynx0qNso7MCh9trC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2209800" y="3192600"/>
            <a:ext cx="7772400" cy="129950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17161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mbria"/>
              <a:buNone/>
            </a:pPr>
            <a:r>
              <a:rPr b="1" lang="en-US" sz="32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Lecture – 3.4</a:t>
            </a:r>
            <a:br>
              <a:rPr b="1" lang="en-US" sz="3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1" lang="en-US" sz="3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3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JAVA: Scanner Class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3048000" y="5105400"/>
            <a:ext cx="6400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723F"/>
              </a:buClr>
              <a:buSzPct val="100000"/>
              <a:buNone/>
            </a:pPr>
            <a:r>
              <a:rPr b="1" lang="en-US" sz="2600">
                <a:solidFill>
                  <a:srgbClr val="14723F"/>
                </a:solidFill>
                <a:latin typeface="Cambria"/>
                <a:ea typeface="Cambria"/>
                <a:cs typeface="Cambria"/>
                <a:sym typeface="Cambria"/>
              </a:rPr>
              <a:t>Afsara Tasneem Misha</a:t>
            </a:r>
            <a:endParaRPr b="1" sz="2600">
              <a:solidFill>
                <a:srgbClr val="14723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900">
                <a:latin typeface="Cambria"/>
                <a:ea typeface="Cambria"/>
                <a:cs typeface="Cambria"/>
                <a:sym typeface="Cambria"/>
              </a:rPr>
              <a:t>Lecturer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Department of CSE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Daffodil International University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1706" y="701927"/>
            <a:ext cx="4888588" cy="216668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mbria"/>
              <a:buNone/>
            </a:pPr>
            <a:r>
              <a:rPr b="1" lang="en-US" sz="4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Today’s Topics</a:t>
            </a:r>
            <a:endParaRPr sz="4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4CE1"/>
              </a:buClr>
              <a:buSzPts val="2400"/>
              <a:buChar char="•"/>
            </a:pPr>
            <a:r>
              <a:rPr b="1" lang="en-US" sz="2400">
                <a:solidFill>
                  <a:srgbClr val="094CE1"/>
                </a:solidFill>
                <a:latin typeface="Cambria"/>
                <a:ea typeface="Cambria"/>
                <a:cs typeface="Cambria"/>
                <a:sym typeface="Cambria"/>
              </a:rPr>
              <a:t>Taking input using Scanner class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094CE1"/>
              </a:buClr>
              <a:buSzPts val="2400"/>
              <a:buChar char="•"/>
            </a:pPr>
            <a:r>
              <a:rPr b="1" lang="en-US" sz="2400">
                <a:solidFill>
                  <a:srgbClr val="094CE1"/>
                </a:solidFill>
                <a:latin typeface="Cambria"/>
                <a:ea typeface="Cambria"/>
                <a:cs typeface="Cambria"/>
                <a:sym typeface="Cambria"/>
              </a:rPr>
              <a:t>Some exercises using scanner class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838200" y="691697"/>
            <a:ext cx="10515600" cy="1372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mbria"/>
              <a:buNone/>
            </a:pPr>
            <a:r>
              <a:rPr b="1" lang="en-US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Taking input from User</a:t>
            </a:r>
            <a:br>
              <a:rPr b="1" lang="en-US">
                <a:latin typeface="Cambria"/>
                <a:ea typeface="Cambria"/>
                <a:cs typeface="Cambria"/>
                <a:sym typeface="Cambria"/>
              </a:rPr>
            </a:br>
            <a:br>
              <a:rPr lang="en-US">
                <a:latin typeface="Cambria"/>
                <a:ea typeface="Cambria"/>
                <a:cs typeface="Cambria"/>
                <a:sym typeface="Cambria"/>
              </a:rPr>
            </a:br>
            <a:r>
              <a:rPr b="1" lang="en-US" sz="3600" u="sng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Scanner Class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838200" y="2361624"/>
            <a:ext cx="10515600" cy="3556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‘</a:t>
            </a:r>
            <a:r>
              <a:rPr b="1" lang="en-US">
                <a:solidFill>
                  <a:srgbClr val="071BDB"/>
                </a:solidFill>
                <a:latin typeface="Cambria"/>
                <a:ea typeface="Cambria"/>
                <a:cs typeface="Cambria"/>
                <a:sym typeface="Cambria"/>
              </a:rPr>
              <a:t>Scanner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’ class is used to take </a:t>
            </a: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input from user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An </a:t>
            </a:r>
            <a:r>
              <a:rPr b="1" lang="en-US">
                <a:solidFill>
                  <a:srgbClr val="094CE1"/>
                </a:solidFill>
                <a:latin typeface="Cambria"/>
                <a:ea typeface="Cambria"/>
                <a:cs typeface="Cambria"/>
                <a:sym typeface="Cambria"/>
              </a:rPr>
              <a:t>object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of </a:t>
            </a:r>
            <a:r>
              <a:rPr b="1" lang="en-US">
                <a:solidFill>
                  <a:srgbClr val="094CE1"/>
                </a:solidFill>
                <a:latin typeface="Cambria"/>
                <a:ea typeface="Cambria"/>
                <a:cs typeface="Cambria"/>
                <a:sym typeface="Cambria"/>
              </a:rPr>
              <a:t>Scanner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class is created to read input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Java uses </a:t>
            </a:r>
            <a:r>
              <a:rPr b="1" lang="en-US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System.out</a:t>
            </a: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to refer to the </a:t>
            </a:r>
            <a:r>
              <a:rPr b="1" lang="en-US">
                <a:solidFill>
                  <a:srgbClr val="094CE1"/>
                </a:solidFill>
                <a:latin typeface="Cambria"/>
                <a:ea typeface="Cambria"/>
                <a:cs typeface="Cambria"/>
                <a:sym typeface="Cambria"/>
              </a:rPr>
              <a:t>standard output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device and </a:t>
            </a:r>
            <a:r>
              <a:rPr b="1" lang="en-US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System.in</a:t>
            </a: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to </a:t>
            </a:r>
            <a:r>
              <a:rPr b="1" lang="en-US">
                <a:solidFill>
                  <a:srgbClr val="094CE1"/>
                </a:solidFill>
                <a:latin typeface="Cambria"/>
                <a:ea typeface="Cambria"/>
                <a:cs typeface="Cambria"/>
                <a:sym typeface="Cambria"/>
              </a:rPr>
              <a:t>standard input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device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Import ‘</a:t>
            </a:r>
            <a:r>
              <a:rPr b="1" lang="en-US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java.util.Scanner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’ package to use scanner class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6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Commonly used methods for Scanner class</a:t>
            </a:r>
            <a:endParaRPr/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4CE1"/>
              </a:buClr>
              <a:buSzPts val="2400"/>
              <a:buChar char="•"/>
            </a:pPr>
            <a:r>
              <a:rPr b="1" lang="en-US" sz="2400">
                <a:solidFill>
                  <a:srgbClr val="094CE1"/>
                </a:solidFill>
                <a:latin typeface="Cambria"/>
                <a:ea typeface="Cambria"/>
                <a:cs typeface="Cambria"/>
                <a:sym typeface="Cambria"/>
              </a:rPr>
              <a:t>nextByte():         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reads an </a:t>
            </a:r>
            <a:r>
              <a:rPr b="1" lang="en-US" sz="2400">
                <a:solidFill>
                  <a:srgbClr val="071BDB"/>
                </a:solidFill>
                <a:latin typeface="Cambria"/>
                <a:ea typeface="Cambria"/>
                <a:cs typeface="Cambria"/>
                <a:sym typeface="Cambria"/>
              </a:rPr>
              <a:t>Byte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 value from the user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94CE1"/>
              </a:buClr>
              <a:buSzPts val="2400"/>
              <a:buChar char="•"/>
            </a:pPr>
            <a:r>
              <a:rPr b="1" lang="en-US" sz="2400">
                <a:solidFill>
                  <a:srgbClr val="094CE1"/>
                </a:solidFill>
                <a:latin typeface="Cambria"/>
                <a:ea typeface="Cambria"/>
                <a:cs typeface="Cambria"/>
                <a:sym typeface="Cambria"/>
              </a:rPr>
              <a:t>nextShort() :      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reads an </a:t>
            </a:r>
            <a:r>
              <a:rPr b="1" lang="en-US" sz="2400">
                <a:solidFill>
                  <a:srgbClr val="071BDB"/>
                </a:solidFill>
                <a:latin typeface="Cambria"/>
                <a:ea typeface="Cambria"/>
                <a:cs typeface="Cambria"/>
                <a:sym typeface="Cambria"/>
              </a:rPr>
              <a:t>Short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 value from the user</a:t>
            </a:r>
            <a:endParaRPr b="1" sz="2400">
              <a:solidFill>
                <a:srgbClr val="094CE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94CE1"/>
              </a:buClr>
              <a:buSzPts val="2400"/>
              <a:buChar char="•"/>
            </a:pPr>
            <a:r>
              <a:rPr b="1" lang="en-US" sz="2400">
                <a:solidFill>
                  <a:srgbClr val="094CE1"/>
                </a:solidFill>
                <a:latin typeface="Cambria"/>
                <a:ea typeface="Cambria"/>
                <a:cs typeface="Cambria"/>
                <a:sym typeface="Cambria"/>
              </a:rPr>
              <a:t>nextInt() :            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reads an </a:t>
            </a:r>
            <a:r>
              <a:rPr b="1" lang="en-US" sz="2400">
                <a:solidFill>
                  <a:srgbClr val="071BDB"/>
                </a:solidFill>
                <a:latin typeface="Cambria"/>
                <a:ea typeface="Cambria"/>
                <a:cs typeface="Cambria"/>
                <a:sym typeface="Cambria"/>
              </a:rPr>
              <a:t>int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 value from the user</a:t>
            </a:r>
            <a:endParaRPr b="1" sz="2400">
              <a:solidFill>
                <a:srgbClr val="094CE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94CE1"/>
              </a:buClr>
              <a:buSzPts val="2400"/>
              <a:buChar char="•"/>
            </a:pPr>
            <a:r>
              <a:rPr b="1" lang="en-US" sz="2400">
                <a:solidFill>
                  <a:srgbClr val="094CE1"/>
                </a:solidFill>
                <a:latin typeface="Cambria"/>
                <a:ea typeface="Cambria"/>
                <a:cs typeface="Cambria"/>
                <a:sym typeface="Cambria"/>
              </a:rPr>
              <a:t>nextLong() :        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reads an </a:t>
            </a:r>
            <a:r>
              <a:rPr b="1" lang="en-US" sz="2400">
                <a:solidFill>
                  <a:srgbClr val="071BDB"/>
                </a:solidFill>
                <a:latin typeface="Cambria"/>
                <a:ea typeface="Cambria"/>
                <a:cs typeface="Cambria"/>
                <a:sym typeface="Cambria"/>
              </a:rPr>
              <a:t>Long Integer 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value from the user</a:t>
            </a:r>
            <a:endParaRPr b="1" sz="2400">
              <a:solidFill>
                <a:srgbClr val="094CE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94CE1"/>
              </a:buClr>
              <a:buSzPts val="2400"/>
              <a:buChar char="•"/>
            </a:pPr>
            <a:r>
              <a:rPr b="1" lang="en-US" sz="2400">
                <a:solidFill>
                  <a:srgbClr val="094CE1"/>
                </a:solidFill>
                <a:latin typeface="Cambria"/>
                <a:ea typeface="Cambria"/>
                <a:cs typeface="Cambria"/>
                <a:sym typeface="Cambria"/>
              </a:rPr>
              <a:t>nextFloat() :            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reads an </a:t>
            </a:r>
            <a:r>
              <a:rPr b="1" lang="en-US" sz="2400">
                <a:solidFill>
                  <a:srgbClr val="071BDB"/>
                </a:solidFill>
                <a:latin typeface="Cambria"/>
                <a:ea typeface="Cambria"/>
                <a:cs typeface="Cambria"/>
                <a:sym typeface="Cambria"/>
              </a:rPr>
              <a:t>Float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 value from the user</a:t>
            </a:r>
            <a:endParaRPr b="1" sz="2400">
              <a:solidFill>
                <a:srgbClr val="094CE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94CE1"/>
              </a:buClr>
              <a:buSzPts val="2400"/>
              <a:buChar char="•"/>
            </a:pPr>
            <a:r>
              <a:rPr b="1" lang="en-US" sz="2400">
                <a:solidFill>
                  <a:srgbClr val="094CE1"/>
                </a:solidFill>
                <a:latin typeface="Cambria"/>
                <a:ea typeface="Cambria"/>
                <a:cs typeface="Cambria"/>
                <a:sym typeface="Cambria"/>
              </a:rPr>
              <a:t>nextDouble() :    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reads an </a:t>
            </a:r>
            <a:r>
              <a:rPr b="1" lang="en-US" sz="2400">
                <a:solidFill>
                  <a:srgbClr val="071BDB"/>
                </a:solidFill>
                <a:latin typeface="Cambria"/>
                <a:ea typeface="Cambria"/>
                <a:cs typeface="Cambria"/>
                <a:sym typeface="Cambria"/>
              </a:rPr>
              <a:t>Double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 value from the user</a:t>
            </a:r>
            <a:endParaRPr b="1" sz="2400">
              <a:solidFill>
                <a:srgbClr val="094CE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94CE1"/>
              </a:buClr>
              <a:buSzPts val="2400"/>
              <a:buChar char="•"/>
            </a:pPr>
            <a:r>
              <a:rPr b="1" lang="en-US" sz="2400">
                <a:solidFill>
                  <a:srgbClr val="094CE1"/>
                </a:solidFill>
                <a:latin typeface="Cambria"/>
                <a:ea typeface="Cambria"/>
                <a:cs typeface="Cambria"/>
                <a:sym typeface="Cambria"/>
              </a:rPr>
              <a:t>next() :                   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reads a word from the user</a:t>
            </a:r>
            <a:endParaRPr b="1" sz="2400">
              <a:solidFill>
                <a:srgbClr val="094CE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94CE1"/>
              </a:buClr>
              <a:buSzPts val="2400"/>
              <a:buChar char="•"/>
            </a:pPr>
            <a:r>
              <a:rPr b="1" lang="en-US" sz="2400">
                <a:solidFill>
                  <a:srgbClr val="094CE1"/>
                </a:solidFill>
                <a:latin typeface="Cambria"/>
                <a:ea typeface="Cambria"/>
                <a:cs typeface="Cambria"/>
                <a:sym typeface="Cambria"/>
              </a:rPr>
              <a:t>nextLine() :          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reads a </a:t>
            </a:r>
            <a:r>
              <a:rPr b="1" lang="en-US" sz="2400">
                <a:solidFill>
                  <a:srgbClr val="071BDB"/>
                </a:solidFill>
                <a:latin typeface="Cambria"/>
                <a:ea typeface="Cambria"/>
                <a:cs typeface="Cambria"/>
                <a:sym typeface="Cambria"/>
              </a:rPr>
              <a:t>Line of Text 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from the user</a:t>
            </a:r>
            <a:endParaRPr b="1" sz="2400">
              <a:solidFill>
                <a:srgbClr val="094CE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838200" y="365125"/>
            <a:ext cx="10565674" cy="1646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mbria"/>
              <a:buNone/>
            </a:pPr>
            <a:r>
              <a:rPr b="1" lang="en-US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Exercise</a:t>
            </a:r>
            <a:br>
              <a:rPr b="1" lang="en-US" u="sng">
                <a:latin typeface="Cambria"/>
                <a:ea typeface="Cambria"/>
                <a:cs typeface="Cambria"/>
                <a:sym typeface="Cambria"/>
              </a:rPr>
            </a:br>
            <a:br>
              <a:rPr b="1" lang="en-US" u="sng">
                <a:latin typeface="Cambria"/>
                <a:ea typeface="Cambria"/>
                <a:cs typeface="Cambria"/>
                <a:sym typeface="Cambria"/>
              </a:rPr>
            </a:br>
            <a:r>
              <a:rPr b="1" lang="en-US" sz="3600" u="sng">
                <a:solidFill>
                  <a:srgbClr val="071BDB"/>
                </a:solidFill>
                <a:latin typeface="Cambria"/>
                <a:ea typeface="Cambria"/>
                <a:cs typeface="Cambria"/>
                <a:sym typeface="Cambria"/>
              </a:rPr>
              <a:t>Using Scanner class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838200" y="2674710"/>
            <a:ext cx="10515600" cy="2998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Take two integer numbers as input and calculate their sum.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Calculate the area of a circle. Take radius as input.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Take some information about yourself (i.e. name, age, cgpa, department, section etc) as input and display them.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titled.png" id="121" name="Google Shape;121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3823" y="1349406"/>
            <a:ext cx="6591405" cy="54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/>
        </p:nvSpPr>
        <p:spPr>
          <a:xfrm>
            <a:off x="1777752" y="1405255"/>
            <a:ext cx="7135427" cy="5009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006699"/>
                </a:solidFill>
                <a:latin typeface="Cambria"/>
                <a:ea typeface="Cambria"/>
                <a:cs typeface="Cambria"/>
                <a:sym typeface="Cambria"/>
              </a:rPr>
              <a:t>import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 java.util.*;  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006699"/>
                </a:solidFill>
                <a:latin typeface="Cambria"/>
                <a:ea typeface="Cambria"/>
                <a:cs typeface="Cambria"/>
                <a:sym typeface="Cambria"/>
              </a:rPr>
              <a:t>public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 </a:t>
            </a:r>
            <a:r>
              <a:rPr b="1" i="0" lang="en-US" sz="2400" u="none" cap="none" strike="noStrike">
                <a:solidFill>
                  <a:srgbClr val="006699"/>
                </a:solidFill>
                <a:latin typeface="Cambria"/>
                <a:ea typeface="Cambria"/>
                <a:cs typeface="Cambria"/>
                <a:sym typeface="Cambria"/>
              </a:rPr>
              <a:t>class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 ScannerExample {  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006699"/>
                </a:solidFill>
                <a:latin typeface="Cambria"/>
                <a:ea typeface="Cambria"/>
                <a:cs typeface="Cambria"/>
                <a:sym typeface="Cambria"/>
              </a:rPr>
              <a:t>public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 </a:t>
            </a:r>
            <a:r>
              <a:rPr b="1" i="0" lang="en-US" sz="2400" u="none" cap="none" strike="noStrike">
                <a:solidFill>
                  <a:srgbClr val="006699"/>
                </a:solidFill>
                <a:latin typeface="Cambria"/>
                <a:ea typeface="Cambria"/>
                <a:cs typeface="Cambria"/>
                <a:sym typeface="Cambria"/>
              </a:rPr>
              <a:t>static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 </a:t>
            </a:r>
            <a:r>
              <a:rPr b="1" i="0" lang="en-US" sz="2400" u="none" cap="none" strike="noStrike">
                <a:solidFill>
                  <a:srgbClr val="006699"/>
                </a:solidFill>
                <a:latin typeface="Cambria"/>
                <a:ea typeface="Cambria"/>
                <a:cs typeface="Cambria"/>
                <a:sym typeface="Cambria"/>
              </a:rPr>
              <a:t>void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 main(String args[]){  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          Scanner in = </a:t>
            </a:r>
            <a:r>
              <a:rPr b="1" i="0" lang="en-US" sz="2400" u="none" cap="none" strike="noStrike">
                <a:solidFill>
                  <a:srgbClr val="006699"/>
                </a:solidFill>
                <a:latin typeface="Cambria"/>
                <a:ea typeface="Cambria"/>
                <a:cs typeface="Cambria"/>
                <a:sym typeface="Cambria"/>
              </a:rPr>
              <a:t>new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 Scanner(System.in);  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          System.out.print(</a:t>
            </a:r>
            <a:r>
              <a:rPr b="0" i="0" lang="en-US" sz="24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"Enter your name: "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);  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          String name = in.nextLine();  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          System.out.println(</a:t>
            </a:r>
            <a:r>
              <a:rPr b="0" i="0" lang="en-US" sz="24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"Name is: "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 + name);             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         }  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}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>
            <p:ph idx="1" type="body"/>
          </p:nvPr>
        </p:nvSpPr>
        <p:spPr>
          <a:xfrm>
            <a:off x="785949" y="250666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None/>
            </a:pPr>
            <a:r>
              <a:rPr b="1" lang="en-US" sz="8800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2016-01-26T17:56:58Z</dcterms:created>
  <dc:creator>Anup-PC</dc:creator>
</cp:coreProperties>
</file>