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h/8JCw0KUAX0SmkEt4QY5lkGp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D9756D-0856-4AF1-96F7-B9514CF9F396}">
  <a:tblStyle styleId="{71D9756D-0856-4AF1-96F7-B9514CF9F3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209800" y="3429000"/>
            <a:ext cx="7772400" cy="111985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mbria"/>
              <a:buNone/>
            </a:pP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Lecture – 4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3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 and Object in JAVA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048000" y="51054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23F"/>
              </a:buClr>
              <a:buSzPct val="100000"/>
              <a:buNone/>
            </a:pPr>
            <a:r>
              <a:rPr b="1" lang="en-US" sz="2600">
                <a:solidFill>
                  <a:srgbClr val="14723F"/>
                </a:solidFill>
                <a:latin typeface="Cambria"/>
                <a:ea typeface="Cambria"/>
                <a:cs typeface="Cambria"/>
                <a:sym typeface="Cambria"/>
              </a:rPr>
              <a:t>Afsara Tasneem Misha</a:t>
            </a:r>
            <a:endParaRPr b="1" sz="2600">
              <a:solidFill>
                <a:srgbClr val="1472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900">
                <a:latin typeface="Cambria"/>
                <a:ea typeface="Cambria"/>
                <a:cs typeface="Cambria"/>
                <a:sym typeface="Cambria"/>
              </a:rPr>
              <a:t>Lecturer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Department of CSE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Daffodil International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706" y="701927"/>
            <a:ext cx="4888588" cy="21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748048" y="159063"/>
            <a:ext cx="10515600" cy="523517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800"/>
              <a:buFont typeface="Cambria"/>
              <a:buNone/>
            </a:pPr>
            <a:r>
              <a:rPr b="1" lang="en-US" sz="28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Solution </a:t>
            </a:r>
            <a:r>
              <a:rPr b="1" lang="en-US" sz="28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of Example - 1:</a:t>
            </a:r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38200" y="917921"/>
            <a:ext cx="10515600" cy="5620991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public class Box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int height;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int width;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Box box1 = new Box();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box1.height = 10;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box1.width = 20;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System.out.println("\nHeight of box1 = " + box1.height);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System.out.println("Width of box1 = " + box1.width);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470517"/>
            <a:ext cx="10515600" cy="896701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44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Example - 2</a:t>
            </a:r>
            <a:endParaRPr sz="3200">
              <a:solidFill>
                <a:srgbClr val="00964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199" y="1825625"/>
            <a:ext cx="108300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Create a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Person Class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 Each person of this class will have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age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Create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two objects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of the Person Class,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Set the values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display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the information.</a:t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2152650" y="648183"/>
            <a:ext cx="7886700" cy="168069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UML: Unified Modeling Language</a:t>
            </a:r>
            <a:br>
              <a:rPr b="1" lang="en-US" sz="3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2800" u="sng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 Representation of CLASS</a:t>
            </a:r>
            <a:endParaRPr b="1" sz="3200" u="sng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8" name="Google Shape;168;p12"/>
          <p:cNvGraphicFramePr/>
          <p:nvPr/>
        </p:nvGraphicFramePr>
        <p:xfrm>
          <a:off x="4876950" y="2952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{71D9756D-0856-4AF1-96F7-B9514CF9F396}</a:tableStyleId>
              </a:tblPr>
              <a:tblGrid>
                <a:gridCol w="2989200"/>
              </a:tblGrid>
              <a:tr h="81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ClassName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Instance Variables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995428" y="609825"/>
            <a:ext cx="10515600" cy="1325563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UML representation  </a:t>
            </a:r>
            <a:r>
              <a:rPr b="1" lang="en-US" sz="32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of Class from Example - 1</a:t>
            </a:r>
            <a:endParaRPr sz="3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74" name="Google Shape;174;p13"/>
          <p:cNvGraphicFramePr/>
          <p:nvPr/>
        </p:nvGraphicFramePr>
        <p:xfrm>
          <a:off x="4054114" y="268162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{71D9756D-0856-4AF1-96F7-B9514CF9F396}</a:tableStyleId>
              </a:tblPr>
              <a:tblGrid>
                <a:gridCol w="3550450"/>
              </a:tblGrid>
              <a:tr h="60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Box</a:t>
                      </a:r>
                      <a:endParaRPr sz="28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0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height: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width: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main(String[]) : void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117837"/>
            <a:ext cx="12635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559966" y="743851"/>
            <a:ext cx="10515600" cy="712088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44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Example – 3: </a:t>
            </a: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Write a Java code from this UML</a:t>
            </a:r>
            <a:endParaRPr sz="3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2" name="Google Shape;182;p14"/>
          <p:cNvGraphicFramePr/>
          <p:nvPr/>
        </p:nvGraphicFramePr>
        <p:xfrm>
          <a:off x="4042539" y="212899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{71D9756D-0856-4AF1-96F7-B9514CF9F396}</a:tableStyleId>
              </a:tblPr>
              <a:tblGrid>
                <a:gridCol w="3550450"/>
              </a:tblGrid>
              <a:tr h="74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name: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id: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main(String[]) : void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0" y="117837"/>
            <a:ext cx="126355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838200" y="6008147"/>
            <a:ext cx="10830059" cy="53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two objects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Class,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Set the values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display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information.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765803" y="340041"/>
            <a:ext cx="10515600" cy="523517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800"/>
              <a:buFont typeface="Cambria"/>
              <a:buNone/>
            </a:pPr>
            <a:r>
              <a:rPr b="1" lang="en-US" sz="28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Solution </a:t>
            </a:r>
            <a:r>
              <a:rPr b="1" lang="en-US" sz="2800" u="sng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of Example - 3: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163497" y="1464816"/>
            <a:ext cx="5509334" cy="525665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public class Student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private String name;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private int id;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private double cgpa;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public static void main(String[] args)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{    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Student std1 = new Student();    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std1.name = "Abdullah";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std1.id = 100;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std1.cgpa = 3.5;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System.out.println("Name of Student -1 : "+std1.name);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System.out.println("ID of Student - 1 : "+std1.id);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ambria"/>
                <a:ea typeface="Cambria"/>
                <a:cs typeface="Cambria"/>
                <a:sym typeface="Cambria"/>
              </a:rPr>
              <a:t>        System.out.println("CGPA of Student - 1: "+std1.cgpa);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5"/>
          <p:cNvSpPr txBox="1"/>
          <p:nvPr/>
        </p:nvSpPr>
        <p:spPr>
          <a:xfrm>
            <a:off x="6292788" y="1964292"/>
            <a:ext cx="5825231" cy="389337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Student std2 = new Student();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std2.name = "Kabir";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std2.id = 200;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std2.cgpa = 3.8;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System.out.println("\n\nName of Student -1 : "+std2.name);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System.out.println("ID of Student - 1 : "+std2.id);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System.out.println("CGPA of Student - 1: "+std2.cgpa);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}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042528" y="1966555"/>
            <a:ext cx="1562470" cy="4607510"/>
          </a:xfrm>
          <a:custGeom>
            <a:rect b="b" l="l" r="r" t="t"/>
            <a:pathLst>
              <a:path extrusionOk="0" h="4607510" w="1562470">
                <a:moveTo>
                  <a:pt x="0" y="4607510"/>
                </a:moveTo>
                <a:cubicBezTo>
                  <a:pt x="38470" y="4604551"/>
                  <a:pt x="77124" y="4603419"/>
                  <a:pt x="115410" y="4598633"/>
                </a:cubicBezTo>
                <a:cubicBezTo>
                  <a:pt x="124696" y="4597472"/>
                  <a:pt x="132965" y="4592025"/>
                  <a:pt x="142043" y="4589755"/>
                </a:cubicBezTo>
                <a:cubicBezTo>
                  <a:pt x="156681" y="4586095"/>
                  <a:pt x="171874" y="4584847"/>
                  <a:pt x="186431" y="4580877"/>
                </a:cubicBezTo>
                <a:cubicBezTo>
                  <a:pt x="204487" y="4575953"/>
                  <a:pt x="221540" y="4567661"/>
                  <a:pt x="239697" y="4563122"/>
                </a:cubicBezTo>
                <a:cubicBezTo>
                  <a:pt x="251534" y="4560163"/>
                  <a:pt x="263784" y="4558528"/>
                  <a:pt x="275208" y="4554244"/>
                </a:cubicBezTo>
                <a:cubicBezTo>
                  <a:pt x="287599" y="4549597"/>
                  <a:pt x="299229" y="4543055"/>
                  <a:pt x="310719" y="4536489"/>
                </a:cubicBezTo>
                <a:cubicBezTo>
                  <a:pt x="319983" y="4531196"/>
                  <a:pt x="327545" y="4522937"/>
                  <a:pt x="337352" y="4518734"/>
                </a:cubicBezTo>
                <a:cubicBezTo>
                  <a:pt x="348566" y="4513928"/>
                  <a:pt x="361025" y="4512815"/>
                  <a:pt x="372862" y="4509856"/>
                </a:cubicBezTo>
                <a:cubicBezTo>
                  <a:pt x="381740" y="4503938"/>
                  <a:pt x="391298" y="4498931"/>
                  <a:pt x="399495" y="4492101"/>
                </a:cubicBezTo>
                <a:cubicBezTo>
                  <a:pt x="467858" y="4435132"/>
                  <a:pt x="386629" y="4491801"/>
                  <a:pt x="452761" y="4447712"/>
                </a:cubicBezTo>
                <a:cubicBezTo>
                  <a:pt x="461639" y="4432916"/>
                  <a:pt x="469365" y="4417365"/>
                  <a:pt x="479394" y="4403324"/>
                </a:cubicBezTo>
                <a:cubicBezTo>
                  <a:pt x="484259" y="4396513"/>
                  <a:pt x="490614" y="4390798"/>
                  <a:pt x="497150" y="4385569"/>
                </a:cubicBezTo>
                <a:cubicBezTo>
                  <a:pt x="528171" y="4360752"/>
                  <a:pt x="530755" y="4369242"/>
                  <a:pt x="568171" y="4341180"/>
                </a:cubicBezTo>
                <a:cubicBezTo>
                  <a:pt x="640150" y="4287196"/>
                  <a:pt x="545640" y="4339128"/>
                  <a:pt x="630315" y="4296792"/>
                </a:cubicBezTo>
                <a:cubicBezTo>
                  <a:pt x="650500" y="4276607"/>
                  <a:pt x="669345" y="4260273"/>
                  <a:pt x="683581" y="4234648"/>
                </a:cubicBezTo>
                <a:cubicBezTo>
                  <a:pt x="748995" y="4116902"/>
                  <a:pt x="670351" y="4243353"/>
                  <a:pt x="710214" y="4163627"/>
                </a:cubicBezTo>
                <a:cubicBezTo>
                  <a:pt x="714986" y="4154084"/>
                  <a:pt x="723636" y="4146744"/>
                  <a:pt x="727969" y="4136994"/>
                </a:cubicBezTo>
                <a:cubicBezTo>
                  <a:pt x="735570" y="4119891"/>
                  <a:pt x="745724" y="4083728"/>
                  <a:pt x="745724" y="4083728"/>
                </a:cubicBezTo>
                <a:cubicBezTo>
                  <a:pt x="747682" y="4068065"/>
                  <a:pt x="753128" y="4001350"/>
                  <a:pt x="763480" y="3977196"/>
                </a:cubicBezTo>
                <a:cubicBezTo>
                  <a:pt x="767683" y="3967389"/>
                  <a:pt x="775317" y="3959441"/>
                  <a:pt x="781235" y="3950563"/>
                </a:cubicBezTo>
                <a:cubicBezTo>
                  <a:pt x="784194" y="3935767"/>
                  <a:pt x="785341" y="3920489"/>
                  <a:pt x="790113" y="3906174"/>
                </a:cubicBezTo>
                <a:cubicBezTo>
                  <a:pt x="794298" y="3893619"/>
                  <a:pt x="805095" y="3883604"/>
                  <a:pt x="807868" y="3870664"/>
                </a:cubicBezTo>
                <a:cubicBezTo>
                  <a:pt x="814099" y="3841584"/>
                  <a:pt x="812540" y="3811328"/>
                  <a:pt x="816746" y="3781887"/>
                </a:cubicBezTo>
                <a:cubicBezTo>
                  <a:pt x="818471" y="3769808"/>
                  <a:pt x="823230" y="3758340"/>
                  <a:pt x="825623" y="3746376"/>
                </a:cubicBezTo>
                <a:cubicBezTo>
                  <a:pt x="841245" y="3668262"/>
                  <a:pt x="826102" y="3718305"/>
                  <a:pt x="843379" y="3666477"/>
                </a:cubicBezTo>
                <a:cubicBezTo>
                  <a:pt x="849143" y="3631893"/>
                  <a:pt x="857328" y="3585320"/>
                  <a:pt x="861134" y="3551068"/>
                </a:cubicBezTo>
                <a:cubicBezTo>
                  <a:pt x="864744" y="3518582"/>
                  <a:pt x="867053" y="3485965"/>
                  <a:pt x="870012" y="3453413"/>
                </a:cubicBezTo>
                <a:cubicBezTo>
                  <a:pt x="864093" y="2763914"/>
                  <a:pt x="863512" y="2074349"/>
                  <a:pt x="852256" y="1384916"/>
                </a:cubicBezTo>
                <a:cubicBezTo>
                  <a:pt x="851668" y="1348920"/>
                  <a:pt x="841562" y="1313685"/>
                  <a:pt x="834501" y="1278384"/>
                </a:cubicBezTo>
                <a:cubicBezTo>
                  <a:pt x="831542" y="1263588"/>
                  <a:pt x="829959" y="1248449"/>
                  <a:pt x="825623" y="1233996"/>
                </a:cubicBezTo>
                <a:cubicBezTo>
                  <a:pt x="821044" y="1218732"/>
                  <a:pt x="813786" y="1204403"/>
                  <a:pt x="807868" y="1189607"/>
                </a:cubicBezTo>
                <a:cubicBezTo>
                  <a:pt x="801950" y="1142260"/>
                  <a:pt x="796861" y="1094801"/>
                  <a:pt x="790113" y="1047565"/>
                </a:cubicBezTo>
                <a:cubicBezTo>
                  <a:pt x="787154" y="1026850"/>
                  <a:pt x="785619" y="1005882"/>
                  <a:pt x="781235" y="985421"/>
                </a:cubicBezTo>
                <a:cubicBezTo>
                  <a:pt x="776721" y="964356"/>
                  <a:pt x="769398" y="943992"/>
                  <a:pt x="763480" y="923277"/>
                </a:cubicBezTo>
                <a:cubicBezTo>
                  <a:pt x="747890" y="689431"/>
                  <a:pt x="748548" y="759290"/>
                  <a:pt x="763480" y="408373"/>
                </a:cubicBezTo>
                <a:cubicBezTo>
                  <a:pt x="763999" y="396183"/>
                  <a:pt x="770174" y="384866"/>
                  <a:pt x="772357" y="372862"/>
                </a:cubicBezTo>
                <a:cubicBezTo>
                  <a:pt x="776100" y="352275"/>
                  <a:pt x="774084" y="330383"/>
                  <a:pt x="781235" y="310718"/>
                </a:cubicBezTo>
                <a:cubicBezTo>
                  <a:pt x="786292" y="296813"/>
                  <a:pt x="800026" y="287754"/>
                  <a:pt x="807868" y="275207"/>
                </a:cubicBezTo>
                <a:cubicBezTo>
                  <a:pt x="814882" y="263985"/>
                  <a:pt x="818814" y="251045"/>
                  <a:pt x="825623" y="239697"/>
                </a:cubicBezTo>
                <a:cubicBezTo>
                  <a:pt x="836602" y="221399"/>
                  <a:pt x="849297" y="204186"/>
                  <a:pt x="861134" y="186431"/>
                </a:cubicBezTo>
                <a:cubicBezTo>
                  <a:pt x="867052" y="177553"/>
                  <a:pt x="871344" y="167343"/>
                  <a:pt x="878889" y="159798"/>
                </a:cubicBezTo>
                <a:cubicBezTo>
                  <a:pt x="1000446" y="38241"/>
                  <a:pt x="917785" y="110455"/>
                  <a:pt x="985422" y="62143"/>
                </a:cubicBezTo>
                <a:cubicBezTo>
                  <a:pt x="997462" y="53543"/>
                  <a:pt x="1007698" y="42127"/>
                  <a:pt x="1020932" y="35510"/>
                </a:cubicBezTo>
                <a:cubicBezTo>
                  <a:pt x="1031845" y="30054"/>
                  <a:pt x="1044711" y="29985"/>
                  <a:pt x="1056443" y="26633"/>
                </a:cubicBezTo>
                <a:cubicBezTo>
                  <a:pt x="1065441" y="24062"/>
                  <a:pt x="1073845" y="19293"/>
                  <a:pt x="1083076" y="17755"/>
                </a:cubicBezTo>
                <a:cubicBezTo>
                  <a:pt x="1101335" y="14712"/>
                  <a:pt x="1237525" y="1423"/>
                  <a:pt x="1251752" y="0"/>
                </a:cubicBezTo>
                <a:cubicBezTo>
                  <a:pt x="1305018" y="2959"/>
                  <a:pt x="1358442" y="3819"/>
                  <a:pt x="1411550" y="8877"/>
                </a:cubicBezTo>
                <a:cubicBezTo>
                  <a:pt x="1430175" y="10651"/>
                  <a:pt x="1451068" y="24511"/>
                  <a:pt x="1464816" y="35510"/>
                </a:cubicBezTo>
                <a:cubicBezTo>
                  <a:pt x="1471352" y="40739"/>
                  <a:pt x="1476035" y="48037"/>
                  <a:pt x="1482571" y="53266"/>
                </a:cubicBezTo>
                <a:cubicBezTo>
                  <a:pt x="1490902" y="59931"/>
                  <a:pt x="1500326" y="65103"/>
                  <a:pt x="1509204" y="71021"/>
                </a:cubicBezTo>
                <a:cubicBezTo>
                  <a:pt x="1515122" y="79899"/>
                  <a:pt x="1520294" y="89323"/>
                  <a:pt x="1526959" y="97654"/>
                </a:cubicBezTo>
                <a:cubicBezTo>
                  <a:pt x="1532188" y="104190"/>
                  <a:pt x="1540972" y="107923"/>
                  <a:pt x="1544715" y="115409"/>
                </a:cubicBezTo>
                <a:cubicBezTo>
                  <a:pt x="1553085" y="132149"/>
                  <a:pt x="1562470" y="168675"/>
                  <a:pt x="1562470" y="168675"/>
                </a:cubicBezTo>
                <a:lnTo>
                  <a:pt x="1544715" y="195308"/>
                </a:lnTo>
              </a:path>
            </a:pathLst>
          </a:custGeom>
          <a:noFill/>
          <a:ln cap="flat" cmpd="sng" w="19050">
            <a:solidFill>
              <a:srgbClr val="2222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6258757" y="1811045"/>
            <a:ext cx="346241" cy="355641"/>
          </a:xfrm>
          <a:custGeom>
            <a:rect b="b" l="l" r="r" t="t"/>
            <a:pathLst>
              <a:path extrusionOk="0" h="355641" w="346241">
                <a:moveTo>
                  <a:pt x="0" y="355106"/>
                </a:moveTo>
                <a:cubicBezTo>
                  <a:pt x="420690" y="332366"/>
                  <a:pt x="317433" y="447318"/>
                  <a:pt x="337352" y="88776"/>
                </a:cubicBezTo>
                <a:cubicBezTo>
                  <a:pt x="346963" y="-84226"/>
                  <a:pt x="346229" y="65454"/>
                  <a:pt x="346229" y="0"/>
                </a:cubicBezTo>
              </a:path>
            </a:pathLst>
          </a:custGeom>
          <a:noFill/>
          <a:ln cap="flat" cmpd="sng" w="285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622566" y="340711"/>
            <a:ext cx="10515600" cy="713617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44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Example – 4: </a:t>
            </a: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Write a Java code from this UML</a:t>
            </a:r>
            <a:endParaRPr sz="32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3957247" y="174228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{71D9756D-0856-4AF1-96F7-B9514CF9F396}</a:tableStyleId>
              </a:tblPr>
              <a:tblGrid>
                <a:gridCol w="3550450"/>
              </a:tblGrid>
              <a:tr h="7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Department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deptName: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deptCode: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 faculty: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sng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sng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 main(String[]) : void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838200" y="6008147"/>
            <a:ext cx="10830059" cy="530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two objects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 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Department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Class,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Set the values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b="1" i="0" lang="en-US" sz="2400" u="none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display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information.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e/e0/SNice.svg/1200px-SNice.svg.png"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283" y="3429000"/>
            <a:ext cx="1944688" cy="194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>
            <a:off x="3299290" y="2428373"/>
            <a:ext cx="51732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80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mbria"/>
              <a:buNone/>
            </a:pPr>
            <a:r>
              <a:rPr b="1" lang="en-US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Class and Object in Java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UML notations for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2222E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825137" y="2609397"/>
            <a:ext cx="10515600" cy="819603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 and Objects</a:t>
            </a:r>
            <a:endParaRPr b="1" i="0" sz="4800" u="none" cap="none" strike="noStrik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590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Classes and Objects</a:t>
            </a:r>
            <a:br>
              <a:rPr b="1" lang="en-US" sz="40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 u="sng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838200" y="1728971"/>
            <a:ext cx="10881575" cy="3882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Char char="•"/>
            </a:pP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Classes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Objects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are basic concepts of 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Object Oriented Programming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which revolve around the real life entities.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Everything in </a:t>
            </a:r>
            <a:r>
              <a:rPr b="1" lang="en-US" sz="240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OOP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is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associated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with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classes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objects.</a:t>
            </a:r>
            <a:endParaRPr/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A Class is like an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object constructor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, or a "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blueprint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" for creating objects.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199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1. Class</a:t>
            </a:r>
            <a:br>
              <a:rPr b="1" lang="en-US" sz="40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 u="sng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55212" y="1116434"/>
            <a:ext cx="10881575" cy="5239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is a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user defined blueprint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or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prototype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from which objects are created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It represents the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set of properties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methods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that are common to all objects of one type.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A java class can contains: 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Data member/variables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2000"/>
              <a:buFont typeface="Noto Sans Symbols"/>
              <a:buChar char="⮚"/>
            </a:pP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2000"/>
              <a:buFont typeface="Noto Sans Symbols"/>
              <a:buChar char="⮚"/>
            </a:pP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Constructor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2000"/>
              <a:buFont typeface="Noto Sans Symbols"/>
              <a:buChar char="⮚"/>
            </a:pP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Block of Statements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2000"/>
              <a:buFont typeface="Noto Sans Symbols"/>
              <a:buChar char="⮚"/>
            </a:pP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Class or Interface</a:t>
            </a:r>
            <a:endParaRPr>
              <a:solidFill>
                <a:srgbClr val="00964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6742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*** </a:t>
            </a:r>
            <a:r>
              <a:rPr b="1" lang="en-US" sz="32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Syntax of Creating </a:t>
            </a: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a Class</a:t>
            </a:r>
            <a:br>
              <a:rPr b="1"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86673"/>
            <a:ext cx="10515600" cy="1713054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modifiers 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1" lang="en-US" sz="2400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ClassName</a:t>
            </a: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//body of the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743674" y="4448199"/>
            <a:ext cx="10610126" cy="16254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***</a:t>
            </a:r>
            <a:r>
              <a:rPr b="1" i="0" lang="en-US" sz="2000" u="sng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Class Names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For all class names the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first letter should be in Upper Case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</a:t>
            </a:r>
            <a:r>
              <a:rPr b="1" i="0" lang="en-US" sz="2000" u="none" cap="none" strike="noStrike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Example:   public class Box {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9644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		             public class MyBox {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198" y="4837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mbria"/>
              <a:buNone/>
            </a:pPr>
            <a:r>
              <a:rPr b="1" lang="en-US" sz="4000" u="sng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2. Object</a:t>
            </a:r>
            <a:br>
              <a:rPr b="1" lang="en-US" sz="4000" u="sng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4000" u="sng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655211" y="1462088"/>
            <a:ext cx="10881575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 is a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template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blueprint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from which objects are created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. So, an </a:t>
            </a:r>
            <a:r>
              <a:rPr b="1" lang="en-US" sz="22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object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is the </a:t>
            </a:r>
            <a:r>
              <a:rPr b="1" lang="en-US" sz="2200"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instance(result) </a:t>
            </a: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of a class.</a:t>
            </a:r>
            <a:endParaRPr/>
          </a:p>
          <a:p>
            <a:pPr indent="-88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Object Definitions: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An object is a real-world entity.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An object is a runtime entity.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The object is an entity which has state and behavior.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9644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The object is an instance of a class.</a:t>
            </a:r>
            <a:endParaRPr/>
          </a:p>
          <a:p>
            <a:pPr indent="-889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Cambria"/>
              <a:ea typeface="Cambria"/>
              <a:cs typeface="Cambria"/>
              <a:sym typeface="Cambria"/>
            </a:endParaRPr>
          </a:p>
          <a:p>
            <a:pPr indent="-101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00964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6742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3200"/>
              <a:buFont typeface="Cambria"/>
              <a:buNone/>
            </a:pPr>
            <a:r>
              <a:rPr b="1" lang="en-US" sz="32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***</a:t>
            </a:r>
            <a:r>
              <a:rPr b="1" lang="en-US" sz="3200" u="sng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Syntax of Creating </a:t>
            </a:r>
            <a:r>
              <a:rPr b="1" lang="en-US" sz="3200" u="sng">
                <a:solidFill>
                  <a:srgbClr val="2222E2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an Object</a:t>
            </a:r>
            <a:br>
              <a:rPr b="1" lang="en-US" sz="3600">
                <a:solidFill>
                  <a:srgbClr val="1818B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3600">
              <a:solidFill>
                <a:srgbClr val="1818B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743674" y="2500174"/>
            <a:ext cx="10515600" cy="76393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ClassName</a:t>
            </a: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 objectName = </a:t>
            </a:r>
            <a:r>
              <a:rPr b="1" lang="en-US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new</a:t>
            </a:r>
            <a:r>
              <a:rPr b="1" lang="en-US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default_Constructor();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743674" y="4448199"/>
            <a:ext cx="10515600" cy="5777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E2"/>
              </a:buClr>
              <a:buSzPts val="2400"/>
              <a:buFont typeface="Cambria"/>
              <a:buNone/>
            </a:pPr>
            <a:r>
              <a:rPr b="1" i="0" lang="en-US" sz="2400" u="sng" cap="none" strike="noStrike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***Object Names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all object names the 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first letter should be in lower Case.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470517"/>
            <a:ext cx="10515600" cy="896701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44"/>
              </a:buClr>
              <a:buSzPts val="3200"/>
              <a:buFont typeface="Cambria"/>
              <a:buNone/>
            </a:pPr>
            <a:r>
              <a:rPr b="1" lang="en-US" sz="3200" u="sng">
                <a:solidFill>
                  <a:srgbClr val="009644"/>
                </a:solidFill>
                <a:latin typeface="Cambria"/>
                <a:ea typeface="Cambria"/>
                <a:cs typeface="Cambria"/>
                <a:sym typeface="Cambria"/>
              </a:rPr>
              <a:t>Example - 1</a:t>
            </a:r>
            <a:endParaRPr sz="3200">
              <a:solidFill>
                <a:srgbClr val="00964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199" y="1825625"/>
            <a:ext cx="108300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Create a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Box Class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 Each box of this class will have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height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width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Create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one object 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of the Box Class and </a:t>
            </a:r>
            <a:r>
              <a:rPr b="1" lang="en-US" sz="2400">
                <a:solidFill>
                  <a:srgbClr val="2222E2"/>
                </a:solidFill>
                <a:latin typeface="Cambria"/>
                <a:ea typeface="Cambria"/>
                <a:cs typeface="Cambria"/>
                <a:sym typeface="Cambria"/>
              </a:rPr>
              <a:t>display</a:t>
            </a:r>
            <a:r>
              <a:rPr b="1" lang="en-US" sz="2400">
                <a:latin typeface="Cambria"/>
                <a:ea typeface="Cambria"/>
                <a:cs typeface="Cambria"/>
                <a:sym typeface="Cambria"/>
              </a:rPr>
              <a:t> the information.</a:t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2016-01-26T17:56:58Z</dcterms:created>
  <dc:creator>Anup-PC</dc:creator>
</cp:coreProperties>
</file>