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ebvtSR6IfDPH9VYr02DEFm2U/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855439-1231-4E9D-9968-B4057096FC1E}">
  <a:tblStyle styleId="{E5855439-1231-4E9D-9968-B4057096FC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1084D762-BFF3-4EA3-A031-0F5CBC857A9D}" styleName="Table_1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3D4E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javatpoint.com/encapsulation" TargetMode="External"/><Relationship Id="rId4" Type="http://schemas.openxmlformats.org/officeDocument/2006/relationships/hyperlink" Target="https://www.w3schools.com/java/java_constructor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3429000"/>
            <a:ext cx="7772400" cy="11198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7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Encapsulation in Java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838200" y="1032509"/>
            <a:ext cx="10515600" cy="5688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u="sng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We can access the private variables </a:t>
            </a:r>
            <a:r>
              <a:rPr b="1" lang="en-US" sz="2000" u="sng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with setter and getter methods </a:t>
            </a:r>
            <a:r>
              <a:rPr lang="en-US" sz="2000" u="sng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of that calss.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 Person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 String name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;   </a:t>
            </a:r>
            <a:r>
              <a:rPr lang="en-US" sz="1800">
                <a:solidFill>
                  <a:srgbClr val="595959"/>
                </a:solidFill>
                <a:highlight>
                  <a:srgbClr val="C0C0C0"/>
                </a:highlight>
                <a:latin typeface="Cambria"/>
                <a:ea typeface="Cambria"/>
                <a:cs typeface="Cambria"/>
                <a:sym typeface="Cambria"/>
              </a:rPr>
              <a:t>// private = restricted access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b="1" lang="en-US" sz="18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 // Setter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public void setName (String newName)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 this.name = newName;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18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// Getter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public String getName()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return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838200" y="310514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1  </a:t>
            </a:r>
            <a:endParaRPr/>
          </a:p>
        </p:txBody>
      </p:sp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6908023" y="1520531"/>
            <a:ext cx="5136759" cy="4712921"/>
          </a:xfrm>
          <a:prstGeom prst="rect">
            <a:avLst/>
          </a:prstGeom>
          <a:solidFill>
            <a:srgbClr val="F1F1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8700" lIns="0" spcFirstLastPara="1" rIns="0" wrap="square" tIns="158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myObj </a:t>
            </a:r>
            <a:r>
              <a:rPr b="0" i="0" lang="en-US" sz="1600" u="none" cap="none" strike="noStrike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myObj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Set the value of the name variable  to  “John"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4A68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4A68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myObj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6908022" y="6048786"/>
            <a:ext cx="5136759" cy="566721"/>
          </a:xfrm>
          <a:prstGeom prst="rect">
            <a:avLst/>
          </a:prstGeom>
          <a:solidFill>
            <a:srgbClr val="F1F1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8700" lIns="0" spcFirstLastPara="1" rIns="0" wrap="square" tIns="158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Outputs "John"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838200" y="1032509"/>
            <a:ext cx="10515600" cy="5688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 Person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private String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private int age;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public void setName(String name)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this.name =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public void setAge(int age)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this.age = 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public String getName()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return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public int getAge()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return 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}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}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838200" y="310514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2   </a:t>
            </a:r>
            <a:endParaRPr/>
          </a:p>
        </p:txBody>
      </p:sp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6428793" y="1552694"/>
            <a:ext cx="5615990" cy="3974257"/>
          </a:xfrm>
          <a:prstGeom prst="rect">
            <a:avLst/>
          </a:prstGeom>
          <a:solidFill>
            <a:srgbClr val="F1F1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8700" lIns="0" spcFirstLastPara="1" rIns="0" wrap="square" tIns="158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EncapsulaionExample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	Person p1 = new Person();  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	p1.setName("Asha");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	p1.setAge(20); 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	System.out.println("Name: "+p1.getName());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System.out.println("Age: "+p1.getAge());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6428794" y="5526951"/>
            <a:ext cx="5615990" cy="1059163"/>
          </a:xfrm>
          <a:prstGeom prst="rect">
            <a:avLst/>
          </a:prstGeom>
          <a:solidFill>
            <a:srgbClr val="F1F1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8700" lIns="0" spcFirstLastPara="1" rIns="0" wrap="square" tIns="158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Outputs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Name: Asha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Age: 20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838200" y="1371600"/>
            <a:ext cx="10515600" cy="53498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838200" y="310514"/>
            <a:ext cx="10515600" cy="1061084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UML representation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of Example – 2   </a:t>
            </a:r>
            <a:endParaRPr/>
          </a:p>
        </p:txBody>
      </p:sp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9002486" y="6403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4" name="Google Shape;184;p12"/>
          <p:cNvGraphicFramePr/>
          <p:nvPr/>
        </p:nvGraphicFramePr>
        <p:xfrm>
          <a:off x="2192564" y="23898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{E5855439-1231-4E9D-9968-B4057096FC1E}</a:tableStyleId>
              </a:tblPr>
              <a:tblGrid>
                <a:gridCol w="3484325"/>
              </a:tblGrid>
              <a:tr h="92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Person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97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name: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age: 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</a:tr>
              <a:tr h="157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+setName(String)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+setId(int)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+getName():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+getId():int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Google Shape;185;p12"/>
          <p:cNvGraphicFramePr/>
          <p:nvPr/>
        </p:nvGraphicFramePr>
        <p:xfrm>
          <a:off x="7915340" y="2589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{E5855439-1231-4E9D-9968-B4057096FC1E}</a:tableStyleId>
              </a:tblPr>
              <a:tblGrid>
                <a:gridCol w="3144550"/>
              </a:tblGrid>
              <a:tr h="63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MyClass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5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+main(String [] ) : 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6" name="Google Shape;186;p12"/>
          <p:cNvCxnSpPr/>
          <p:nvPr/>
        </p:nvCxnSpPr>
        <p:spPr>
          <a:xfrm rot="10800000">
            <a:off x="5676900" y="4049486"/>
            <a:ext cx="223844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817984" y="1023566"/>
            <a:ext cx="10515600" cy="569790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9002486" y="6403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5" name="Google Shape;195;p13"/>
          <p:cNvGraphicFramePr/>
          <p:nvPr/>
        </p:nvGraphicFramePr>
        <p:xfrm>
          <a:off x="7567125" y="2207542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0A5DA"/>
                    </a:gs>
                    <a:gs pos="50000">
                      <a:srgbClr val="539BDB"/>
                    </a:gs>
                    <a:gs pos="100000">
                      <a:srgbClr val="4288C8"/>
                    </a:gs>
                  </a:gsLst>
                  <a:lin ang="5400000" scaled="0"/>
                </a:gradFill>
                <a:tableStyleId>{1084D762-BFF3-4EA3-A031-0F5CBC857A9D}</a:tableStyleId>
              </a:tblPr>
              <a:tblGrid>
                <a:gridCol w="3453500"/>
              </a:tblGrid>
              <a:tr h="396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13"/>
          <p:cNvSpPr/>
          <p:nvPr/>
        </p:nvSpPr>
        <p:spPr>
          <a:xfrm>
            <a:off x="7921689" y="2771439"/>
            <a:ext cx="2743200" cy="1180322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 Balance</a:t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7921689" y="4462317"/>
            <a:ext cx="2743200" cy="11803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 Balance</a:t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7566542" y="1720478"/>
            <a:ext cx="3453493" cy="439525"/>
          </a:xfrm>
          <a:prstGeom prst="flowChartAlternateProcess">
            <a:avLst/>
          </a:prstGeom>
          <a:solidFill>
            <a:srgbClr val="FBE4D4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ATM GUI</a:t>
            </a:r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858416" y="1561857"/>
            <a:ext cx="6144791" cy="4453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Data Hiding: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 declaring variables as private, we can achieve data hiding. we cannot access it from outside this class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EE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Abstraction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Highlighting the service that are offering without explaining internal design/information is the concept of Abstraction.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Using ATM Card,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We just swipe the card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Enter the password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Do the transaction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We don’t know the internal procedure. Being the end user we just need to knowhow to use the card.</a:t>
            </a: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817984" y="201946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[Encapsulation = Data Hiding + Abstraction]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838200" y="1371600"/>
            <a:ext cx="10515600" cy="53498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 Account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 double balance</a:t>
            </a:r>
            <a:r>
              <a:rPr b="1" lang="en-US" sz="18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;    </a:t>
            </a:r>
            <a:r>
              <a:rPr lang="en-US" sz="18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solidFill>
                  <a:srgbClr val="595959"/>
                </a:solidFill>
                <a:highlight>
                  <a:srgbClr val="C0C0C0"/>
                </a:highlight>
                <a:latin typeface="Cambria"/>
                <a:ea typeface="Cambria"/>
                <a:cs typeface="Cambria"/>
                <a:sym typeface="Cambria"/>
              </a:rPr>
              <a:t>// data hiding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public double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getBalance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        </a:t>
            </a:r>
            <a:r>
              <a:rPr lang="en-US" sz="1800">
                <a:solidFill>
                  <a:srgbClr val="595959"/>
                </a:solidFill>
                <a:highlight>
                  <a:srgbClr val="C0C0C0"/>
                </a:highlight>
                <a:latin typeface="Cambria"/>
                <a:ea typeface="Cambria"/>
                <a:cs typeface="Cambria"/>
                <a:sym typeface="Cambria"/>
              </a:rPr>
              <a:t>//Validation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 return balance;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public void 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setBalance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(double balance)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      </a:t>
            </a:r>
            <a:r>
              <a:rPr lang="en-US" sz="1800">
                <a:solidFill>
                  <a:srgbClr val="595959"/>
                </a:solidFill>
                <a:highlight>
                  <a:srgbClr val="C0C0C0"/>
                </a:highlight>
                <a:latin typeface="Cambria"/>
                <a:ea typeface="Cambria"/>
                <a:cs typeface="Cambria"/>
                <a:sym typeface="Cambria"/>
              </a:rPr>
              <a:t>//Validation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this.balance = balance;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838200" y="310514"/>
            <a:ext cx="10515600" cy="1061084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mbria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2 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mbria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[Encapsulation = Data Hiding + Abstraction]</a:t>
            </a:r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9002486" y="6403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0" name="Google Shape;210;p14"/>
          <p:cNvGraphicFramePr/>
          <p:nvPr/>
        </p:nvGraphicFramePr>
        <p:xfrm>
          <a:off x="7567125" y="2207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{1084D762-BFF3-4EA3-A031-0F5CBC857A9D}</a:tableStyleId>
              </a:tblPr>
              <a:tblGrid>
                <a:gridCol w="3453500"/>
              </a:tblGrid>
              <a:tr h="396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14"/>
          <p:cNvSpPr/>
          <p:nvPr/>
        </p:nvSpPr>
        <p:spPr>
          <a:xfrm>
            <a:off x="7921689" y="2771439"/>
            <a:ext cx="2743200" cy="1180322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 Balance</a:t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921689" y="4462317"/>
            <a:ext cx="2743200" cy="11803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 Balance</a:t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7566542" y="1720478"/>
            <a:ext cx="3453493" cy="439525"/>
          </a:xfrm>
          <a:prstGeom prst="flowChartAlternateProcess">
            <a:avLst/>
          </a:prstGeom>
          <a:solidFill>
            <a:srgbClr val="FBE4D4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ATM GUI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838200" y="1371600"/>
            <a:ext cx="10515600" cy="53498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838200" y="310514"/>
            <a:ext cx="10515600" cy="1061084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mbria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3.1  </a:t>
            </a:r>
            <a:endParaRPr/>
          </a:p>
        </p:txBody>
      </p:sp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9002486" y="6403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2" name="Google Shape;222;p15"/>
          <p:cNvGraphicFramePr/>
          <p:nvPr/>
        </p:nvGraphicFramePr>
        <p:xfrm>
          <a:off x="2192564" y="2016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{E5855439-1231-4E9D-9968-B4057096FC1E}</a:tableStyleId>
              </a:tblPr>
              <a:tblGrid>
                <a:gridCol w="3484325"/>
              </a:tblGrid>
              <a:tr h="92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132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name: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id: int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cgpa : 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+setName(String)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+setId(int)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+setCgpa(double):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+getName():String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+getId(): int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+getCgpa () : 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3" name="Google Shape;223;p15"/>
          <p:cNvGraphicFramePr/>
          <p:nvPr/>
        </p:nvGraphicFramePr>
        <p:xfrm>
          <a:off x="7915340" y="2589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{E5855439-1231-4E9D-9968-B4057096FC1E}</a:tableStyleId>
              </a:tblPr>
              <a:tblGrid>
                <a:gridCol w="3144550"/>
              </a:tblGrid>
              <a:tr h="63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MyClass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5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+main(String [] ) : 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4" name="Google Shape;224;p15"/>
          <p:cNvCxnSpPr/>
          <p:nvPr/>
        </p:nvCxnSpPr>
        <p:spPr>
          <a:xfrm rot="10800000">
            <a:off x="5676900" y="4049486"/>
            <a:ext cx="223844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838200" y="1371600"/>
            <a:ext cx="10515600" cy="53498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838200" y="310514"/>
            <a:ext cx="10515600" cy="1061084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mbria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3.2 [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With Constructor</a:t>
            </a: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]  </a:t>
            </a:r>
            <a:endParaRPr/>
          </a:p>
        </p:txBody>
      </p:sp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9002486" y="6403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3" name="Google Shape;233;p16"/>
          <p:cNvGraphicFramePr/>
          <p:nvPr/>
        </p:nvGraphicFramePr>
        <p:xfrm>
          <a:off x="2192564" y="17599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{E5855439-1231-4E9D-9968-B4057096FC1E}</a:tableStyleId>
              </a:tblPr>
              <a:tblGrid>
                <a:gridCol w="3484325"/>
              </a:tblGrid>
              <a:tr h="92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132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name: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id: int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cgpa : 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+Student(String, int, double)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+setName(String)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+setId(int)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+setCgpa(double):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+getName():String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+getId(): int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+getCgpa () : double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16"/>
          <p:cNvGraphicFramePr/>
          <p:nvPr/>
        </p:nvGraphicFramePr>
        <p:xfrm>
          <a:off x="7915340" y="2589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{E5855439-1231-4E9D-9968-B4057096FC1E}</a:tableStyleId>
              </a:tblPr>
              <a:tblGrid>
                <a:gridCol w="3144550"/>
              </a:tblGrid>
              <a:tr h="63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MyClass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5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+main(String [] ) : 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5" name="Google Shape;235;p16"/>
          <p:cNvCxnSpPr/>
          <p:nvPr/>
        </p:nvCxnSpPr>
        <p:spPr>
          <a:xfrm rot="10800000">
            <a:off x="5676900" y="4049486"/>
            <a:ext cx="223844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>
            <p:ph idx="1" type="body"/>
          </p:nvPr>
        </p:nvSpPr>
        <p:spPr>
          <a:xfrm>
            <a:off x="838200" y="1371600"/>
            <a:ext cx="10515600" cy="53498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838200" y="310514"/>
            <a:ext cx="10515600" cy="1061084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mbria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4  </a:t>
            </a:r>
            <a:endParaRPr/>
          </a:p>
        </p:txBody>
      </p:sp>
      <p:sp>
        <p:nvSpPr>
          <p:cNvPr id="243" name="Google Shape;243;p17"/>
          <p:cNvSpPr txBox="1"/>
          <p:nvPr>
            <p:ph idx="12" type="sldNum"/>
          </p:nvPr>
        </p:nvSpPr>
        <p:spPr>
          <a:xfrm>
            <a:off x="9002486" y="6403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4" name="Google Shape;244;p17"/>
          <p:cNvGraphicFramePr/>
          <p:nvPr/>
        </p:nvGraphicFramePr>
        <p:xfrm>
          <a:off x="2192564" y="2016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{E5855439-1231-4E9D-9968-B4057096FC1E}</a:tableStyleId>
              </a:tblPr>
              <a:tblGrid>
                <a:gridCol w="3484325"/>
              </a:tblGrid>
              <a:tr h="92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132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name: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id: int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salary : 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+Employee(String, int, double)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+setName(String)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+setId(int)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+setSalary(double):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+getName():String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+getId(): int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+getSalary() : 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17"/>
          <p:cNvGraphicFramePr/>
          <p:nvPr/>
        </p:nvGraphicFramePr>
        <p:xfrm>
          <a:off x="7915340" y="2589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{E5855439-1231-4E9D-9968-B4057096FC1E}</a:tableStyleId>
              </a:tblPr>
              <a:tblGrid>
                <a:gridCol w="3144550"/>
              </a:tblGrid>
              <a:tr h="63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MyClass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5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+main(String [] ) : 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6" name="Google Shape;246;p17"/>
          <p:cNvCxnSpPr/>
          <p:nvPr/>
        </p:nvCxnSpPr>
        <p:spPr>
          <a:xfrm rot="10800000">
            <a:off x="5676900" y="4049486"/>
            <a:ext cx="223844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838199" y="1299500"/>
            <a:ext cx="10515599" cy="511357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Data Hiding: 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It is a way to achieve 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data hiding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 in Java because other class will not be able to access the data through the 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private data members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 It increases the security of data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Increased Flexibility: 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By providing only a 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setter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getter</a:t>
            </a:r>
            <a:r>
              <a:rPr b="0" i="0" lang="en-US" sz="2000" u="none" cap="none" strike="noStrike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 method, you can make the class 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read-only</a:t>
            </a:r>
            <a:r>
              <a:rPr b="1" i="0" lang="en-US" sz="2000" u="none" cap="none" strike="noStrike">
                <a:solidFill>
                  <a:srgbClr val="333333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write-only</a:t>
            </a:r>
            <a:r>
              <a:rPr b="0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depending on our requirement.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Reusability: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Encapsulation also improves the 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re-usability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and is 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easy to change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with new requirements. The programmer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can change one part of the code without affecting other parts.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Testing code is easy: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Encapsulated code is </a:t>
            </a:r>
            <a:r>
              <a:rPr b="1" i="0" lang="en-US" sz="20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easy to test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 unit testing.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838198" y="501650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Advantage of Encapsulation</a:t>
            </a:r>
            <a:endParaRPr b="0" i="0" sz="3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838200" y="1299500"/>
            <a:ext cx="10515600" cy="4877463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563C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•"/>
            </a:pPr>
            <a:r>
              <a:rPr lang="en-US" sz="1800">
                <a:solidFill>
                  <a:srgbClr val="0563C1"/>
                </a:solidFill>
                <a:latin typeface="Cambria"/>
                <a:ea typeface="Cambria"/>
                <a:cs typeface="Cambria"/>
                <a:sym typeface="Cambria"/>
              </a:rPr>
              <a:t>https://www.tutorialspoint.com/java/java_encapsulation.htm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•"/>
            </a:pPr>
            <a:r>
              <a:rPr lang="en-US" sz="1800">
                <a:solidFill>
                  <a:srgbClr val="0563C1"/>
                </a:solidFill>
                <a:latin typeface="Cambria"/>
                <a:ea typeface="Cambria"/>
                <a:cs typeface="Cambria"/>
                <a:sym typeface="Cambria"/>
              </a:rPr>
              <a:t>https://beginnersbook.com/2013/05/encapsulation-in-java/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•"/>
            </a:pPr>
            <a:r>
              <a:rPr lang="en-US" sz="1800">
                <a:solidFill>
                  <a:schemeClr val="hlink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https://www.javatpoint.com/encapsulation</a:t>
            </a:r>
            <a:endParaRPr sz="1800">
              <a:solidFill>
                <a:srgbClr val="0563C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Cambria"/>
              <a:buChar char="•"/>
            </a:pPr>
            <a:r>
              <a:rPr lang="en-US" sz="1800">
                <a:solidFill>
                  <a:srgbClr val="0563C1"/>
                </a:solidFill>
                <a:latin typeface="Cambria"/>
                <a:ea typeface="Cambria"/>
                <a:cs typeface="Cambria"/>
                <a:sym typeface="Cambria"/>
              </a:rPr>
              <a:t>https://techvidvan.com/tutorials/java-encapsulation/</a:t>
            </a:r>
            <a:endParaRPr sz="1800">
              <a:solidFill>
                <a:srgbClr val="0563C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563C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 u="sng">
                <a:latin typeface="Cambria"/>
                <a:ea typeface="Cambria"/>
                <a:cs typeface="Cambria"/>
                <a:sym typeface="Cambria"/>
              </a:rPr>
              <a:t>Video Tutorial: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•"/>
            </a:pPr>
            <a:r>
              <a:rPr lang="en-US" sz="1800">
                <a:solidFill>
                  <a:srgbClr val="0563C1"/>
                </a:solidFill>
                <a:latin typeface="Cambria"/>
                <a:ea typeface="Cambria"/>
                <a:cs typeface="Cambria"/>
                <a:sym typeface="Cambria"/>
              </a:rPr>
              <a:t>https://www.youtube.com/watch?v=QFl9HhrpRFA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1800"/>
              <a:buChar char="•"/>
            </a:pPr>
            <a:r>
              <a:rPr lang="en-US" sz="1800">
                <a:solidFill>
                  <a:srgbClr val="0563C1"/>
                </a:solidFill>
                <a:latin typeface="Cambria"/>
                <a:ea typeface="Cambria"/>
                <a:cs typeface="Cambria"/>
                <a:sym typeface="Cambria"/>
              </a:rPr>
              <a:t>https://www.youtube.com/watch?v=cU94So54cr8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 u="sng">
              <a:solidFill>
                <a:srgbClr val="0563C1"/>
              </a:solidFill>
              <a:latin typeface="Cambria"/>
              <a:ea typeface="Cambria"/>
              <a:cs typeface="Cambria"/>
              <a:sym typeface="Cambria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59" name="Google Shape;2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838198" y="501650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Some helpful Links</a:t>
            </a:r>
            <a:endParaRPr b="0" i="0" sz="3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Encapsulation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How to implement encapsulation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Advantage of Encapsulation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Useful Links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2222E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265" name="Google Shape;2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: </a:t>
            </a:r>
            <a:r>
              <a:rPr b="1" i="0" lang="en-US" sz="4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Encapsulation</a:t>
            </a: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 b="1" i="0" sz="48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659005"/>
            <a:ext cx="10515600" cy="71795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Introduction to </a:t>
            </a: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Encapsulation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418728"/>
            <a:ext cx="10515600" cy="48958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9906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EE"/>
              </a:buClr>
              <a:buSzPct val="100000"/>
              <a:buChar char="•"/>
            </a:pP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Encapsulation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is one of the four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fundamental OOP concepts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other three are </a:t>
            </a:r>
            <a:r>
              <a:rPr b="1" lang="en-US" sz="2400">
                <a:solidFill>
                  <a:srgbClr val="0F9325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400">
                <a:solidFill>
                  <a:srgbClr val="0F9325"/>
                </a:solidFill>
                <a:latin typeface="Cambria"/>
                <a:ea typeface="Cambria"/>
                <a:cs typeface="Cambria"/>
                <a:sym typeface="Cambria"/>
              </a:rPr>
              <a:t>polymorphism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b="1" lang="en-US" sz="2400">
                <a:solidFill>
                  <a:srgbClr val="0F9325"/>
                </a:solidFill>
                <a:latin typeface="Cambria"/>
                <a:ea typeface="Cambria"/>
                <a:cs typeface="Cambria"/>
                <a:sym typeface="Cambria"/>
              </a:rPr>
              <a:t>abstraction</a:t>
            </a:r>
            <a:r>
              <a:rPr b="1" lang="en-US" sz="2400">
                <a:solidFill>
                  <a:srgbClr val="11916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It is the process of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binding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the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corresponding methods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under a single unit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It is the process of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hiding information details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protecting data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and behavior of the object.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In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encapsulation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the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of a class will be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hidden from other classes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and can be accessed only through the methods of their current class. Therefore, it is also known as data hiding.</a:t>
            </a:r>
            <a:endParaRPr/>
          </a:p>
          <a:p>
            <a:pPr indent="-9906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>
            <a:off x="838199" y="1490008"/>
            <a:ext cx="10515599" cy="488665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achieve this, you must: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declare class variables/attributes as </a:t>
            </a:r>
            <a:r>
              <a:rPr b="1" i="0" lang="en-US" sz="24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provide public </a:t>
            </a:r>
            <a:r>
              <a:rPr b="1" i="0" lang="en-US" sz="24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get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i="0" lang="en-US" sz="24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i="0" lang="en-US" sz="2400" u="none" cap="none" strike="noStrike">
                <a:solidFill>
                  <a:srgbClr val="0F9325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</a:t>
            </a:r>
            <a:r>
              <a:rPr b="1" i="0" lang="en-US" sz="24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access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i="0" lang="en-US" sz="24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update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value of a </a:t>
            </a:r>
            <a:r>
              <a:rPr b="1" i="0" lang="en-US" sz="24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private variable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38199" y="769201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How to implement encapsulation</a:t>
            </a:r>
            <a:endParaRPr b="0" i="0" sz="3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838199" y="1567051"/>
            <a:ext cx="10515599" cy="498598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know,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b="1" i="0" lang="en-US" sz="22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variables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only be accessed within the same class (an outside class has no access to it). However, it is possible to access them if we provide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b="1" i="0" lang="en-US" sz="22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get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i="0" lang="en-US" sz="22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set </a:t>
            </a:r>
            <a:r>
              <a:rPr b="1" i="0" lang="en-US" sz="2200" u="none" cap="none" strike="noStrike">
                <a:solidFill>
                  <a:srgbClr val="0F9325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032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0" lang="en-US" sz="22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get method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returns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b="1" i="0" lang="en-US" sz="22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variable 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and the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set method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sets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i="0" lang="en-US" sz="22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the 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032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Syntax for both is that they </a:t>
            </a:r>
            <a:r>
              <a:rPr b="1" i="0" lang="en-US" sz="2200" u="none" cap="none" strike="noStrike">
                <a:solidFill>
                  <a:srgbClr val="0F9325"/>
                </a:solidFill>
                <a:latin typeface="Cambria"/>
                <a:ea typeface="Cambria"/>
                <a:cs typeface="Cambria"/>
                <a:sym typeface="Cambria"/>
              </a:rPr>
              <a:t>start with either get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b="1" i="0" lang="en-US" sz="2200" u="none" cap="none" strike="noStrike">
                <a:solidFill>
                  <a:srgbClr val="0F9325"/>
                </a:solidFill>
                <a:latin typeface="Cambria"/>
                <a:ea typeface="Cambria"/>
                <a:cs typeface="Cambria"/>
                <a:sym typeface="Cambria"/>
              </a:rPr>
              <a:t> set</a:t>
            </a:r>
            <a:r>
              <a:rPr b="1" i="0" lang="en-US" sz="2200" u="none" cap="none" strike="noStrike">
                <a:solidFill>
                  <a:srgbClr val="119160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followed by the </a:t>
            </a:r>
            <a:r>
              <a:rPr b="1" i="0" lang="en-US" sz="2200" u="none" cap="none" strike="noStrike">
                <a:solidFill>
                  <a:srgbClr val="0F9325"/>
                </a:solidFill>
                <a:latin typeface="Cambria"/>
                <a:ea typeface="Cambria"/>
                <a:cs typeface="Cambria"/>
                <a:sym typeface="Cambria"/>
              </a:rPr>
              <a:t>name of the variable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with the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first letter in upper case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0" lvl="2" marL="914400" marR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e.g.  If the name of the variable is </a:t>
            </a:r>
            <a:r>
              <a:rPr b="1" i="0" lang="en-US" sz="22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studntID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then the methods names will be </a:t>
            </a:r>
            <a:r>
              <a:rPr b="1" i="0" lang="en-US" sz="22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getStudentId() and setStudentId().</a:t>
            </a:r>
            <a:endParaRPr b="1" i="0" sz="2200" u="none" cap="none" strike="noStrike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838199" y="769201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Get and Set Methods</a:t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032509"/>
            <a:ext cx="10515600" cy="5688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public class Person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20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 String name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;   </a:t>
            </a:r>
            <a:r>
              <a:rPr lang="en-US" sz="2000">
                <a:solidFill>
                  <a:srgbClr val="595959"/>
                </a:solidFill>
                <a:highlight>
                  <a:srgbClr val="C0C0C0"/>
                </a:highlight>
                <a:latin typeface="Cambria"/>
                <a:ea typeface="Cambria"/>
                <a:cs typeface="Cambria"/>
                <a:sym typeface="Cambria"/>
              </a:rPr>
              <a:t>// private = restricted access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595959"/>
              </a:solidFill>
              <a:highlight>
                <a:srgbClr val="C0C0C0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b="1" lang="en-US" sz="20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 // Setter 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public void setName (String newName)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   this.name = newName;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20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// Getter 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public String getName()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 return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838200" y="310514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1 </a:t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838200" y="1032509"/>
            <a:ext cx="10515600" cy="532384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-US" sz="20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set method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takes a parameter (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newName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) and assigns it to the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name variable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The ‘</a:t>
            </a:r>
            <a:r>
              <a:rPr b="1" lang="en-US" sz="20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this’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keyword is used to refer to the current object.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-US" sz="20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get method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returns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the value of the name variable.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However, as the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name variable is declared as </a:t>
            </a:r>
            <a:r>
              <a:rPr b="1" lang="en-US" sz="20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we cannot access it from outside this class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838200" y="310514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- 1 explained</a:t>
            </a:r>
            <a:endParaRPr b="1" i="0" sz="36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1257300" y="2451100"/>
            <a:ext cx="4622800" cy="127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5499100" y="4418012"/>
            <a:ext cx="177800" cy="21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38200" y="1032509"/>
            <a:ext cx="10515600" cy="5688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 u="sng">
              <a:highlight>
                <a:srgbClr val="00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u="sng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As the </a:t>
            </a:r>
            <a:r>
              <a:rPr b="1" lang="en-US" sz="2000" u="sng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name variable is declared as </a:t>
            </a:r>
            <a:r>
              <a:rPr b="1" lang="en-US" sz="2000" u="sng">
                <a:solidFill>
                  <a:srgbClr val="0000EE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en-US" sz="2000" u="sng">
                <a:highlight>
                  <a:srgbClr val="00FFFF"/>
                </a:highlight>
                <a:latin typeface="Cambria"/>
                <a:ea typeface="Cambria"/>
                <a:cs typeface="Cambria"/>
                <a:sym typeface="Cambria"/>
              </a:rPr>
              <a:t>, we cannot access it from </a:t>
            </a:r>
            <a:r>
              <a:rPr lang="en-US" sz="2000" u="sng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outside this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 Person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 String name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;   </a:t>
            </a:r>
            <a:r>
              <a:rPr lang="en-US" sz="1800">
                <a:solidFill>
                  <a:srgbClr val="595959"/>
                </a:solidFill>
                <a:highlight>
                  <a:srgbClr val="C0C0C0"/>
                </a:highlight>
                <a:latin typeface="Cambria"/>
                <a:ea typeface="Cambria"/>
                <a:cs typeface="Cambria"/>
                <a:sym typeface="Cambria"/>
              </a:rPr>
              <a:t>// private = restricted access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b="1" lang="en-US" sz="18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 // Setter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public void setName (String newName)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 this.name = newName;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1800">
                <a:solidFill>
                  <a:srgbClr val="7F7F7F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// Getter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public String getName()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return name;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838200" y="310514"/>
            <a:ext cx="1051560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1 (</a:t>
            </a:r>
            <a:r>
              <a:rPr b="1" i="0" lang="en-US" sz="3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Error</a:t>
            </a:r>
            <a:r>
              <a:rPr b="1" i="0" lang="en-US" sz="36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6908025" y="2451100"/>
            <a:ext cx="5136759" cy="3604925"/>
          </a:xfrm>
          <a:prstGeom prst="rect">
            <a:avLst/>
          </a:prstGeom>
          <a:solidFill>
            <a:srgbClr val="F1F1F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8700" lIns="0" spcFirstLastPara="1" rIns="0" wrap="square" tIns="158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myObj </a:t>
            </a:r>
            <a:r>
              <a:rPr b="0" i="0" lang="en-US" sz="1600" u="none" cap="none" strike="noStrike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myObj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0" i="0" lang="en-US" sz="1600" u="none" cap="none" strike="noStrike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error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4A68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myObj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error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809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