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zlHDt4AnVXK7aZhtYR+9ftNGm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002924-CFD1-43EA-B0DC-08884A6BE23A}">
  <a:tblStyle styleId="{C7002924-CFD1-43EA-B0DC-08884A6BE23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5144F33-0E0D-4541-B536-AF496CDB537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javatpoint.com/object-and-class-in-java" TargetMode="External"/><Relationship Id="rId4" Type="http://schemas.openxmlformats.org/officeDocument/2006/relationships/hyperlink" Target="https://www.javatpoint.com/method-overriding-in-j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209800" y="3429000"/>
            <a:ext cx="7772400" cy="11198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8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Inheritance and Polymorphism in Java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4174563" y="106324"/>
            <a:ext cx="4912590" cy="2951834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public class Teacher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String designation = “Leturer";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String uniName = “DIU";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public void job()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System.out.println("Teaching");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9571759" y="1375352"/>
            <a:ext cx="2344882" cy="1938992"/>
          </a:xfrm>
          <a:prstGeom prst="rect">
            <a:avLst/>
          </a:prstGeom>
          <a:solidFill>
            <a:srgbClr val="BBFDB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Leturer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Teaching</a:t>
            </a:r>
            <a:endParaRPr/>
          </a:p>
        </p:txBody>
      </p:sp>
      <p:graphicFrame>
        <p:nvGraphicFramePr>
          <p:cNvPr id="174" name="Google Shape;174;p10"/>
          <p:cNvGraphicFramePr/>
          <p:nvPr/>
        </p:nvGraphicFramePr>
        <p:xfrm>
          <a:off x="228600" y="1375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2540000"/>
              </a:tblGrid>
              <a:tr h="32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designation</a:t>
                      </a:r>
                      <a:r>
                        <a:rPr lang="en-US" sz="1800"/>
                        <a:t>: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uniName: String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+job()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5" name="Google Shape;175;p10"/>
          <p:cNvGraphicFramePr/>
          <p:nvPr/>
        </p:nvGraphicFramePr>
        <p:xfrm>
          <a:off x="228600" y="41524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2540000"/>
              </a:tblGrid>
              <a:tr h="32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CseTeacher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mainSubject</a:t>
                      </a:r>
                      <a:r>
                        <a:rPr lang="en-US" sz="1800"/>
                        <a:t>: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+main(String[]):void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6" name="Google Shape;176;p10"/>
          <p:cNvSpPr txBox="1"/>
          <p:nvPr/>
        </p:nvSpPr>
        <p:spPr>
          <a:xfrm>
            <a:off x="228600" y="234426"/>
            <a:ext cx="3372439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2 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4174563" y="3054247"/>
            <a:ext cx="4912590" cy="3803753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CseTeacher extends Teacher{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String mainSubject = “CSE";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public static void main(String[] args){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CseTeacher obj = new CseTeacher();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System.out.println(obj.uniName);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System.out.println(obj.designation);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System.out.println(obj.mainSubject);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obj.job();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cxnSp>
        <p:nvCxnSpPr>
          <p:cNvPr id="178" name="Google Shape;178;p10"/>
          <p:cNvCxnSpPr/>
          <p:nvPr/>
        </p:nvCxnSpPr>
        <p:spPr>
          <a:xfrm>
            <a:off x="1476997" y="2992899"/>
            <a:ext cx="21600" cy="115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10"/>
          <p:cNvSpPr/>
          <p:nvPr/>
        </p:nvSpPr>
        <p:spPr>
          <a:xfrm>
            <a:off x="1258216" y="2992899"/>
            <a:ext cx="459164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838199" y="286899"/>
            <a:ext cx="11039573" cy="62842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1759"/>
          <a:stretch/>
        </p:blipFill>
        <p:spPr>
          <a:xfrm>
            <a:off x="4850708" y="1389882"/>
            <a:ext cx="3014554" cy="446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 txBox="1"/>
          <p:nvPr/>
        </p:nvSpPr>
        <p:spPr>
          <a:xfrm>
            <a:off x="1000801" y="406348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en-US" sz="4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 - 3</a:t>
            </a:r>
            <a:endParaRPr/>
          </a:p>
        </p:txBody>
      </p:sp>
      <p:cxnSp>
        <p:nvCxnSpPr>
          <p:cNvPr id="188" name="Google Shape;188;p11"/>
          <p:cNvCxnSpPr/>
          <p:nvPr/>
        </p:nvCxnSpPr>
        <p:spPr>
          <a:xfrm rot="10800000">
            <a:off x="5381677" y="5375596"/>
            <a:ext cx="19900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1"/>
          <p:cNvSpPr txBox="1"/>
          <p:nvPr/>
        </p:nvSpPr>
        <p:spPr>
          <a:xfrm>
            <a:off x="838199" y="286900"/>
            <a:ext cx="11039573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3</a:t>
            </a:r>
            <a:endParaRPr/>
          </a:p>
        </p:txBody>
      </p:sp>
      <p:sp>
        <p:nvSpPr>
          <p:cNvPr id="190" name="Google Shape;19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838199" y="286899"/>
            <a:ext cx="11039573" cy="64345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9300" y="1160700"/>
            <a:ext cx="3130486" cy="504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838199" y="286900"/>
            <a:ext cx="11039573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4 </a:t>
            </a:r>
            <a:endParaRPr/>
          </a:p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468913" y="1442325"/>
            <a:ext cx="4461163" cy="43513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public class Calculation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int 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public void addition(int x, int y)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 z = x +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 System.out.println("The sum :"+z);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public void subtraction(int x, int y)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 z = x -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  System.out.println("The difference :"+z);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5818910" y="365125"/>
            <a:ext cx="5472546" cy="649287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public class MyCalculation extends Calculation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public void multiplication(int x, int y)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z = x * y;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System.out.println("The product :"+z);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public void division(int x, int y)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z = x / y;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System.out.println("The Division :"+z);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public static void main(String[] args)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int a = 20, b = 10;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MyCalculation demo = new MyCalculation();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demo.addition(a, b);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demo.Subtraction(a, b);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demo.multiplication(a, b);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demo.division (a, b);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468913" y="365125"/>
            <a:ext cx="4799030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4: </a:t>
            </a:r>
            <a:r>
              <a:rPr b="1" lang="en-US" sz="36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Solution</a:t>
            </a: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  <p:sp>
        <p:nvSpPr>
          <p:cNvPr id="206" name="Google Shape;20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va Tutorial" id="211" name="Google Shape;21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0"/>
            <a:ext cx="88554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364761" y="2674097"/>
            <a:ext cx="2640291" cy="1256881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Types of </a:t>
            </a:r>
            <a:r>
              <a:rPr b="1" lang="en-US" sz="32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endParaRPr/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6021" y="0"/>
            <a:ext cx="73254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881063" y="2779322"/>
            <a:ext cx="2221584" cy="1299355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Types of </a:t>
            </a:r>
            <a:r>
              <a:rPr b="1" lang="en-US" sz="2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/>
        </p:nvSpPr>
        <p:spPr>
          <a:xfrm>
            <a:off x="825137" y="2609397"/>
            <a:ext cx="10515600" cy="8196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- 2 : </a:t>
            </a:r>
            <a:r>
              <a:rPr b="1" lang="en-US" sz="4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Method Overriding </a:t>
            </a:r>
            <a:r>
              <a:rPr b="1" lang="en-US" sz="4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 Java</a:t>
            </a:r>
            <a:endParaRPr b="1" i="0" sz="4800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idx="1" type="body"/>
          </p:nvPr>
        </p:nvSpPr>
        <p:spPr>
          <a:xfrm>
            <a:off x="838200" y="1253331"/>
            <a:ext cx="10515600" cy="5090908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If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subclass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(child class)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has the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same method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as declared in the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parent class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it is known as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method overriding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in Java.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In other words, if a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subclass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provides the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specific implementation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of the method that has been declared by one of its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parent class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it is known as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method overriding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Method overriding is used for 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runtime polymorphism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838200" y="439262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Method Overriding </a:t>
            </a: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in 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3" name="Google Shape;2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idx="1" type="body"/>
          </p:nvPr>
        </p:nvSpPr>
        <p:spPr>
          <a:xfrm>
            <a:off x="838200" y="1311921"/>
            <a:ext cx="10515600" cy="5032008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method must have the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same name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as in the 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parent class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 method must have the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same parameter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as in the 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parent class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There must be an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IS-A relationship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838200" y="514071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Rules for </a:t>
            </a: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Method Overriding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/>
          <p:nvPr/>
        </p:nvSpPr>
        <p:spPr>
          <a:xfrm>
            <a:off x="122549" y="136525"/>
            <a:ext cx="11962614" cy="6584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5413377" y="525027"/>
            <a:ext cx="6578755" cy="2305017"/>
          </a:xfrm>
          <a:prstGeom prst="rect">
            <a:avLst/>
          </a:prstGeom>
          <a:solidFill>
            <a:srgbClr val="BBFDBB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 Vehicle{  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void run(){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System.out.println("Vehicle is running");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}  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  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19"/>
          <p:cNvSpPr txBox="1"/>
          <p:nvPr>
            <p:ph type="title"/>
          </p:nvPr>
        </p:nvSpPr>
        <p:spPr>
          <a:xfrm>
            <a:off x="436401" y="609867"/>
            <a:ext cx="4710087" cy="1773109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None/>
            </a:pPr>
            <a:br>
              <a:rPr b="1" lang="en-US" sz="27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700">
                <a:latin typeface="Cambria"/>
                <a:ea typeface="Cambria"/>
                <a:cs typeface="Cambria"/>
                <a:sym typeface="Cambria"/>
              </a:rPr>
              <a:t>Let's understand the problem that we may face in the program if we </a:t>
            </a:r>
            <a:r>
              <a:rPr b="1" lang="en-US" sz="27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don't use method overriding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48" name="Google Shape;248;p19"/>
          <p:cNvGraphicFramePr/>
          <p:nvPr/>
        </p:nvGraphicFramePr>
        <p:xfrm>
          <a:off x="5413376" y="262065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{E5144F33-0E0D-4541-B536-AF496CDB5377}</a:tableStyleId>
              </a:tblPr>
              <a:tblGrid>
                <a:gridCol w="6578750"/>
              </a:tblGrid>
              <a:tr h="287787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class Bike extends Vehicle{  </a:t>
                      </a:r>
                      <a:endParaRPr b="0" sz="18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public static void main(String args[]){  </a:t>
                      </a:r>
                      <a:endParaRPr b="0" sz="18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Bike bike = new Bike();    </a:t>
                      </a:r>
                      <a:endParaRPr b="0" sz="18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bike.run();  </a:t>
                      </a:r>
                      <a:endParaRPr b="0" sz="18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}  </a:t>
                      </a:r>
                      <a:endParaRPr b="0" sz="18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}  </a:t>
                      </a:r>
                      <a:endParaRPr b="0" sz="18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</a:tr>
              <a:tr h="97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Output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 is running</a:t>
                      </a:r>
                      <a:endParaRPr sz="1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690689"/>
            <a:ext cx="10515600" cy="4665662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b="1"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 in Java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Method Overriding in Inheritance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Polymorphism in Java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122549" y="136525"/>
            <a:ext cx="11962614" cy="6584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 txBox="1"/>
          <p:nvPr>
            <p:ph type="title"/>
          </p:nvPr>
        </p:nvSpPr>
        <p:spPr>
          <a:xfrm>
            <a:off x="385713" y="1595939"/>
            <a:ext cx="4431385" cy="1599717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Java Program to illustrate the use of </a:t>
            </a:r>
            <a:r>
              <a:rPr b="1" lang="en-US" sz="2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Overriding  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256" name="Google Shape;256;p20"/>
          <p:cNvGraphicFramePr/>
          <p:nvPr/>
        </p:nvGraphicFramePr>
        <p:xfrm>
          <a:off x="5413376" y="198062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{E5144F33-0E0D-4541-B536-AF496CDB5377}</a:tableStyleId>
              </a:tblPr>
              <a:tblGrid>
                <a:gridCol w="6473825"/>
              </a:tblGrid>
              <a:tr h="40475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Bike extends Vehicle{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void run(){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System.out.println("Bike is running safely");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}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public static void main(String args[]){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Bike bike = new Bike ();   //creating object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bike.run();                         //calling method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}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 </a:t>
                      </a:r>
                      <a:endParaRPr b="0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Bike is running safely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20"/>
          <p:cNvSpPr txBox="1"/>
          <p:nvPr/>
        </p:nvSpPr>
        <p:spPr>
          <a:xfrm>
            <a:off x="385713" y="365124"/>
            <a:ext cx="4431385" cy="123081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mbria"/>
              <a:buNone/>
            </a:pP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Method overriding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5413376" y="365124"/>
            <a:ext cx="6473824" cy="1615498"/>
          </a:xfrm>
          <a:prstGeom prst="rect">
            <a:avLst/>
          </a:prstGeom>
          <a:solidFill>
            <a:srgbClr val="BBFDBB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 Vehicle{  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void run(){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System.out.println("Vehicle is running");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}  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  </a:t>
            </a:r>
            <a:endParaRPr/>
          </a:p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/>
          <p:nvPr/>
        </p:nvSpPr>
        <p:spPr>
          <a:xfrm>
            <a:off x="518474" y="985668"/>
            <a:ext cx="11114202" cy="56379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5" name="Google Shape;265;p21"/>
          <p:cNvGraphicFramePr/>
          <p:nvPr/>
        </p:nvGraphicFramePr>
        <p:xfrm>
          <a:off x="4599757" y="1426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2540000"/>
              </a:tblGrid>
              <a:tr h="32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Human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+eat()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6" name="Google Shape;266;p21"/>
          <p:cNvGraphicFramePr/>
          <p:nvPr/>
        </p:nvGraphicFramePr>
        <p:xfrm>
          <a:off x="2303263" y="4201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2540000"/>
              </a:tblGrid>
              <a:tr h="32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Boy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+eat()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+main(String[]):void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7" name="Google Shape;267;p21"/>
          <p:cNvSpPr txBox="1"/>
          <p:nvPr/>
        </p:nvSpPr>
        <p:spPr>
          <a:xfrm>
            <a:off x="518474" y="234426"/>
            <a:ext cx="11114202" cy="727108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6 </a:t>
            </a:r>
            <a:endParaRPr/>
          </a:p>
        </p:txBody>
      </p:sp>
      <p:cxnSp>
        <p:nvCxnSpPr>
          <p:cNvPr id="268" name="Google Shape;268;p21"/>
          <p:cNvCxnSpPr/>
          <p:nvPr/>
        </p:nvCxnSpPr>
        <p:spPr>
          <a:xfrm flipH="1">
            <a:off x="3689219" y="3244447"/>
            <a:ext cx="1513506" cy="95683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21"/>
          <p:cNvSpPr/>
          <p:nvPr/>
        </p:nvSpPr>
        <p:spPr>
          <a:xfrm rot="2569093">
            <a:off x="4973141" y="3056829"/>
            <a:ext cx="459164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p21"/>
          <p:cNvGraphicFramePr/>
          <p:nvPr/>
        </p:nvGraphicFramePr>
        <p:xfrm>
          <a:off x="6678872" y="4201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2540000"/>
              </a:tblGrid>
              <a:tr h="32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Girl</a:t>
                      </a:r>
                      <a:endParaRPr b="1" sz="1800"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+eat() : 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+main(String[]):void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71" name="Google Shape;271;p21"/>
          <p:cNvCxnSpPr/>
          <p:nvPr/>
        </p:nvCxnSpPr>
        <p:spPr>
          <a:xfrm>
            <a:off x="6566947" y="3130464"/>
            <a:ext cx="1381800" cy="107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21"/>
          <p:cNvSpPr/>
          <p:nvPr/>
        </p:nvSpPr>
        <p:spPr>
          <a:xfrm rot="-2887129">
            <a:off x="6312238" y="2996564"/>
            <a:ext cx="459164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838200" y="1139825"/>
            <a:ext cx="10515600" cy="5362574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keyword is similar to </a:t>
            </a:r>
            <a:r>
              <a:rPr b="1" lang="en-US" sz="2400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keyword.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used to </a:t>
            </a:r>
            <a:r>
              <a:rPr b="1" lang="en-US" sz="2400">
                <a:solidFill>
                  <a:srgbClr val="139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members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super_class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from the members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sub_class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same name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used to invoke the </a:t>
            </a:r>
            <a:r>
              <a:rPr b="1" lang="en-US" sz="2400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super_class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from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sub_class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highlight>
                <a:srgbClr val="00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 u="sng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Usage of </a:t>
            </a:r>
            <a:r>
              <a:rPr b="1" lang="en-US" sz="2400" u="sng">
                <a:solidFill>
                  <a:srgbClr val="FF0000"/>
                </a:solidFill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r>
              <a:rPr b="1" lang="en-US" sz="2400" u="sng">
                <a:highlight>
                  <a:srgbClr val="00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Keyword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	super is used to refer immediate </a:t>
            </a:r>
            <a:r>
              <a:rPr b="1" lang="en-US">
                <a:solidFill>
                  <a:srgbClr val="139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class</a:t>
            </a:r>
            <a:r>
              <a:rPr b="1" lang="en-US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 variable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 </a:t>
            </a:r>
            <a:r>
              <a:rPr b="1" lang="en-US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super.variable;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	super is used to invoke immediate </a:t>
            </a:r>
            <a:r>
              <a:rPr b="1" lang="en-US">
                <a:solidFill>
                  <a:srgbClr val="139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class </a:t>
            </a:r>
            <a:r>
              <a:rPr b="1" lang="en-US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super.method();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	super() is used to invoke immediate </a:t>
            </a:r>
            <a:r>
              <a:rPr b="1" lang="en-US">
                <a:solidFill>
                  <a:srgbClr val="139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class </a:t>
            </a:r>
            <a:r>
              <a:rPr b="1" lang="en-US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 </a:t>
            </a:r>
            <a:r>
              <a:rPr b="1" lang="en-US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super();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>
              <a:solidFill>
                <a:srgbClr val="0070C0"/>
              </a:solidFill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838200" y="318244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‘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super</a:t>
            </a: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’  keyword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1051284" y="748005"/>
            <a:ext cx="10515601" cy="840367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a class is inheriting the properties of another class and if the members of the superclass have the names </a:t>
            </a:r>
            <a:r>
              <a:rPr b="1" lang="en-US" sz="2000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as the sub class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to differentiate these variables we use </a:t>
            </a:r>
            <a:r>
              <a:rPr b="1" lang="en-US" sz="2000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keyword as shown below.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1051285" y="226629"/>
            <a:ext cx="10515600" cy="52137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is used to refer immediate </a:t>
            </a:r>
            <a:r>
              <a:rPr b="1"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class </a:t>
            </a: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 variable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87" name="Google Shape;287;p23"/>
          <p:cNvGraphicFramePr/>
          <p:nvPr/>
        </p:nvGraphicFramePr>
        <p:xfrm>
          <a:off x="1051284" y="19624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{E5144F33-0E0D-4541-B536-AF496CDB5377}</a:tableStyleId>
              </a:tblPr>
              <a:tblGrid>
                <a:gridCol w="4383375"/>
              </a:tblGrid>
              <a:tr h="4359925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class Vehicle{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   int speed=50;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class Bike extends Vehicle{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     int speed=100;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   void display()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{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        System.out.println(speed);  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  }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  public static void main(String args[]){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       Bike b=new Bike();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       b.display();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 b="0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E8FEE8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Output:  ?</a:t>
                      </a:r>
                      <a:endParaRPr/>
                    </a:p>
                  </a:txBody>
                  <a:tcPr marT="0" marB="0" marR="68575" marL="68575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23"/>
          <p:cNvGraphicFramePr/>
          <p:nvPr/>
        </p:nvGraphicFramePr>
        <p:xfrm>
          <a:off x="6800922" y="198336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{E5144F33-0E0D-4541-B536-AF496CDB5377}</a:tableStyleId>
              </a:tblPr>
              <a:tblGrid>
                <a:gridCol w="4765975"/>
              </a:tblGrid>
              <a:tr h="41127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 Vehicle{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    int speed = 50;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  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 Bike extends Vehicle{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           int speed =100;     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         void display(){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               System.out.println(super.speed);  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}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       public static void main(String args[]){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               Bike b = new Bike();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              b.display();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 } 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E8FEE8"/>
                    </a:solidFill>
                  </a:tcPr>
                </a:tc>
              </a:tr>
              <a:tr h="55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Output:  ? 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solidFill>
                      <a:srgbClr val="BBD6EE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23"/>
          <p:cNvSpPr/>
          <p:nvPr/>
        </p:nvSpPr>
        <p:spPr>
          <a:xfrm>
            <a:off x="1051283" y="1588373"/>
            <a:ext cx="4375748" cy="37407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without </a:t>
            </a:r>
            <a:r>
              <a:rPr b="1" i="1" lang="en-US" sz="1800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6800922" y="1588373"/>
            <a:ext cx="4765963" cy="37407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by </a:t>
            </a:r>
            <a:r>
              <a:rPr b="1" i="1" lang="en-US" sz="1800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2" name="Google Shape;292;p23"/>
          <p:cNvCxnSpPr/>
          <p:nvPr/>
        </p:nvCxnSpPr>
        <p:spPr>
          <a:xfrm>
            <a:off x="1043445" y="2923880"/>
            <a:ext cx="438358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6800922" y="2936449"/>
            <a:ext cx="476596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idx="1" type="body"/>
          </p:nvPr>
        </p:nvSpPr>
        <p:spPr>
          <a:xfrm>
            <a:off x="711873" y="472375"/>
            <a:ext cx="5475843" cy="9604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2) 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super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is used to refer immediate </a:t>
            </a:r>
            <a:r>
              <a:rPr b="1" lang="en-US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parent class </a:t>
            </a:r>
            <a:r>
              <a:rPr b="1" lang="en-US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99" name="Google Shape;299;p24"/>
          <p:cNvGraphicFramePr/>
          <p:nvPr/>
        </p:nvGraphicFramePr>
        <p:xfrm>
          <a:off x="6340839" y="16625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{E5144F33-0E0D-4541-B536-AF496CDB5377}</a:tableStyleId>
              </a:tblPr>
              <a:tblGrid>
                <a:gridCol w="5757475"/>
              </a:tblGrid>
              <a:tr h="53592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class Vehicle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int speed  = 50;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void display()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System.out.println("\nVehicle Speed = " +speed);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class Car extends Vehicle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void display() {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super.display();</a:t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System.out.println("Car Speed = " + super.speed);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static void main(String[] args)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Car c1 = new Car();     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c1.display();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 b="0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6675" marL="56675">
                    <a:solidFill>
                      <a:srgbClr val="E8FEE8"/>
                    </a:solidFill>
                  </a:tcPr>
                </a:tc>
              </a:tr>
              <a:tr h="70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is Sub Class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is Super Class</a:t>
                      </a:r>
                      <a:endParaRPr b="0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6675" marL="56675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711872" y="1432874"/>
            <a:ext cx="5475843" cy="2922309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super keyword can also be used to invoke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class method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should be used in case subclass contains the same method as parent class as in the example given below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2" name="Google Shape;302;p24"/>
          <p:cNvCxnSpPr/>
          <p:nvPr/>
        </p:nvCxnSpPr>
        <p:spPr>
          <a:xfrm>
            <a:off x="6340839" y="2224726"/>
            <a:ext cx="575747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idx="1" type="body"/>
          </p:nvPr>
        </p:nvSpPr>
        <p:spPr>
          <a:xfrm>
            <a:off x="711873" y="472375"/>
            <a:ext cx="5475843" cy="9604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3) 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super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is used to invoke </a:t>
            </a:r>
            <a:r>
              <a:rPr b="1" lang="en-US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parent class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constructor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08" name="Google Shape;308;p25"/>
          <p:cNvGraphicFramePr/>
          <p:nvPr/>
        </p:nvGraphicFramePr>
        <p:xfrm>
          <a:off x="6312559" y="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{E5144F33-0E0D-4541-B536-AF496CDB5377}</a:tableStyleId>
              </a:tblPr>
              <a:tblGrid>
                <a:gridCol w="5757475"/>
              </a:tblGrid>
              <a:tr h="535925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class Vehicle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int speed  = 50;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Vehicle(int speed)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System.out.println("Vehicle is created");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this.speed = speed;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     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class Car extends Vehicle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Car()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super(100);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System.out.println("Car is created");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void display()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System.out.println("\nVehicle Speed = " + super.speed);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System.out.println("Car Speed = " +speed);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public static void main(String[] args) {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Car c1 = new Car();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c1.display();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}</a:t>
                      </a:r>
                      <a:endParaRPr/>
                    </a:p>
                    <a:p>
                      <a:pPr indent="0" lvl="0" marL="2286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0" marB="0" marR="56675" marL="56675">
                    <a:solidFill>
                      <a:srgbClr val="E8FEE8"/>
                    </a:solidFill>
                  </a:tcPr>
                </a:tc>
              </a:tr>
              <a:tr h="70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Vehicle is created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 is created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Vehicle Speed = 100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 Speed = 100</a:t>
                      </a:r>
                      <a:endParaRPr/>
                    </a:p>
                  </a:txBody>
                  <a:tcPr marT="0" marB="0" marR="56675" marL="56675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25"/>
          <p:cNvSpPr txBox="1"/>
          <p:nvPr/>
        </p:nvSpPr>
        <p:spPr>
          <a:xfrm>
            <a:off x="711872" y="1432874"/>
            <a:ext cx="5475843" cy="3176833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class is inheriting the properties of another class, the subclass automatically acquires the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constructor of the super class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But if you want to call a </a:t>
            </a:r>
            <a:r>
              <a:rPr b="1" lang="en-US" sz="2400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parametrized constructor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super class, you need to use the </a:t>
            </a:r>
            <a:r>
              <a:rPr b="1" lang="en-US" sz="2400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 as shown below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1" name="Google Shape;311;p25"/>
          <p:cNvCxnSpPr/>
          <p:nvPr/>
        </p:nvCxnSpPr>
        <p:spPr>
          <a:xfrm>
            <a:off x="6312559" y="2055044"/>
            <a:ext cx="575747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/>
        </p:nvSpPr>
        <p:spPr>
          <a:xfrm>
            <a:off x="481062" y="310675"/>
            <a:ext cx="5553300" cy="722100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7</a:t>
            </a:r>
            <a:endParaRPr/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6"/>
          <p:cNvSpPr txBox="1"/>
          <p:nvPr>
            <p:ph idx="1" type="body"/>
          </p:nvPr>
        </p:nvSpPr>
        <p:spPr>
          <a:xfrm>
            <a:off x="480999" y="1653370"/>
            <a:ext cx="5553300" cy="355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public class Vehicle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int speed = 50;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public Vehicle(String color)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System.out.println("Vehicle is created with  color:" + color);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}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public void display()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System.out.println("The vehicle Speed is: " + speed);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19" name="Google Shape;319;p26"/>
          <p:cNvSpPr txBox="1"/>
          <p:nvPr/>
        </p:nvSpPr>
        <p:spPr>
          <a:xfrm>
            <a:off x="6364100" y="157175"/>
            <a:ext cx="5666100" cy="6629400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Car extends Vehicle {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speed = 100;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Car()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super("Red");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System.out.println("Car is Created\n");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display()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super.display();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System.out.println("Vehicle Speed is: "+super.speed);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System.out.println("Car Speed is: "+speed);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 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      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Car c1 = new Car();     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c1.display();     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/>
          <p:nvPr/>
        </p:nvSpPr>
        <p:spPr>
          <a:xfrm>
            <a:off x="838199" y="1008894"/>
            <a:ext cx="11039573" cy="58491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5" name="Google Shape;325;p28"/>
          <p:cNvGraphicFramePr/>
          <p:nvPr/>
        </p:nvGraphicFramePr>
        <p:xfrm>
          <a:off x="3986752" y="1315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3154600"/>
              </a:tblGrid>
              <a:tr h="60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Vehicle</a:t>
                      </a:r>
                      <a:endParaRPr b="1" sz="1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50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 speed : int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8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Vehicle(int)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display(): void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6" name="Google Shape;326;p28"/>
          <p:cNvGraphicFramePr/>
          <p:nvPr/>
        </p:nvGraphicFramePr>
        <p:xfrm>
          <a:off x="3964046" y="4312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3154600"/>
              </a:tblGrid>
              <a:tr h="71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Car</a:t>
                      </a:r>
                      <a:endParaRPr b="1" sz="1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57107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speed : int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10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Car()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display(): void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main(String) : void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7" name="Google Shape;327;p28"/>
          <p:cNvSpPr txBox="1"/>
          <p:nvPr/>
        </p:nvSpPr>
        <p:spPr>
          <a:xfrm>
            <a:off x="838199" y="286900"/>
            <a:ext cx="11039573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UML of Example - 7</a:t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>
            <a:off x="5311762" y="3518335"/>
            <a:ext cx="459164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9" name="Google Shape;329;p28"/>
          <p:cNvCxnSpPr>
            <a:stCxn id="328" idx="3"/>
          </p:cNvCxnSpPr>
          <p:nvPr/>
        </p:nvCxnSpPr>
        <p:spPr>
          <a:xfrm>
            <a:off x="5541344" y="3835965"/>
            <a:ext cx="0" cy="47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/>
          <p:nvPr/>
        </p:nvSpPr>
        <p:spPr>
          <a:xfrm>
            <a:off x="838199" y="1032688"/>
            <a:ext cx="11039573" cy="56887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6" name="Google Shape;336;p27"/>
          <p:cNvGraphicFramePr/>
          <p:nvPr/>
        </p:nvGraphicFramePr>
        <p:xfrm>
          <a:off x="3458849" y="1247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3154600"/>
              </a:tblGrid>
              <a:tr h="56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Person</a:t>
                      </a:r>
                      <a:endParaRPr b="1" sz="1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50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 name : String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# age: int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88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Person(String, int)</a:t>
                      </a:r>
                      <a:endParaRPr sz="16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display(): void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7" name="Google Shape;337;p27"/>
          <p:cNvGraphicFramePr/>
          <p:nvPr/>
        </p:nvGraphicFramePr>
        <p:xfrm>
          <a:off x="3310647" y="4217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3451000"/>
              </a:tblGrid>
              <a:tr h="71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</a:t>
                      </a:r>
                      <a:endParaRPr b="1" sz="1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57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id: int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cgpa : double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10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+Student(String, int , int, double)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+display(): void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+main(String) : void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8" name="Google Shape;338;p27"/>
          <p:cNvSpPr txBox="1"/>
          <p:nvPr/>
        </p:nvSpPr>
        <p:spPr>
          <a:xfrm>
            <a:off x="838199" y="286900"/>
            <a:ext cx="11039573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8</a:t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4806565" y="3410265"/>
            <a:ext cx="459164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40" name="Google Shape;340;p27"/>
          <p:cNvCxnSpPr/>
          <p:nvPr/>
        </p:nvCxnSpPr>
        <p:spPr>
          <a:xfrm flipH="1">
            <a:off x="5038381" y="3734560"/>
            <a:ext cx="1" cy="4831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838200" y="1246539"/>
            <a:ext cx="10515600" cy="5162771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EE"/>
              </a:buClr>
              <a:buSzPts val="2400"/>
              <a:buChar char="•"/>
            </a:pPr>
            <a:r>
              <a:rPr b="1" lang="en-US" sz="2400" u="sng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Code Reusability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The idea behind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in Java is that you can create new </a:t>
            </a:r>
            <a:r>
              <a:rPr b="1" lang="en-US" sz="2000" u="sng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classes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 that are built upon existing classes.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When you inherit from an existing class, you can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reuse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methods and fields of the parent class.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Moreover, you can add new methods and fields in your current class also.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EE"/>
              </a:buClr>
              <a:buSzPts val="2400"/>
              <a:buChar char="•"/>
            </a:pPr>
            <a:r>
              <a:rPr b="1" lang="en-US" sz="2400" u="sng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Method Overriding</a:t>
            </a:r>
            <a:endParaRPr sz="2400">
              <a:solidFill>
                <a:srgbClr val="0000E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To provide the </a:t>
            </a: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specific implementation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of a method which is already provided by its superclass.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835056" y="448689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Why use </a:t>
            </a: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in java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825137" y="2609397"/>
            <a:ext cx="10515600" cy="8196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- 1 : </a:t>
            </a:r>
            <a:r>
              <a:rPr b="1" i="0" lang="en-US" sz="48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in Java</a:t>
            </a:r>
            <a:endParaRPr b="1" i="0" sz="48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 u="sng">
                <a:solidFill>
                  <a:srgbClr val="FF0000"/>
                </a:solidFill>
              </a:rPr>
              <a:t>Inheritance in Java</a:t>
            </a:r>
            <a:endParaRPr/>
          </a:p>
        </p:txBody>
      </p:sp>
      <p:pic>
        <p:nvPicPr>
          <p:cNvPr id="354" name="Google Shape;3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917" y="651807"/>
            <a:ext cx="7461130" cy="5704543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/>
        </p:nvSpPr>
        <p:spPr>
          <a:xfrm>
            <a:off x="825137" y="2609397"/>
            <a:ext cx="10515600" cy="8196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Topic - 3 : </a:t>
            </a:r>
            <a:r>
              <a:rPr b="1" lang="en-US" sz="48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Polymorphism</a:t>
            </a:r>
            <a:r>
              <a:rPr b="1" lang="en-US" sz="4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in Java</a:t>
            </a:r>
            <a:endParaRPr b="1" i="0" sz="4800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idx="1" type="body"/>
          </p:nvPr>
        </p:nvSpPr>
        <p:spPr>
          <a:xfrm>
            <a:off x="838200" y="1558738"/>
            <a:ext cx="10515600" cy="4763364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0000E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types of </a:t>
            </a:r>
            <a:r>
              <a:rPr b="1" lang="en-US">
                <a:solidFill>
                  <a:srgbClr val="139B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>
              <a:solidFill>
                <a:srgbClr val="0000E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EE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Compile-time Polymorphism : </a:t>
            </a:r>
            <a:r>
              <a:rPr b="1" lang="en-US">
                <a:highlight>
                  <a:srgbClr val="BBFDB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 Overloading</a:t>
            </a:r>
            <a:endParaRPr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EE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00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Run-time Polymorphism : </a:t>
            </a:r>
            <a:r>
              <a:rPr b="1" lang="en-US">
                <a:highlight>
                  <a:srgbClr val="BBFDB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 Overriding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1003091" y="535898"/>
            <a:ext cx="8875427" cy="1008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838200" y="826036"/>
            <a:ext cx="10515600" cy="717951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Introduction to </a:t>
            </a: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Polymorphism</a:t>
            </a:r>
            <a:endParaRPr/>
          </a:p>
        </p:txBody>
      </p:sp>
      <p:sp>
        <p:nvSpPr>
          <p:cNvPr id="369" name="Google Shape;36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374" name="Google Shape;3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283" y="342900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3"/>
          <p:cNvSpPr/>
          <p:nvPr/>
        </p:nvSpPr>
        <p:spPr>
          <a:xfrm>
            <a:off x="3299290" y="2428373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358105"/>
            <a:ext cx="10515600" cy="53914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990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EE"/>
              </a:buClr>
              <a:buSzPct val="100000"/>
              <a:buChar char="•"/>
            </a:pP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in Java is a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mechanism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in which one object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acquires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all the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properties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behaviors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of a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parent</a:t>
            </a:r>
            <a:r>
              <a:rPr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object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It is an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important feature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of OOPs.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EE"/>
              </a:buClr>
              <a:buSzPct val="100000"/>
              <a:buChar char="•"/>
            </a:pP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Inherited class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is called as 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parent class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 super class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base class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 that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inherits a parent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class is called as 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child class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 sub class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 derived class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>
              <a:solidFill>
                <a:srgbClr val="139B0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‘extends’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keyword is used to inherite a class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EE"/>
              </a:buClr>
              <a:buSzPct val="100000"/>
              <a:buChar char="•"/>
            </a:pP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represents the 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IS-A relationship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 which is also known as a </a:t>
            </a:r>
            <a:r>
              <a:rPr b="1" i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parent-child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 relationship.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838200" y="640155"/>
            <a:ext cx="10515600" cy="717951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Introduction to </a:t>
            </a:r>
            <a:r>
              <a:rPr b="1" i="0" lang="en-US" sz="3600" u="none" cap="none" strike="noStrik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>
            <a:off x="838199" y="1337739"/>
            <a:ext cx="10709635" cy="53837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3399" l="0" r="0" t="0"/>
          <a:stretch/>
        </p:blipFill>
        <p:spPr>
          <a:xfrm>
            <a:off x="1036949" y="1714370"/>
            <a:ext cx="10316852" cy="263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/>
          <p:nvPr/>
        </p:nvSpPr>
        <p:spPr>
          <a:xfrm>
            <a:off x="3687446" y="2135971"/>
            <a:ext cx="3597908" cy="369332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Super Class/Parent Class/Base Class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3738101" y="3747696"/>
            <a:ext cx="3547253" cy="369332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Class/Child Class/Derived Class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838199" y="539889"/>
            <a:ext cx="10709635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600"/>
              <a:buFont typeface="Cambria"/>
              <a:buNone/>
            </a:pPr>
            <a:r>
              <a:rPr b="1" lang="en-US" sz="3600" u="none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IS-A </a:t>
            </a:r>
            <a:r>
              <a:rPr b="1" lang="en-US" sz="360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relationship</a:t>
            </a:r>
            <a:endParaRPr b="0" sz="3600" u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1036948" y="4863307"/>
            <a:ext cx="2879634" cy="461665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Student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is a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Person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7740976" y="5094139"/>
            <a:ext cx="3109275" cy="830997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Car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is a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Vehicle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Truck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is a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 Vehicle</a:t>
            </a:r>
            <a:endParaRPr/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838200" y="1228366"/>
            <a:ext cx="10515600" cy="5127983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extends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is the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keyword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used to inherit the properties of a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Cambria"/>
              <a:ea typeface="Cambria"/>
              <a:cs typeface="Cambria"/>
              <a:sym typeface="Cambria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9B09"/>
              </a:buClr>
              <a:buSzPts val="2400"/>
              <a:buNone/>
            </a:pP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class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SuperClass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9B09"/>
              </a:buClr>
              <a:buSzPts val="2400"/>
              <a:buNone/>
            </a:pP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   .....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9B09"/>
              </a:buClr>
              <a:buSzPts val="2400"/>
              <a:buNone/>
            </a:pP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   .....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9B09"/>
              </a:buClr>
              <a:buSzPts val="2400"/>
              <a:buNone/>
            </a:pP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139B0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9B09"/>
              </a:buClr>
              <a:buSzPts val="2400"/>
              <a:buNone/>
            </a:pP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class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SubClass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extends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SuperClass</a:t>
            </a: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9B09"/>
              </a:buClr>
              <a:buSzPts val="2400"/>
              <a:buNone/>
            </a:pP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   .....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9B09"/>
              </a:buClr>
              <a:buSzPts val="2400"/>
              <a:buNone/>
            </a:pPr>
            <a:r>
              <a:rPr b="1" lang="en-US" sz="2400">
                <a:solidFill>
                  <a:srgbClr val="139B09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838200" y="430517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extends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Keyword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8926266" y="2460396"/>
            <a:ext cx="2026763" cy="902616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SuperClass</a:t>
            </a:r>
            <a:endParaRPr b="1"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8947869" y="4661029"/>
            <a:ext cx="2026763" cy="902616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SubClass</a:t>
            </a:r>
            <a:endParaRPr b="1"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2" name="Google Shape;132;p6"/>
          <p:cNvCxnSpPr>
            <a:stCxn id="130" idx="2"/>
            <a:endCxn id="131" idx="0"/>
          </p:cNvCxnSpPr>
          <p:nvPr/>
        </p:nvCxnSpPr>
        <p:spPr>
          <a:xfrm>
            <a:off x="9939647" y="3363012"/>
            <a:ext cx="21600" cy="129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6"/>
          <p:cNvSpPr/>
          <p:nvPr/>
        </p:nvSpPr>
        <p:spPr>
          <a:xfrm>
            <a:off x="9720867" y="3363012"/>
            <a:ext cx="459164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0127137" y="3816879"/>
            <a:ext cx="1094556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extends</a:t>
            </a:r>
            <a:endParaRPr/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2811" l="1778" r="1646" t="0"/>
          <a:stretch/>
        </p:blipFill>
        <p:spPr>
          <a:xfrm>
            <a:off x="876693" y="1112363"/>
            <a:ext cx="10671142" cy="2627592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41" name="Google Shape;141;p7"/>
          <p:cNvGraphicFramePr/>
          <p:nvPr/>
        </p:nvGraphicFramePr>
        <p:xfrm>
          <a:off x="876693" y="37399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5345000"/>
                <a:gridCol w="5326150"/>
              </a:tblGrid>
              <a:tr h="268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class </a:t>
                      </a: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Person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……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class </a:t>
                      </a:r>
                      <a:r>
                        <a:rPr b="1" lang="en-US" sz="2000">
                          <a:solidFill>
                            <a:srgbClr val="139B09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b="1" lang="en-US" sz="2000">
                          <a:solidFill>
                            <a:srgbClr val="0000EE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extends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Person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………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Try by Yourself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838200" y="314513"/>
            <a:ext cx="10515600" cy="797850"/>
          </a:xfrm>
          <a:prstGeom prst="rect">
            <a:avLst/>
          </a:prstGeom>
          <a:solidFill>
            <a:srgbClr val="C1FBBD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extends</a:t>
            </a:r>
            <a:r>
              <a:rPr b="1"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Keyword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838198" y="3039448"/>
            <a:ext cx="7495096" cy="3531652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838199" y="1168924"/>
            <a:ext cx="7495096" cy="1659117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838200" y="1008894"/>
            <a:ext cx="11039572" cy="5655857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class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Employee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 float salary=40000;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class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Programmer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extends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Employee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float bonus=10000;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public static void main(String args[]){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	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Programmer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p=new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Programmer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();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	 System.out.println("Programmer salary is:"+p.salary);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	 System.out.println("Bonus of Programmer is:"+p.bonus);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	}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  </a:t>
            </a:r>
            <a:endParaRPr/>
          </a:p>
        </p:txBody>
      </p:sp>
      <p:graphicFrame>
        <p:nvGraphicFramePr>
          <p:cNvPr id="151" name="Google Shape;151;p8"/>
          <p:cNvGraphicFramePr/>
          <p:nvPr/>
        </p:nvGraphicFramePr>
        <p:xfrm>
          <a:off x="9099580" y="1356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2540000"/>
              </a:tblGrid>
              <a:tr h="32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Employee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salary: float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2" name="Google Shape;152;p8"/>
          <p:cNvGraphicFramePr/>
          <p:nvPr/>
        </p:nvGraphicFramePr>
        <p:xfrm>
          <a:off x="9099580" y="4133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{C7002924-CFD1-43EA-B0DC-08884A6BE23A}</a:tableStyleId>
              </a:tblPr>
              <a:tblGrid>
                <a:gridCol w="2540000"/>
              </a:tblGrid>
              <a:tr h="32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Programmer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bonus: float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/>
                        <a:t>+main(String[]):void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" name="Google Shape;153;p8"/>
          <p:cNvSpPr txBox="1"/>
          <p:nvPr/>
        </p:nvSpPr>
        <p:spPr>
          <a:xfrm>
            <a:off x="838199" y="286900"/>
            <a:ext cx="11039573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1 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10527683" y="3429000"/>
            <a:ext cx="1094556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extends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10139998" y="2923582"/>
            <a:ext cx="459164" cy="31763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8"/>
          <p:cNvCxnSpPr/>
          <p:nvPr/>
        </p:nvCxnSpPr>
        <p:spPr>
          <a:xfrm>
            <a:off x="10369580" y="3241212"/>
            <a:ext cx="0" cy="89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838198" y="3039448"/>
            <a:ext cx="7495096" cy="3531652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838199" y="1168924"/>
            <a:ext cx="7495096" cy="1659117"/>
          </a:xfrm>
          <a:prstGeom prst="rect">
            <a:avLst/>
          </a:prstGeom>
          <a:solidFill>
            <a:srgbClr val="FBE4D4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38200" y="1008894"/>
            <a:ext cx="11039572" cy="5655857"/>
          </a:xfrm>
          <a:prstGeom prst="rect">
            <a:avLst/>
          </a:prstGeom>
          <a:noFill/>
          <a:ln cap="flat" cmpd="sng" w="9525">
            <a:solidFill>
              <a:srgbClr val="0000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class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Employee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 float salary=40000;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class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Programmer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solidFill>
                  <a:srgbClr val="0000EE"/>
                </a:solidFill>
                <a:latin typeface="Cambria"/>
                <a:ea typeface="Cambria"/>
                <a:cs typeface="Cambria"/>
                <a:sym typeface="Cambria"/>
              </a:rPr>
              <a:t>extends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Employee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{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 float bonus=10000;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  public static void main(String args[]){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	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Programmer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p=new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Programmer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();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	 System.out.println("Programmer salary is:"+p.salary);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  	 System.out.println("Bonus of Programmer is:"+p.bonus);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 	}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}  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838199" y="286900"/>
            <a:ext cx="11039573" cy="721995"/>
          </a:xfrm>
          <a:prstGeom prst="rect">
            <a:avLst/>
          </a:prstGeom>
          <a:solidFill>
            <a:srgbClr val="BBD6EE"/>
          </a:solidFill>
          <a:ln cap="flat" cmpd="sng" w="9525">
            <a:solidFill>
              <a:srgbClr val="009242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Example – 1: Output </a:t>
            </a:r>
            <a:endParaRPr/>
          </a:p>
        </p:txBody>
      </p:sp>
      <p:graphicFrame>
        <p:nvGraphicFramePr>
          <p:cNvPr id="166" name="Google Shape;166;p9"/>
          <p:cNvGraphicFramePr/>
          <p:nvPr/>
        </p:nvGraphicFramePr>
        <p:xfrm>
          <a:off x="8578392" y="177184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{E5144F33-0E0D-4541-B536-AF496CDB5377}</a:tableStyleId>
              </a:tblPr>
              <a:tblGrid>
                <a:gridCol w="3180750"/>
              </a:tblGrid>
              <a:tr h="114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Output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:</a:t>
                      </a:r>
                      <a:endParaRPr sz="1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b="0"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Programmer salary is:  40000.0</a:t>
                      </a:r>
                      <a:endParaRPr b="0"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Bonus of programmer is: 10000.0</a:t>
                      </a:r>
                      <a:endParaRPr b="0"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D3D3D3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</a:t>
                      </a:r>
                      <a:endParaRPr sz="11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FDBB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