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3716000" cx="2438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uXIk6BjU6kz8vQZboJDJuW9y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fca97dd92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7fca97dd92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fca97dd9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7fca97dd9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acab84e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83acab84e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ca97dd92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7fca97dd9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ca97dd92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7fca97dd92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a736d3cc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83a736d3cc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a736d3c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83a736d3c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3a736d3cc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unearned un earn  ed</a:t>
            </a:r>
            <a:endParaRPr/>
          </a:p>
        </p:txBody>
      </p:sp>
      <p:sp>
        <p:nvSpPr>
          <p:cNvPr id="216" name="Google Shape;216;g83a736d3cc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3a736d3cc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83a736d3cc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3a736d3cc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83a736d3cc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2"/>
          <p:cNvSpPr/>
          <p:nvPr>
            <p:ph idx="3" type="pic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None/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>
            <p:ph idx="2" type="pic"/>
          </p:nvPr>
        </p:nvSpPr>
        <p:spPr>
          <a:xfrm>
            <a:off x="3047999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>
  <p:cSld name="Le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22192338" y="12808585"/>
            <a:ext cx="515264" cy="5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>
            <p:ph idx="2" type="pic"/>
          </p:nvPr>
        </p:nvSpPr>
        <p:spPr>
          <a:xfrm>
            <a:off x="5334000" y="946546"/>
            <a:ext cx="13716002" cy="8304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>
            <p:ph idx="2" type="pic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57848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7848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7848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7848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7848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842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842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42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42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42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42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42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22192338" y="12808585"/>
            <a:ext cx="515264" cy="5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6807200" y="5690251"/>
            <a:ext cx="77106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200"/>
              <a:buFont typeface="Twentieth Century"/>
              <a:buNone/>
            </a:pPr>
            <a:r>
              <a:rPr b="1" i="0" lang="en-US" sz="13200" u="none" cap="none" strike="noStrike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-1" y="5587389"/>
            <a:ext cx="6807198" cy="25859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807200" y="7634852"/>
            <a:ext cx="94224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Accounting is so Easy !</a:t>
            </a:r>
            <a:endParaRPr b="1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2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4517795" y="7288259"/>
            <a:ext cx="9866204" cy="25859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6807200" y="4399513"/>
            <a:ext cx="96267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200"/>
              <a:buFont typeface="Twentieth Century"/>
              <a:buNone/>
            </a:pPr>
            <a:r>
              <a:rPr b="1" i="0" lang="en-US" sz="9600" u="none" cap="none" strike="noStrike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1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14076425" y="4312875"/>
            <a:ext cx="10307700" cy="25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8723183" y="3002691"/>
            <a:ext cx="7710617" cy="1"/>
          </a:xfrm>
          <a:prstGeom prst="straightConnector1">
            <a:avLst/>
          </a:prstGeom>
          <a:noFill/>
          <a:ln cap="flat" cmpd="sng" w="3048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" name="Google Shape;68;p2"/>
          <p:cNvCxnSpPr/>
          <p:nvPr/>
        </p:nvCxnSpPr>
        <p:spPr>
          <a:xfrm>
            <a:off x="16281811" y="3003961"/>
            <a:ext cx="1" cy="7710617"/>
          </a:xfrm>
          <a:prstGeom prst="straightConnector1">
            <a:avLst/>
          </a:prstGeom>
          <a:noFill/>
          <a:ln cap="flat" cmpd="sng" w="3048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" name="Google Shape;69;p2"/>
          <p:cNvCxnSpPr/>
          <p:nvPr/>
        </p:nvCxnSpPr>
        <p:spPr>
          <a:xfrm>
            <a:off x="8723183" y="10571891"/>
            <a:ext cx="7710617" cy="1"/>
          </a:xfrm>
          <a:prstGeom prst="straightConnector1">
            <a:avLst/>
          </a:prstGeom>
          <a:noFill/>
          <a:ln cap="flat" cmpd="sng" w="3048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" name="Google Shape;70;p2"/>
          <p:cNvCxnSpPr/>
          <p:nvPr/>
        </p:nvCxnSpPr>
        <p:spPr>
          <a:xfrm>
            <a:off x="8863742" y="9430273"/>
            <a:ext cx="1" cy="1283035"/>
          </a:xfrm>
          <a:prstGeom prst="straightConnector1">
            <a:avLst/>
          </a:prstGeom>
          <a:noFill/>
          <a:ln cap="flat" cmpd="sng" w="3048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" name="Google Shape;71;p2"/>
          <p:cNvCxnSpPr/>
          <p:nvPr/>
        </p:nvCxnSpPr>
        <p:spPr>
          <a:xfrm>
            <a:off x="8876442" y="3002691"/>
            <a:ext cx="1" cy="1283035"/>
          </a:xfrm>
          <a:prstGeom prst="straightConnector1">
            <a:avLst/>
          </a:prstGeom>
          <a:noFill/>
          <a:ln cap="flat" cmpd="sng" w="3048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1475" y="122618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10117773" y="12310592"/>
            <a:ext cx="4921433" cy="543425"/>
            <a:chOff x="-1" y="-1"/>
            <a:chExt cx="8281058" cy="903600"/>
          </a:xfrm>
        </p:grpSpPr>
        <p:sp>
          <p:nvSpPr>
            <p:cNvPr id="75" name="Google Shape;75;p2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g7fca97dd92_0_45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292" name="Google Shape;292;g7fca97dd92_0_45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7fca97dd92_0_45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7fca97dd92_0_45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7fca97dd92_0_45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7fca97dd92_0_45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7fca97dd92_0_45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g7fca97dd92_0_45"/>
          <p:cNvSpPr txBox="1"/>
          <p:nvPr/>
        </p:nvSpPr>
        <p:spPr>
          <a:xfrm>
            <a:off x="4457250" y="5098500"/>
            <a:ext cx="1453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many equations are there in accounting?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7fca97dd92_0_45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300" name="Google Shape;300;g7fca97dd92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7fca97dd92_0_45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7fca97dd92_0_45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3" name="Google Shape;303;g7fca97dd92_0_45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04" name="Google Shape;304;g7fca97dd92_0_45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7fca97dd92_0_45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lang="en-US" sz="7200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Exit Ticket</a:t>
            </a:r>
            <a:endParaRPr sz="7200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06" name="Google Shape;306;g7fca97dd92_0_45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307" name="Google Shape;307;g7fca97dd92_0_45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8" name="Google Shape;308;g7fca97dd92_0_45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09" name="Google Shape;309;g7fca97dd92_0_45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g7fca97dd92_0_1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315" name="Google Shape;315;g7fca97dd92_0_1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7fca97dd92_0_1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7fca97dd92_0_1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7fca97dd92_0_1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7fca97dd92_0_1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7fca97dd92_0_1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g7fca97dd92_0_1"/>
          <p:cNvSpPr txBox="1"/>
          <p:nvPr/>
        </p:nvSpPr>
        <p:spPr>
          <a:xfrm>
            <a:off x="4457250" y="5479500"/>
            <a:ext cx="1453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Every manager/leader needs knowledge of accounting. 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7fca97dd92_0_1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323" name="Google Shape;323;g7fca97dd9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7fca97dd92_0_1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g7fca97dd92_0_1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6" name="Google Shape;326;g7fca97dd92_0_1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27" name="Google Shape;327;g7fca97dd92_0_1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7fca97dd92_0_1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lang="en-US" sz="7200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Exit Ticket</a:t>
            </a:r>
            <a:endParaRPr sz="7200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29" name="Google Shape;329;g7fca97dd92_0_1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330" name="Google Shape;330;g7fca97dd92_0_1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" name="Google Shape;331;g7fca97dd92_0_1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32" name="Google Shape;332;g7fca97dd92_0_1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7fca97dd92_0_1"/>
          <p:cNvSpPr txBox="1"/>
          <p:nvPr/>
        </p:nvSpPr>
        <p:spPr>
          <a:xfrm>
            <a:off x="4457250" y="3264050"/>
            <a:ext cx="1453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True/False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g83acab84ef_1_0"/>
          <p:cNvGrpSpPr/>
          <p:nvPr/>
        </p:nvGrpSpPr>
        <p:grpSpPr>
          <a:xfrm>
            <a:off x="5177994" y="3704283"/>
            <a:ext cx="7858756" cy="1324200"/>
            <a:chOff x="0" y="269499"/>
            <a:chExt cx="7858756" cy="1324200"/>
          </a:xfrm>
        </p:grpSpPr>
        <p:sp>
          <p:nvSpPr>
            <p:cNvPr id="339" name="Google Shape;339;g83acab84ef_1_0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icture 3" id="340" name="Google Shape;340;g83acab84ef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662" y="533161"/>
              <a:ext cx="796788" cy="796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g83acab84ef_1_0"/>
            <p:cNvSpPr txBox="1"/>
            <p:nvPr/>
          </p:nvSpPr>
          <p:spPr>
            <a:xfrm>
              <a:off x="1493356" y="457191"/>
              <a:ext cx="63654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Mindset ! it’s easy !</a:t>
              </a:r>
              <a:endParaRPr sz="4800"/>
            </a:p>
          </p:txBody>
        </p:sp>
      </p:grpSp>
      <p:grpSp>
        <p:nvGrpSpPr>
          <p:cNvPr id="342" name="Google Shape;342;g83acab84ef_1_0"/>
          <p:cNvGrpSpPr/>
          <p:nvPr/>
        </p:nvGrpSpPr>
        <p:grpSpPr>
          <a:xfrm>
            <a:off x="5177994" y="5345925"/>
            <a:ext cx="10224856" cy="1324200"/>
            <a:chOff x="0" y="269499"/>
            <a:chExt cx="10224856" cy="1324200"/>
          </a:xfrm>
        </p:grpSpPr>
        <p:sp>
          <p:nvSpPr>
            <p:cNvPr id="343" name="Google Shape;343;g83acab84ef_1_0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83acab84ef_1_0"/>
            <p:cNvSpPr txBox="1"/>
            <p:nvPr/>
          </p:nvSpPr>
          <p:spPr>
            <a:xfrm>
              <a:off x="1493356" y="457199"/>
              <a:ext cx="87315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Understanding the word</a:t>
              </a:r>
              <a:endParaRPr sz="4800"/>
            </a:p>
          </p:txBody>
        </p:sp>
        <p:pic>
          <p:nvPicPr>
            <p:cNvPr descr="Picture 10" id="345" name="Google Shape;345;g83acab84ef_1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049" y="585549"/>
              <a:ext cx="692014" cy="6920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" name="Google Shape;346;g83acab84ef_1_0"/>
          <p:cNvGrpSpPr/>
          <p:nvPr/>
        </p:nvGrpSpPr>
        <p:grpSpPr>
          <a:xfrm>
            <a:off x="5275919" y="8727667"/>
            <a:ext cx="17609956" cy="1324200"/>
            <a:chOff x="0" y="269499"/>
            <a:chExt cx="17609956" cy="1324200"/>
          </a:xfrm>
        </p:grpSpPr>
        <p:sp>
          <p:nvSpPr>
            <p:cNvPr id="347" name="Google Shape;347;g83acab84ef_1_0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g83acab84ef_1_0"/>
            <p:cNvSpPr txBox="1"/>
            <p:nvPr/>
          </p:nvSpPr>
          <p:spPr>
            <a:xfrm>
              <a:off x="1493356" y="457207"/>
              <a:ext cx="161166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Keywords: Accounting is Easy, Dictionary, Meaning</a:t>
              </a:r>
              <a:endParaRPr sz="4800"/>
            </a:p>
          </p:txBody>
        </p:sp>
        <p:pic>
          <p:nvPicPr>
            <p:cNvPr descr="Picture 15" id="349" name="Google Shape;349;g83acab84ef_1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3659" y="557293"/>
              <a:ext cx="796794" cy="796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g83acab84ef_1_0"/>
          <p:cNvSpPr txBox="1"/>
          <p:nvPr/>
        </p:nvSpPr>
        <p:spPr>
          <a:xfrm>
            <a:off x="6435525" y="1264575"/>
            <a:ext cx="3683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</a:t>
            </a:r>
            <a:endParaRPr/>
          </a:p>
        </p:txBody>
      </p:sp>
      <p:sp>
        <p:nvSpPr>
          <p:cNvPr id="351" name="Google Shape;351;g83acab84ef_1_0"/>
          <p:cNvSpPr txBox="1"/>
          <p:nvPr/>
        </p:nvSpPr>
        <p:spPr>
          <a:xfrm>
            <a:off x="10506024" y="1562625"/>
            <a:ext cx="32850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56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1</a:t>
            </a:r>
            <a:endParaRPr/>
          </a:p>
        </p:txBody>
      </p:sp>
      <p:cxnSp>
        <p:nvCxnSpPr>
          <p:cNvPr id="352" name="Google Shape;352;g83acab84ef_1_0"/>
          <p:cNvCxnSpPr/>
          <p:nvPr/>
        </p:nvCxnSpPr>
        <p:spPr>
          <a:xfrm>
            <a:off x="9985625" y="1565413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3" name="Google Shape;353;g83acab84ef_1_0"/>
          <p:cNvGrpSpPr/>
          <p:nvPr/>
        </p:nvGrpSpPr>
        <p:grpSpPr>
          <a:xfrm>
            <a:off x="5275925" y="1292250"/>
            <a:ext cx="1064850" cy="1168875"/>
            <a:chOff x="2608925" y="2663850"/>
            <a:chExt cx="1064850" cy="1168875"/>
          </a:xfrm>
        </p:grpSpPr>
        <p:sp>
          <p:nvSpPr>
            <p:cNvPr id="354" name="Google Shape;354;g83acab84ef_1_0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03A1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g83acab84ef_1_0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03A1A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6" name="Google Shape;356;g83acab84ef_1_0"/>
          <p:cNvGrpSpPr/>
          <p:nvPr/>
        </p:nvGrpSpPr>
        <p:grpSpPr>
          <a:xfrm>
            <a:off x="5178001" y="7034458"/>
            <a:ext cx="15333853" cy="1324200"/>
            <a:chOff x="6051101" y="9561608"/>
            <a:chExt cx="15333853" cy="1324200"/>
          </a:xfrm>
        </p:grpSpPr>
        <p:grpSp>
          <p:nvGrpSpPr>
            <p:cNvPr id="357" name="Google Shape;357;g83acab84ef_1_0"/>
            <p:cNvGrpSpPr/>
            <p:nvPr/>
          </p:nvGrpSpPr>
          <p:grpSpPr>
            <a:xfrm>
              <a:off x="6051101" y="9561608"/>
              <a:ext cx="15333853" cy="1324200"/>
              <a:chOff x="0" y="269499"/>
              <a:chExt cx="15333853" cy="1324200"/>
            </a:xfrm>
          </p:grpSpPr>
          <p:sp>
            <p:nvSpPr>
              <p:cNvPr id="358" name="Google Shape;358;g83acab84ef_1_0"/>
              <p:cNvSpPr/>
              <p:nvPr/>
            </p:nvSpPr>
            <p:spPr>
              <a:xfrm>
                <a:off x="0" y="269499"/>
                <a:ext cx="1324200" cy="13242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Calibri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g83acab84ef_1_0"/>
              <p:cNvSpPr txBox="1"/>
              <p:nvPr/>
            </p:nvSpPr>
            <p:spPr>
              <a:xfrm>
                <a:off x="1493353" y="457191"/>
                <a:ext cx="13840500" cy="6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3600"/>
                  <a:buFont typeface="Twentieth Century"/>
                  <a:buNone/>
                </a:pPr>
                <a:r>
                  <a:rPr lang="en-US" sz="4800">
                    <a:solidFill>
                      <a:srgbClr val="40404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Focus: Believe &gt; Practice with focus</a:t>
                </a:r>
                <a:endParaRPr sz="4800"/>
              </a:p>
            </p:txBody>
          </p:sp>
        </p:grpSp>
        <p:pic>
          <p:nvPicPr>
            <p:cNvPr descr="Picture 20" id="360" name="Google Shape;360;g83acab84ef_1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40771" y="9808458"/>
              <a:ext cx="830472" cy="8304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1" name="Google Shape;361;g83acab84ef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781475" y="122618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83acab84ef_1_0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9"/>
          <p:cNvGrpSpPr/>
          <p:nvPr/>
        </p:nvGrpSpPr>
        <p:grpSpPr>
          <a:xfrm>
            <a:off x="7941644" y="5208567"/>
            <a:ext cx="9910281" cy="1324113"/>
            <a:chOff x="0" y="269499"/>
            <a:chExt cx="9910281" cy="1324113"/>
          </a:xfrm>
        </p:grpSpPr>
        <p:sp>
          <p:nvSpPr>
            <p:cNvPr id="368" name="Google Shape;368;p9"/>
            <p:cNvSpPr/>
            <p:nvPr/>
          </p:nvSpPr>
          <p:spPr>
            <a:xfrm>
              <a:off x="0" y="269499"/>
              <a:ext cx="1324113" cy="132411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9"/>
            <p:cNvSpPr txBox="1"/>
            <p:nvPr/>
          </p:nvSpPr>
          <p:spPr>
            <a:xfrm>
              <a:off x="1516881" y="457707"/>
              <a:ext cx="8393400" cy="6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3600"/>
                <a:buFont typeface="Twentieth Century"/>
                <a:buNone/>
              </a:pPr>
              <a:r>
                <a:rPr lang="en-US" sz="4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Lesson 2   What is Accounting</a:t>
              </a:r>
              <a:endParaRPr sz="4800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descr="Picture 15" id="370" name="Google Shape;370;p9"/>
            <p:cNvPicPr preferRelativeResize="0"/>
            <p:nvPr/>
          </p:nvPicPr>
          <p:blipFill rotWithShape="1">
            <a:blip r:embed="rId3">
              <a:alphaModFix/>
            </a:blip>
            <a:srcRect b="387960" l="387960" r="-387960" t="-387960"/>
            <a:stretch/>
          </p:blipFill>
          <p:spPr>
            <a:xfrm>
              <a:off x="263659" y="557293"/>
              <a:ext cx="796794" cy="796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icture 3" id="371" name="Google Shape;3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9681" y="5472232"/>
            <a:ext cx="796788" cy="796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9"/>
          <p:cNvCxnSpPr/>
          <p:nvPr/>
        </p:nvCxnSpPr>
        <p:spPr>
          <a:xfrm>
            <a:off x="11863675" y="5208563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3" name="Google Shape;37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81475" y="12261825"/>
            <a:ext cx="1729150" cy="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9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7fca97dd92_0_23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86" name="Google Shape;86;g7fca97dd92_0_23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g7fca97dd92_0_23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g7fca97dd92_0_23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g7fca97dd92_0_23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7fca97dd92_0_23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g7fca97dd92_0_23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g7fca97dd92_0_23"/>
          <p:cNvSpPr txBox="1"/>
          <p:nvPr/>
        </p:nvSpPr>
        <p:spPr>
          <a:xfrm>
            <a:off x="5806425" y="5844350"/>
            <a:ext cx="140886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you prove </a:t>
            </a:r>
            <a:endParaRPr sz="72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+ 12 = 11</a:t>
            </a:r>
            <a:endParaRPr sz="72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g7fca97dd92_0_23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94" name="Google Shape;94;g7fca97dd92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9146675" y="4942349"/>
            <a:ext cx="3814925" cy="38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7fca97dd92_0_23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g7fca97dd92_0_23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g7fca97dd92_0_23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8" name="Google Shape;98;g7fca97dd92_0_23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lang="en-US" sz="7200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Entry Ticket</a:t>
            </a:r>
            <a:endParaRPr sz="7200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99" name="Google Shape;99;g7fca97dd92_0_23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100" name="Google Shape;100;g7fca97dd92_0_23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" name="Google Shape;101;g7fca97dd92_0_23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02" name="Google Shape;102;g7fca97dd92_0_23"/>
          <p:cNvSpPr txBox="1"/>
          <p:nvPr/>
        </p:nvSpPr>
        <p:spPr>
          <a:xfrm rot="-5400000">
            <a:off x="21697800" y="6207226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fca97dd92_0_23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g7fca97dd92_0_67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109" name="Google Shape;109;g7fca97dd92_0_67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7fca97dd92_0_67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7fca97dd92_0_67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g7fca97dd92_0_67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7fca97dd92_0_67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7fca97dd92_0_67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g7fca97dd92_0_67"/>
          <p:cNvSpPr txBox="1"/>
          <p:nvPr/>
        </p:nvSpPr>
        <p:spPr>
          <a:xfrm>
            <a:off x="4483050" y="3318075"/>
            <a:ext cx="1453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you prove 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+ 12 = 11</a:t>
            </a:r>
            <a:endParaRPr sz="6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g7fca97dd92_0_67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117" name="Google Shape;117;g7fca97dd92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7fca97dd92_0_67"/>
          <p:cNvSpPr/>
          <p:nvPr/>
        </p:nvSpPr>
        <p:spPr>
          <a:xfrm>
            <a:off x="0" y="-6450"/>
            <a:ext cx="24456600" cy="2769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g7fca97dd92_0_67"/>
          <p:cNvCxnSpPr/>
          <p:nvPr/>
        </p:nvCxnSpPr>
        <p:spPr>
          <a:xfrm>
            <a:off x="9808525" y="1292950"/>
            <a:ext cx="0" cy="117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" name="Google Shape;120;g7fca97dd92_0_67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1" name="Google Shape;121;g7fca97dd92_0_67"/>
          <p:cNvSpPr txBox="1"/>
          <p:nvPr/>
        </p:nvSpPr>
        <p:spPr>
          <a:xfrm>
            <a:off x="5361900" y="1092675"/>
            <a:ext cx="9914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lang="en-US" sz="7200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Entry Ticket</a:t>
            </a:r>
            <a:endParaRPr sz="7200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22" name="Google Shape;122;g7fca97dd92_0_67"/>
          <p:cNvGrpSpPr/>
          <p:nvPr/>
        </p:nvGrpSpPr>
        <p:grpSpPr>
          <a:xfrm>
            <a:off x="4076250" y="984900"/>
            <a:ext cx="1064850" cy="1168875"/>
            <a:chOff x="2608925" y="2663850"/>
            <a:chExt cx="1064850" cy="1168875"/>
          </a:xfrm>
        </p:grpSpPr>
        <p:sp>
          <p:nvSpPr>
            <p:cNvPr id="123" name="Google Shape;123;g7fca97dd92_0_67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" name="Google Shape;124;g7fca97dd92_0_67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5" name="Google Shape;125;g7fca97dd92_0_67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g7fca97dd92_0_67"/>
          <p:cNvCxnSpPr/>
          <p:nvPr/>
        </p:nvCxnSpPr>
        <p:spPr>
          <a:xfrm>
            <a:off x="4734150" y="6678046"/>
            <a:ext cx="0" cy="1711416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7fca97dd92_0_67"/>
          <p:cNvCxnSpPr/>
          <p:nvPr/>
        </p:nvCxnSpPr>
        <p:spPr>
          <a:xfrm>
            <a:off x="6147675" y="6678046"/>
            <a:ext cx="0" cy="1711416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7fca97dd92_0_67"/>
          <p:cNvCxnSpPr/>
          <p:nvPr/>
        </p:nvCxnSpPr>
        <p:spPr>
          <a:xfrm>
            <a:off x="7599075" y="6678046"/>
            <a:ext cx="0" cy="1711416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7fca97dd92_0_67"/>
          <p:cNvCxnSpPr/>
          <p:nvPr/>
        </p:nvCxnSpPr>
        <p:spPr>
          <a:xfrm>
            <a:off x="8978775" y="6678046"/>
            <a:ext cx="0" cy="1711416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7fca97dd92_0_67"/>
          <p:cNvCxnSpPr/>
          <p:nvPr/>
        </p:nvCxnSpPr>
        <p:spPr>
          <a:xfrm>
            <a:off x="10533400" y="6652286"/>
            <a:ext cx="0" cy="1711416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7fca97dd92_0_67"/>
          <p:cNvCxnSpPr/>
          <p:nvPr/>
        </p:nvCxnSpPr>
        <p:spPr>
          <a:xfrm>
            <a:off x="11893300" y="6652304"/>
            <a:ext cx="0" cy="1711416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7fca97dd92_0_67"/>
          <p:cNvCxnSpPr/>
          <p:nvPr/>
        </p:nvCxnSpPr>
        <p:spPr>
          <a:xfrm flipH="1">
            <a:off x="4500225" y="6659450"/>
            <a:ext cx="1102200" cy="174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g7fca97dd92_0_67"/>
          <p:cNvCxnSpPr/>
          <p:nvPr/>
        </p:nvCxnSpPr>
        <p:spPr>
          <a:xfrm flipH="1">
            <a:off x="4483050" y="7512163"/>
            <a:ext cx="1102200" cy="174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g7fca97dd92_0_67"/>
          <p:cNvCxnSpPr/>
          <p:nvPr/>
        </p:nvCxnSpPr>
        <p:spPr>
          <a:xfrm flipH="1">
            <a:off x="4483050" y="8364900"/>
            <a:ext cx="1102200" cy="174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7fca97dd92_0_67"/>
          <p:cNvCxnSpPr/>
          <p:nvPr/>
        </p:nvCxnSpPr>
        <p:spPr>
          <a:xfrm flipH="1">
            <a:off x="6147675" y="8281800"/>
            <a:ext cx="824400" cy="312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7fca97dd92_0_67"/>
          <p:cNvCxnSpPr/>
          <p:nvPr/>
        </p:nvCxnSpPr>
        <p:spPr>
          <a:xfrm flipH="1">
            <a:off x="7293050" y="6812000"/>
            <a:ext cx="1102200" cy="174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7fca97dd92_0_67"/>
          <p:cNvCxnSpPr/>
          <p:nvPr/>
        </p:nvCxnSpPr>
        <p:spPr>
          <a:xfrm flipH="1">
            <a:off x="7293050" y="7499288"/>
            <a:ext cx="1102200" cy="174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7fca97dd92_0_67"/>
          <p:cNvCxnSpPr/>
          <p:nvPr/>
        </p:nvCxnSpPr>
        <p:spPr>
          <a:xfrm flipH="1">
            <a:off x="7293050" y="8186600"/>
            <a:ext cx="1102200" cy="174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g7fca97dd92_0_67"/>
          <p:cNvCxnSpPr/>
          <p:nvPr/>
        </p:nvCxnSpPr>
        <p:spPr>
          <a:xfrm flipH="1">
            <a:off x="9050850" y="6770575"/>
            <a:ext cx="741600" cy="16698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g7fca97dd92_0_67"/>
          <p:cNvCxnSpPr/>
          <p:nvPr/>
        </p:nvCxnSpPr>
        <p:spPr>
          <a:xfrm flipH="1">
            <a:off x="10342138" y="6924350"/>
            <a:ext cx="1102200" cy="174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g7fca97dd92_0_67"/>
          <p:cNvCxnSpPr/>
          <p:nvPr/>
        </p:nvCxnSpPr>
        <p:spPr>
          <a:xfrm flipH="1">
            <a:off x="10342138" y="7611638"/>
            <a:ext cx="1102200" cy="174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g7fca97dd92_0_67"/>
          <p:cNvCxnSpPr/>
          <p:nvPr/>
        </p:nvCxnSpPr>
        <p:spPr>
          <a:xfrm flipH="1">
            <a:off x="10342138" y="8298950"/>
            <a:ext cx="1102200" cy="174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g7fca97dd92_0_67"/>
          <p:cNvCxnSpPr/>
          <p:nvPr/>
        </p:nvCxnSpPr>
        <p:spPr>
          <a:xfrm>
            <a:off x="12962475" y="6612204"/>
            <a:ext cx="0" cy="17115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g7fca97dd92_0_67"/>
          <p:cNvCxnSpPr/>
          <p:nvPr/>
        </p:nvCxnSpPr>
        <p:spPr>
          <a:xfrm>
            <a:off x="11996338" y="6709850"/>
            <a:ext cx="1046700" cy="1761300"/>
          </a:xfrm>
          <a:prstGeom prst="straightConnector1">
            <a:avLst/>
          </a:prstGeom>
          <a:noFill/>
          <a:ln cap="flat" cmpd="sng" w="1143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7fca97dd92_0_67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83a736d3cc_0_22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151" name="Google Shape;151;g83a736d3cc_0_22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83a736d3cc_0_22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83a736d3cc_0_22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83a736d3cc_0_22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83a736d3cc_0_22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83a736d3cc_0_22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g83a736d3cc_0_22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Accounting is so Easy  </a:t>
            </a:r>
            <a:r>
              <a:rPr lang="en-US" sz="8200">
                <a:solidFill>
                  <a:srgbClr val="99999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 Reasons</a:t>
            </a:r>
            <a:r>
              <a:rPr lang="en-US" sz="82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820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g83a736d3cc_0_22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159" name="Google Shape;159;g83a736d3cc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83a736d3cc_0_22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83a736d3cc_0_22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83a736d3cc_0_22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83a736d3cc_0_22"/>
          <p:cNvCxnSpPr/>
          <p:nvPr/>
        </p:nvCxnSpPr>
        <p:spPr>
          <a:xfrm>
            <a:off x="15111825" y="2825463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g83a736d3cc_0_22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65" name="Google Shape;165;g83a736d3cc_0_22"/>
          <p:cNvSpPr txBox="1"/>
          <p:nvPr/>
        </p:nvSpPr>
        <p:spPr>
          <a:xfrm>
            <a:off x="3888425" y="4863675"/>
            <a:ext cx="15727200" cy="4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only 1 equation to memorize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maths/problems are almost same at all the times.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art and also a science! Interesting !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counts money! too interesting !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t/>
            </a:r>
            <a:endParaRPr sz="48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6" name="Google Shape;166;g83a736d3cc_0_22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7" name="Google Shape;167;g83a736d3cc_0_22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9407835" y="12477554"/>
            <a:ext cx="4921462" cy="543455"/>
            <a:chOff x="-1" y="-1"/>
            <a:chExt cx="8281107" cy="903650"/>
          </a:xfrm>
        </p:grpSpPr>
        <p:sp>
          <p:nvSpPr>
            <p:cNvPr id="173" name="Google Shape;173;p4"/>
            <p:cNvSpPr/>
            <p:nvPr/>
          </p:nvSpPr>
          <p:spPr>
            <a:xfrm>
              <a:off x="-1" y="-1"/>
              <a:ext cx="903649" cy="90365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475959" y="-1"/>
              <a:ext cx="903649" cy="90365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950191" y="-1"/>
              <a:ext cx="903649" cy="90365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424424" y="-1"/>
              <a:ext cx="903649" cy="90365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900938" y="-1"/>
              <a:ext cx="903649" cy="90365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7377457" y="-1"/>
              <a:ext cx="903649" cy="9036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4"/>
          <p:cNvSpPr txBox="1"/>
          <p:nvPr/>
        </p:nvSpPr>
        <p:spPr>
          <a:xfrm>
            <a:off x="3768525" y="2636175"/>
            <a:ext cx="186525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82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Accounting is so Easy  </a:t>
            </a:r>
            <a:r>
              <a:rPr lang="en-US" sz="8200">
                <a:solidFill>
                  <a:srgbClr val="99999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 Reasons</a:t>
            </a:r>
            <a:r>
              <a:rPr lang="en-US" sz="82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820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/>
          <p:nvPr/>
        </p:nvSpPr>
        <p:spPr>
          <a:xfrm>
            <a:off x="0" y="-6450"/>
            <a:ext cx="24456599" cy="2445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4"/>
          <p:cNvCxnSpPr/>
          <p:nvPr/>
        </p:nvCxnSpPr>
        <p:spPr>
          <a:xfrm>
            <a:off x="15111825" y="2825463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4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6" name="Google Shape;186;p4"/>
          <p:cNvSpPr txBox="1"/>
          <p:nvPr/>
        </p:nvSpPr>
        <p:spPr>
          <a:xfrm>
            <a:off x="3753263" y="5194575"/>
            <a:ext cx="162306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It requires mathematical knowledge but only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+   -   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 ÷</a:t>
            </a:r>
            <a:endParaRPr i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It has only 15 terminologies to understand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It talks about daily life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t/>
            </a:r>
            <a:endParaRPr sz="3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87" name="Google Shape;187;p4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88" name="Google Shape;188;p4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4719600" y="12566625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g83a736d3cc_0_0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195" name="Google Shape;195;g83a736d3cc_0_0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83a736d3cc_0_0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g83a736d3cc_0_0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83a736d3cc_0_0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g83a736d3cc_0_0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83a736d3cc_0_0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g83a736d3cc_0_0"/>
          <p:cNvSpPr txBox="1"/>
          <p:nvPr/>
        </p:nvSpPr>
        <p:spPr>
          <a:xfrm>
            <a:off x="3768525" y="2788575"/>
            <a:ext cx="104190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Accounting is so Difficult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83a736d3cc_0_0"/>
          <p:cNvSpPr txBox="1"/>
          <p:nvPr/>
        </p:nvSpPr>
        <p:spPr>
          <a:xfrm>
            <a:off x="13649825" y="2813925"/>
            <a:ext cx="4602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56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Only 1 Reason </a:t>
            </a:r>
            <a:endParaRPr sz="5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t/>
            </a:r>
            <a:endParaRPr sz="5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g83a736d3cc_0_0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204" name="Google Shape;204;g83a736d3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83a736d3cc_0_0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83a736d3cc_0_0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g83a736d3cc_0_0"/>
          <p:cNvCxnSpPr/>
          <p:nvPr/>
        </p:nvCxnSpPr>
        <p:spPr>
          <a:xfrm>
            <a:off x="13112100" y="2857575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g83a736d3cc_0_0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09" name="Google Shape;209;g83a736d3cc_0_0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83a736d3cc_0_0"/>
          <p:cNvSpPr txBox="1"/>
          <p:nvPr/>
        </p:nvSpPr>
        <p:spPr>
          <a:xfrm>
            <a:off x="3729250" y="5369850"/>
            <a:ext cx="162786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会計で使われている言葉の意味がわからないので難しいようです。また、英語も理解できません </a:t>
            </a:r>
            <a:endParaRPr sz="4800"/>
          </a:p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t/>
            </a:r>
            <a:endParaRPr sz="3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11" name="Google Shape;211;g83a736d3cc_0_0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12" name="Google Shape;212;g83a736d3cc_0_0"/>
          <p:cNvSpPr txBox="1"/>
          <p:nvPr/>
        </p:nvSpPr>
        <p:spPr>
          <a:xfrm>
            <a:off x="3673775" y="7138775"/>
            <a:ext cx="162786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</a:rPr>
              <a:t>Kaikei de tsuka wareteiru kotoba no imi ga wakaranainode muzukashī yōdesu. Mata, eigo mo rikai dekimasen.</a:t>
            </a:r>
            <a:endParaRPr sz="4800">
              <a:solidFill>
                <a:srgbClr val="B7B7B7"/>
              </a:solidFill>
            </a:endParaRPr>
          </a:p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7B7B7"/>
              </a:solidFill>
              <a:highlight>
                <a:srgbClr val="F8F9FA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t/>
            </a:r>
            <a:endParaRPr sz="3600">
              <a:solidFill>
                <a:srgbClr val="B7B7B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83a736d3cc_0_0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g83a736d3cc_0_68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219" name="Google Shape;219;g83a736d3cc_0_68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83a736d3cc_0_68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g83a736d3cc_0_68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83a736d3cc_0_68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83a736d3cc_0_68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g83a736d3cc_0_68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g83a736d3cc_0_68"/>
          <p:cNvSpPr txBox="1"/>
          <p:nvPr/>
        </p:nvSpPr>
        <p:spPr>
          <a:xfrm>
            <a:off x="3768525" y="2788575"/>
            <a:ext cx="104190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8200"/>
              <a:buFont typeface="Twentieth Century"/>
              <a:buNone/>
            </a:pPr>
            <a:r>
              <a:rPr lang="en-US" sz="60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Accounting is so Difficult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83a736d3cc_0_68"/>
          <p:cNvSpPr txBox="1"/>
          <p:nvPr/>
        </p:nvSpPr>
        <p:spPr>
          <a:xfrm>
            <a:off x="13802225" y="2966325"/>
            <a:ext cx="4602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56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Only 1 Reason </a:t>
            </a:r>
            <a:endParaRPr sz="5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t/>
            </a:r>
            <a:endParaRPr sz="5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g83a736d3cc_0_68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228" name="Google Shape;228;g83a736d3cc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83a736d3cc_0_68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83a736d3cc_0_68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g83a736d3cc_0_68"/>
          <p:cNvCxnSpPr/>
          <p:nvPr/>
        </p:nvCxnSpPr>
        <p:spPr>
          <a:xfrm>
            <a:off x="13112100" y="2857575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g83a736d3cc_0_68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33" name="Google Shape;233;g83a736d3cc_0_68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83a736d3cc_0_68"/>
          <p:cNvSpPr txBox="1"/>
          <p:nvPr/>
        </p:nvSpPr>
        <p:spPr>
          <a:xfrm>
            <a:off x="3729250" y="5369850"/>
            <a:ext cx="162786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会計で使われている言葉の意味がわからないので難しいようです。また、英語も理解できません </a:t>
            </a:r>
            <a:endParaRPr sz="4800"/>
          </a:p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t/>
            </a:r>
            <a:endParaRPr sz="3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5" name="Google Shape;235;g83a736d3cc_0_68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36" name="Google Shape;236;g83a736d3cc_0_68"/>
          <p:cNvSpPr txBox="1"/>
          <p:nvPr/>
        </p:nvSpPr>
        <p:spPr>
          <a:xfrm>
            <a:off x="3910075" y="7352725"/>
            <a:ext cx="1574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It looks difficult because you don’t know the meaning of words used in accounting. You also don’t understand English. </a:t>
            </a:r>
            <a:endParaRPr b="1" sz="4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237" name="Google Shape;237;g83a736d3cc_0_68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g83a736d3cc_0_43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243" name="Google Shape;243;g83a736d3cc_0_43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83a736d3cc_0_43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83a736d3cc_0_43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83a736d3cc_0_43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g83a736d3cc_0_43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83a736d3cc_0_43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g83a736d3cc_0_43"/>
          <p:cNvSpPr txBox="1"/>
          <p:nvPr/>
        </p:nvSpPr>
        <p:spPr>
          <a:xfrm>
            <a:off x="18344074" y="3162325"/>
            <a:ext cx="32850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b="0" i="0" lang="en-US" sz="56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83a736d3cc_0_43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251" name="Google Shape;251;g83a736d3cc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83a736d3cc_0_43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83a736d3cc_0_43"/>
          <p:cNvSpPr/>
          <p:nvPr/>
        </p:nvSpPr>
        <p:spPr>
          <a:xfrm>
            <a:off x="2608925" y="2993325"/>
            <a:ext cx="772800" cy="839400"/>
          </a:xfrm>
          <a:prstGeom prst="ellipse">
            <a:avLst/>
          </a:prstGeom>
          <a:noFill/>
          <a:ln cap="flat" cmpd="sng" w="152400">
            <a:solidFill>
              <a:srgbClr val="03A1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g83a736d3cc_0_43"/>
          <p:cNvCxnSpPr/>
          <p:nvPr/>
        </p:nvCxnSpPr>
        <p:spPr>
          <a:xfrm>
            <a:off x="17911125" y="3205975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5" name="Google Shape;255;g83a736d3cc_0_43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56" name="Google Shape;256;g83a736d3cc_0_43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83a736d3cc_0_43"/>
          <p:cNvSpPr txBox="1"/>
          <p:nvPr/>
        </p:nvSpPr>
        <p:spPr>
          <a:xfrm>
            <a:off x="3997125" y="2969850"/>
            <a:ext cx="14066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Shouldn’t you only know and pass accounting but </a:t>
            </a:r>
            <a:endParaRPr sz="480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must achieve mastery on it ?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t/>
            </a:r>
            <a:endParaRPr sz="3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8" name="Google Shape;258;g83a736d3cc_0_43"/>
          <p:cNvCxnSpPr/>
          <p:nvPr/>
        </p:nvCxnSpPr>
        <p:spPr>
          <a:xfrm flipH="1" rot="10800000">
            <a:off x="3002375" y="2663850"/>
            <a:ext cx="671400" cy="734700"/>
          </a:xfrm>
          <a:prstGeom prst="straightConnector1">
            <a:avLst/>
          </a:prstGeom>
          <a:noFill/>
          <a:ln cap="flat" cmpd="sng" w="76200">
            <a:solidFill>
              <a:srgbClr val="03A1A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59" name="Google Shape;259;g83a736d3cc_0_43"/>
          <p:cNvSpPr txBox="1"/>
          <p:nvPr/>
        </p:nvSpPr>
        <p:spPr>
          <a:xfrm>
            <a:off x="5904613" y="8740025"/>
            <a:ext cx="2474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48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Manager</a:t>
            </a:r>
            <a:endParaRPr sz="3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0" name="Google Shape;260;g83a736d3cc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300" y="64508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83a736d3cc_0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80492" y="6450840"/>
            <a:ext cx="3146124" cy="222138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83a736d3cc_0_43"/>
          <p:cNvSpPr txBox="1"/>
          <p:nvPr/>
        </p:nvSpPr>
        <p:spPr>
          <a:xfrm>
            <a:off x="13518700" y="8912900"/>
            <a:ext cx="2474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48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Executive</a:t>
            </a:r>
            <a:endParaRPr sz="3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g83a736d3cc_0_43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EEF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g83a736d3cc_0_99"/>
          <p:cNvGrpSpPr/>
          <p:nvPr/>
        </p:nvGrpSpPr>
        <p:grpSpPr>
          <a:xfrm>
            <a:off x="9407835" y="12477554"/>
            <a:ext cx="4921433" cy="543425"/>
            <a:chOff x="-1" y="-1"/>
            <a:chExt cx="8281058" cy="903600"/>
          </a:xfrm>
        </p:grpSpPr>
        <p:sp>
          <p:nvSpPr>
            <p:cNvPr id="269" name="Google Shape;269;g83a736d3cc_0_99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83a736d3cc_0_99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3a736d3cc_0_99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83a736d3cc_0_99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83a736d3cc_0_99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83a736d3cc_0_99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g83a736d3cc_0_99"/>
          <p:cNvSpPr txBox="1"/>
          <p:nvPr/>
        </p:nvSpPr>
        <p:spPr>
          <a:xfrm>
            <a:off x="15530374" y="5842250"/>
            <a:ext cx="32850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b="0" i="0" lang="en-US" sz="56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83a736d3cc_0_99"/>
          <p:cNvSpPr/>
          <p:nvPr/>
        </p:nvSpPr>
        <p:spPr>
          <a:xfrm>
            <a:off x="22047192" y="4497086"/>
            <a:ext cx="2336796" cy="47218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277" name="Google Shape;277;g83a736d3cc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179448" y="6290095"/>
            <a:ext cx="1061201" cy="10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83a736d3cc_0_99"/>
          <p:cNvSpPr/>
          <p:nvPr/>
        </p:nvSpPr>
        <p:spPr>
          <a:xfrm>
            <a:off x="0" y="-6450"/>
            <a:ext cx="24456600" cy="2445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g83a736d3cc_0_99"/>
          <p:cNvCxnSpPr/>
          <p:nvPr/>
        </p:nvCxnSpPr>
        <p:spPr>
          <a:xfrm>
            <a:off x="14917550" y="5885900"/>
            <a:ext cx="0" cy="11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0" name="Google Shape;280;g83a736d3cc_0_99"/>
          <p:cNvPicPr preferRelativeResize="0"/>
          <p:nvPr/>
        </p:nvPicPr>
        <p:blipFill rotWithShape="1">
          <a:blip r:embed="rId4">
            <a:alphaModFix amt="62000"/>
          </a:blip>
          <a:srcRect b="0" l="0" r="0" t="0"/>
          <a:stretch/>
        </p:blipFill>
        <p:spPr>
          <a:xfrm>
            <a:off x="21781475" y="12490425"/>
            <a:ext cx="1729150" cy="64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81" name="Google Shape;281;g83a736d3cc_0_99"/>
          <p:cNvSpPr txBox="1"/>
          <p:nvPr/>
        </p:nvSpPr>
        <p:spPr>
          <a:xfrm>
            <a:off x="720025" y="12391200"/>
            <a:ext cx="3932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3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83a736d3cc_0_99"/>
          <p:cNvSpPr txBox="1"/>
          <p:nvPr/>
        </p:nvSpPr>
        <p:spPr>
          <a:xfrm>
            <a:off x="6187600" y="5733500"/>
            <a:ext cx="83478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5600"/>
              <a:buFont typeface="Twentieth Century"/>
              <a:buNone/>
            </a:pPr>
            <a:r>
              <a:rPr lang="en-US" sz="480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একাউন্টিং বোঝার আগে বুঝতে হবে একাউন্টিং কেন বুঝতে হবে ? </a:t>
            </a:r>
            <a:endParaRPr sz="36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83" name="Google Shape;283;g83a736d3cc_0_99"/>
          <p:cNvGrpSpPr/>
          <p:nvPr/>
        </p:nvGrpSpPr>
        <p:grpSpPr>
          <a:xfrm>
            <a:off x="5495425" y="5345625"/>
            <a:ext cx="1064850" cy="1168875"/>
            <a:chOff x="2608925" y="2663850"/>
            <a:chExt cx="1064850" cy="1168875"/>
          </a:xfrm>
        </p:grpSpPr>
        <p:sp>
          <p:nvSpPr>
            <p:cNvPr id="284" name="Google Shape;284;g83a736d3cc_0_99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152400">
              <a:solidFill>
                <a:srgbClr val="03A1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5" name="Google Shape;285;g83a736d3cc_0_99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76200">
              <a:solidFill>
                <a:srgbClr val="03A1A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86" name="Google Shape;286;g83a736d3cc_0_99"/>
          <p:cNvSpPr txBox="1"/>
          <p:nvPr/>
        </p:nvSpPr>
        <p:spPr>
          <a:xfrm rot="-5400000">
            <a:off x="21924625" y="5481751"/>
            <a:ext cx="35397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7200"/>
              <a:buFont typeface="Twentieth Century"/>
              <a:buNone/>
            </a:pPr>
            <a:r>
              <a:rPr b="1" lang="en-US" sz="60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i="0" lang="en-US" sz="60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