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3716000" cx="2438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  <p:embeddedFont>
      <p:font typeface="Bree Serif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hxNHQBqe8kzJyy2xAwrwDUqyx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FCCD1C-3B39-4763-B13E-6FA5AEA059B3}">
  <a:tblStyle styleId="{43FCCD1C-3B39-4763-B13E-6FA5AEA05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4a370e90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74a370e90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b85fce36_0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3b85fce36_0_2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3b85fce36_0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83b85fce36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4a370e901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74a370e901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4a370e90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74a370e90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4a370e901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74a370e901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b85fce3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83b85fce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b85fce3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83b85fce3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ab6a61e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83ab6a61e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82f7c157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7482f7c157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82f7c157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7482f7c157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482f7c157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7482f7c157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482f7c157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7482f7c157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482f7c157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7482f7c157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2"/>
          <p:cNvSpPr/>
          <p:nvPr>
            <p:ph idx="3" type="pic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None/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>
            <p:ph idx="2" type="pic"/>
          </p:nvPr>
        </p:nvSpPr>
        <p:spPr>
          <a:xfrm>
            <a:off x="3047999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22192338" y="12808585"/>
            <a:ext cx="515264" cy="5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>
            <p:ph idx="2" type="pic"/>
          </p:nvPr>
        </p:nvSpPr>
        <p:spPr>
          <a:xfrm>
            <a:off x="5334000" y="946546"/>
            <a:ext cx="13716002" cy="83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>
            <p:ph idx="2" type="pic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57848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7848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7848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7848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7848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842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842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42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42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22192338" y="12808585"/>
            <a:ext cx="515264" cy="5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7941644" y="5208567"/>
            <a:ext cx="9910281" cy="1324113"/>
            <a:chOff x="0" y="269499"/>
            <a:chExt cx="9910281" cy="1324113"/>
          </a:xfrm>
        </p:grpSpPr>
        <p:sp>
          <p:nvSpPr>
            <p:cNvPr id="62" name="Google Shape;62;p9"/>
            <p:cNvSpPr/>
            <p:nvPr/>
          </p:nvSpPr>
          <p:spPr>
            <a:xfrm>
              <a:off x="0" y="269499"/>
              <a:ext cx="1324113" cy="132411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 txBox="1"/>
            <p:nvPr/>
          </p:nvSpPr>
          <p:spPr>
            <a:xfrm>
              <a:off x="1516881" y="457707"/>
              <a:ext cx="8393400" cy="6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b="0" i="0" lang="en-US" sz="4800" u="none" cap="none" strike="noStrike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Lesson 2   What is Accounting</a:t>
              </a:r>
              <a:endParaRPr b="0" i="0" sz="48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descr="Picture 15" id="64" name="Google Shape;64;p9"/>
            <p:cNvPicPr preferRelativeResize="0"/>
            <p:nvPr/>
          </p:nvPicPr>
          <p:blipFill rotWithShape="1">
            <a:blip r:embed="rId3">
              <a:alphaModFix/>
            </a:blip>
            <a:srcRect b="387959" l="387960" r="-387959" t="-387960"/>
            <a:stretch/>
          </p:blipFill>
          <p:spPr>
            <a:xfrm>
              <a:off x="263659" y="557293"/>
              <a:ext cx="796794" cy="796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icture 3" id="65" name="Google Shape;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9681" y="5472232"/>
            <a:ext cx="796788" cy="796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9"/>
          <p:cNvCxnSpPr/>
          <p:nvPr/>
        </p:nvCxnSpPr>
        <p:spPr>
          <a:xfrm>
            <a:off x="11863675" y="520856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81475" y="122618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720025" y="121626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g74a370e901_0_0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273" name="Google Shape;273;g74a370e901_0_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74a370e901_0_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74a370e901_0_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74a370e901_0_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74a370e901_0_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74a370e901_0_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g74a370e901_0_0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accounting ?</a:t>
            </a:r>
            <a:endParaRPr sz="8200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" name="Google Shape;280;g74a370e901_0_0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74a370e901_0_0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74a370e901_0_0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83" name="Google Shape;283;g74a370e901_0_0"/>
          <p:cNvSpPr txBox="1"/>
          <p:nvPr/>
        </p:nvSpPr>
        <p:spPr>
          <a:xfrm>
            <a:off x="720025" y="126198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g74a370e901_0_0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85" name="Google Shape;285;g74a370e901_0_0"/>
          <p:cNvSpPr txBox="1"/>
          <p:nvPr/>
        </p:nvSpPr>
        <p:spPr>
          <a:xfrm>
            <a:off x="5042100" y="4736575"/>
            <a:ext cx="124152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 Accounting is a language of business</a:t>
            </a:r>
            <a:endParaRPr sz="60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6" name="Google Shape;286;g74a370e901_0_0"/>
          <p:cNvSpPr txBox="1"/>
          <p:nvPr/>
        </p:nvSpPr>
        <p:spPr>
          <a:xfrm>
            <a:off x="5194500" y="6003200"/>
            <a:ext cx="17610000" cy="4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# Accounting is a process of </a:t>
            </a:r>
            <a:r>
              <a:rPr lang="en-US" sz="6000">
                <a:solidFill>
                  <a:srgbClr val="A61C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identifying</a:t>
            </a: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6000">
                <a:solidFill>
                  <a:srgbClr val="E691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recording</a:t>
            </a: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6000">
                <a:solidFill>
                  <a:srgbClr val="6AA84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classifying</a:t>
            </a: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6000">
                <a:solidFill>
                  <a:srgbClr val="3C78D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summarizing</a:t>
            </a: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 &amp; </a:t>
            </a:r>
            <a:r>
              <a:rPr lang="en-US" sz="60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preparing financial statements</a:t>
            </a: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 to </a:t>
            </a:r>
            <a:r>
              <a:rPr lang="en-US" sz="6000">
                <a:solidFill>
                  <a:srgbClr val="674EA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communicate</a:t>
            </a: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 with the users of  accounting information for </a:t>
            </a:r>
            <a:r>
              <a:rPr b="1" lang="en-US" sz="7200">
                <a:solidFill>
                  <a:srgbClr val="99999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decision making</a:t>
            </a: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. In the process of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6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g83b85fce36_0_291"/>
          <p:cNvGrpSpPr/>
          <p:nvPr/>
        </p:nvGrpSpPr>
        <p:grpSpPr>
          <a:xfrm>
            <a:off x="5177994" y="3704283"/>
            <a:ext cx="14287156" cy="1324200"/>
            <a:chOff x="0" y="269499"/>
            <a:chExt cx="14287156" cy="1324200"/>
          </a:xfrm>
        </p:grpSpPr>
        <p:sp>
          <p:nvSpPr>
            <p:cNvPr id="292" name="Google Shape;292;g83b85fce36_0_291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icture 3" id="293" name="Google Shape;293;g83b85fce36_0_2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662" y="533161"/>
              <a:ext cx="796788" cy="796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g83b85fce36_0_291"/>
            <p:cNvSpPr txBox="1"/>
            <p:nvPr/>
          </p:nvSpPr>
          <p:spPr>
            <a:xfrm>
              <a:off x="1493356" y="457191"/>
              <a:ext cx="127938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Accounting is a language. It is also a process of...</a:t>
              </a:r>
              <a:endParaRPr sz="4800"/>
            </a:p>
          </p:txBody>
        </p:sp>
      </p:grpSp>
      <p:grpSp>
        <p:nvGrpSpPr>
          <p:cNvPr id="295" name="Google Shape;295;g83b85fce36_0_291"/>
          <p:cNvGrpSpPr/>
          <p:nvPr/>
        </p:nvGrpSpPr>
        <p:grpSpPr>
          <a:xfrm>
            <a:off x="5177994" y="5345925"/>
            <a:ext cx="17467756" cy="1324200"/>
            <a:chOff x="0" y="269499"/>
            <a:chExt cx="17467756" cy="1324200"/>
          </a:xfrm>
        </p:grpSpPr>
        <p:sp>
          <p:nvSpPr>
            <p:cNvPr id="296" name="Google Shape;296;g83b85fce36_0_291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83b85fce36_0_291"/>
            <p:cNvSpPr txBox="1"/>
            <p:nvPr/>
          </p:nvSpPr>
          <p:spPr>
            <a:xfrm>
              <a:off x="1493356" y="457199"/>
              <a:ext cx="159744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 activities: Identify &gt; Record &amp; Summerize &gt; Communicate</a:t>
              </a:r>
              <a:endParaRPr sz="4800"/>
            </a:p>
          </p:txBody>
        </p:sp>
        <p:pic>
          <p:nvPicPr>
            <p:cNvPr descr="Picture 10" id="298" name="Google Shape;298;g83b85fce36_0_2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049" y="585549"/>
              <a:ext cx="692014" cy="6920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g83b85fce36_0_291"/>
          <p:cNvGrpSpPr/>
          <p:nvPr/>
        </p:nvGrpSpPr>
        <p:grpSpPr>
          <a:xfrm>
            <a:off x="5177994" y="8610575"/>
            <a:ext cx="17609956" cy="1517492"/>
            <a:chOff x="0" y="76207"/>
            <a:chExt cx="17609956" cy="1517492"/>
          </a:xfrm>
        </p:grpSpPr>
        <p:sp>
          <p:nvSpPr>
            <p:cNvPr id="300" name="Google Shape;300;g83b85fce36_0_291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83b85fce36_0_291"/>
            <p:cNvSpPr txBox="1"/>
            <p:nvPr/>
          </p:nvSpPr>
          <p:spPr>
            <a:xfrm>
              <a:off x="1493356" y="76207"/>
              <a:ext cx="161166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Keywords: Accounting is a process, identify, record, </a:t>
              </a: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summarize</a:t>
              </a: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, communicate, decision making</a:t>
              </a:r>
              <a:endParaRPr sz="4800"/>
            </a:p>
          </p:txBody>
        </p:sp>
        <p:pic>
          <p:nvPicPr>
            <p:cNvPr descr="Picture 15" id="302" name="Google Shape;302;g83b85fce36_0_2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3659" y="557293"/>
              <a:ext cx="796794" cy="796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g83b85fce36_0_291"/>
          <p:cNvSpPr txBox="1"/>
          <p:nvPr/>
        </p:nvSpPr>
        <p:spPr>
          <a:xfrm>
            <a:off x="6435525" y="1264575"/>
            <a:ext cx="3683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A61C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04" name="Google Shape;304;g83b85fce36_0_291"/>
          <p:cNvSpPr txBox="1"/>
          <p:nvPr/>
        </p:nvSpPr>
        <p:spPr>
          <a:xfrm>
            <a:off x="10506025" y="1562625"/>
            <a:ext cx="20892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56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/>
          </a:p>
        </p:txBody>
      </p:sp>
      <p:cxnSp>
        <p:nvCxnSpPr>
          <p:cNvPr id="305" name="Google Shape;305;g83b85fce36_0_291"/>
          <p:cNvCxnSpPr/>
          <p:nvPr/>
        </p:nvCxnSpPr>
        <p:spPr>
          <a:xfrm>
            <a:off x="9985625" y="156541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" name="Google Shape;306;g83b85fce36_0_291"/>
          <p:cNvGrpSpPr/>
          <p:nvPr/>
        </p:nvGrpSpPr>
        <p:grpSpPr>
          <a:xfrm>
            <a:off x="5275925" y="1292250"/>
            <a:ext cx="1064850" cy="1168875"/>
            <a:chOff x="2608925" y="2663850"/>
            <a:chExt cx="1064850" cy="1168875"/>
          </a:xfrm>
        </p:grpSpPr>
        <p:sp>
          <p:nvSpPr>
            <p:cNvPr id="307" name="Google Shape;307;g83b85fce36_0_291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8" name="Google Shape;308;g83b85fce36_0_291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A61C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9" name="Google Shape;309;g83b85fce36_0_291"/>
          <p:cNvGrpSpPr/>
          <p:nvPr/>
        </p:nvGrpSpPr>
        <p:grpSpPr>
          <a:xfrm>
            <a:off x="5178001" y="6764950"/>
            <a:ext cx="15333853" cy="1593708"/>
            <a:chOff x="6051101" y="9292100"/>
            <a:chExt cx="15333853" cy="1593708"/>
          </a:xfrm>
        </p:grpSpPr>
        <p:grpSp>
          <p:nvGrpSpPr>
            <p:cNvPr id="310" name="Google Shape;310;g83b85fce36_0_291"/>
            <p:cNvGrpSpPr/>
            <p:nvPr/>
          </p:nvGrpSpPr>
          <p:grpSpPr>
            <a:xfrm>
              <a:off x="6051101" y="9292100"/>
              <a:ext cx="15333853" cy="1593708"/>
              <a:chOff x="0" y="-9"/>
              <a:chExt cx="15333853" cy="1593708"/>
            </a:xfrm>
          </p:grpSpPr>
          <p:sp>
            <p:nvSpPr>
              <p:cNvPr id="311" name="Google Shape;311;g83b85fce36_0_291"/>
              <p:cNvSpPr/>
              <p:nvPr/>
            </p:nvSpPr>
            <p:spPr>
              <a:xfrm>
                <a:off x="0" y="269499"/>
                <a:ext cx="1324200" cy="13242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g83b85fce36_0_291"/>
              <p:cNvSpPr txBox="1"/>
              <p:nvPr/>
            </p:nvSpPr>
            <p:spPr>
              <a:xfrm>
                <a:off x="1493353" y="-9"/>
                <a:ext cx="13840500" cy="6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3600"/>
                  <a:buFont typeface="Twentieth Century"/>
                  <a:buNone/>
                </a:pPr>
                <a:r>
                  <a:rPr lang="en-US" sz="4800">
                    <a:solidFill>
                      <a:srgbClr val="40404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Accounting produces &amp; provides Key information for decision making </a:t>
                </a:r>
                <a:endParaRPr sz="4800"/>
              </a:p>
            </p:txBody>
          </p:sp>
        </p:grpSp>
        <p:pic>
          <p:nvPicPr>
            <p:cNvPr descr="Picture 20" id="313" name="Google Shape;313;g83b85fce36_0_2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40771" y="9808458"/>
              <a:ext cx="830472" cy="8304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4" name="Google Shape;314;g83b85fce36_0_2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781475" y="125666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83b85fce36_0_291"/>
          <p:cNvSpPr txBox="1"/>
          <p:nvPr/>
        </p:nvSpPr>
        <p:spPr>
          <a:xfrm>
            <a:off x="720025" y="125436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83b85fce36_0_291"/>
          <p:cNvSpPr txBox="1"/>
          <p:nvPr/>
        </p:nvSpPr>
        <p:spPr>
          <a:xfrm>
            <a:off x="12310775" y="735788"/>
            <a:ext cx="17292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15000">
                <a:solidFill>
                  <a:srgbClr val="5D7373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endParaRPr sz="15000"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317" name="Google Shape;317;g83b85fce36_0_291"/>
          <p:cNvCxnSpPr/>
          <p:nvPr/>
        </p:nvCxnSpPr>
        <p:spPr>
          <a:xfrm flipH="1" rot="10800000">
            <a:off x="4271725" y="3097763"/>
            <a:ext cx="17611500" cy="52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g83b85fce36_0_216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323" name="Google Shape;323;g83b85fce36_0_216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83b85fce36_0_216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83b85fce36_0_216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83b85fce36_0_216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83b85fce36_0_216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83b85fce36_0_216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g83b85fce36_0_216"/>
          <p:cNvSpPr txBox="1"/>
          <p:nvPr/>
        </p:nvSpPr>
        <p:spPr>
          <a:xfrm>
            <a:off x="4457250" y="4946100"/>
            <a:ext cx="1453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 Accounting is an information system.</a:t>
            </a: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83b85fce36_0_216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331" name="Google Shape;331;g83b85fce36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83b85fce36_0_216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83b85fce36_0_216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4" name="Google Shape;334;g83b85fce36_0_216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35" name="Google Shape;335;g83b85fce36_0_216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83b85fce36_0_216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37" name="Google Shape;337;g83b85fce36_0_216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338" name="Google Shape;338;g83b85fce36_0_216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g83b85fce36_0_216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40" name="Google Shape;340;g83b85fce36_0_216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83b85fce36_0_216"/>
          <p:cNvSpPr txBox="1"/>
          <p:nvPr/>
        </p:nvSpPr>
        <p:spPr>
          <a:xfrm>
            <a:off x="4457250" y="3264050"/>
            <a:ext cx="1453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True/False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83b85fce36_0_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24488">
            <a:off x="4839875" y="3109125"/>
            <a:ext cx="1186200" cy="11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g74a370e901_0_41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348" name="Google Shape;348;g74a370e901_0_41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74a370e901_0_41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74a370e901_0_41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74a370e901_0_41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74a370e901_0_41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74a370e901_0_41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g74a370e901_0_41"/>
          <p:cNvSpPr txBox="1"/>
          <p:nvPr/>
        </p:nvSpPr>
        <p:spPr>
          <a:xfrm>
            <a:off x="4206225" y="5082350"/>
            <a:ext cx="140886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 one of the following is an example of “process” ?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5" name="Google Shape;355;g74a370e901_0_41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356" name="Google Shape;356;g74a370e901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9146675" y="4942349"/>
            <a:ext cx="3814925" cy="3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74a370e901_0_41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g74a370e901_0_41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9" name="Google Shape;359;g74a370e901_0_41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60" name="Google Shape;360;g74a370e901_0_41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74a370e901_0_41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62" name="Google Shape;362;g74a370e901_0_41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363" name="Google Shape;363;g74a370e901_0_41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" name="Google Shape;364;g74a370e901_0_41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65" name="Google Shape;365;g74a370e901_0_41"/>
          <p:cNvSpPr txBox="1"/>
          <p:nvPr/>
        </p:nvSpPr>
        <p:spPr>
          <a:xfrm rot="-5400000">
            <a:off x="21697800" y="6207226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74a370e901_0_41"/>
          <p:cNvSpPr txBox="1"/>
          <p:nvPr/>
        </p:nvSpPr>
        <p:spPr>
          <a:xfrm>
            <a:off x="4206225" y="3213625"/>
            <a:ext cx="140886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MCQ</a:t>
            </a:r>
            <a:endParaRPr sz="72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g74a370e901_0_41"/>
          <p:cNvSpPr txBox="1"/>
          <p:nvPr/>
        </p:nvSpPr>
        <p:spPr>
          <a:xfrm>
            <a:off x="4384425" y="9068125"/>
            <a:ext cx="140886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c. boil water - put the egg - peel - eat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68" name="Google Shape;368;g74a370e901_0_41"/>
          <p:cNvCxnSpPr/>
          <p:nvPr/>
        </p:nvCxnSpPr>
        <p:spPr>
          <a:xfrm flipH="1" rot="10800000">
            <a:off x="4384425" y="7279825"/>
            <a:ext cx="14220300" cy="19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g74a370e901_0_41"/>
          <p:cNvCxnSpPr/>
          <p:nvPr/>
        </p:nvCxnSpPr>
        <p:spPr>
          <a:xfrm flipH="1" rot="10800000">
            <a:off x="4318575" y="4826238"/>
            <a:ext cx="14220300" cy="19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g74a370e901_0_41"/>
          <p:cNvSpPr txBox="1"/>
          <p:nvPr/>
        </p:nvSpPr>
        <p:spPr>
          <a:xfrm>
            <a:off x="4282425" y="7309150"/>
            <a:ext cx="14088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 peeling an egg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1" name="Google Shape;371;g74a370e901_0_41"/>
          <p:cNvSpPr txBox="1"/>
          <p:nvPr/>
        </p:nvSpPr>
        <p:spPr>
          <a:xfrm>
            <a:off x="4374075" y="8296523"/>
            <a:ext cx="140886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 eating an egg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2" name="Google Shape;372;g74a370e901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24488">
            <a:off x="3626475" y="9465200"/>
            <a:ext cx="1186200" cy="11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g74a370e901_0_18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378" name="Google Shape;378;g74a370e901_0_18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74a370e901_0_18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74a370e901_0_18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74a370e901_0_18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74a370e901_0_18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74a370e901_0_18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g74a370e901_0_18"/>
          <p:cNvSpPr txBox="1"/>
          <p:nvPr/>
        </p:nvSpPr>
        <p:spPr>
          <a:xfrm>
            <a:off x="4406225" y="3811275"/>
            <a:ext cx="191043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Which is the right flow of accounting process/activities?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74a370e901_0_18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386" name="Google Shape;386;g74a370e901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74a370e901_0_18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g74a370e901_0_18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9" name="Google Shape;389;g74a370e901_0_18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90" name="Google Shape;390;g74a370e901_0_18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74a370e901_0_18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92" name="Google Shape;392;g74a370e901_0_18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393" name="Google Shape;393;g74a370e901_0_18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4" name="Google Shape;394;g74a370e901_0_18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95" name="Google Shape;395;g74a370e901_0_18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74a370e901_0_18"/>
          <p:cNvSpPr txBox="1"/>
          <p:nvPr/>
        </p:nvSpPr>
        <p:spPr>
          <a:xfrm>
            <a:off x="4478450" y="2763150"/>
            <a:ext cx="145332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MCQ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74a370e901_0_18"/>
          <p:cNvSpPr txBox="1"/>
          <p:nvPr/>
        </p:nvSpPr>
        <p:spPr>
          <a:xfrm>
            <a:off x="4478450" y="5511525"/>
            <a:ext cx="161616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 summarize &gt; identify &gt; communicate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74a370e901_0_18"/>
          <p:cNvSpPr txBox="1"/>
          <p:nvPr/>
        </p:nvSpPr>
        <p:spPr>
          <a:xfrm>
            <a:off x="4478450" y="6502125"/>
            <a:ext cx="161616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identify&gt; </a:t>
            </a: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summarize &gt; communicate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74a370e901_0_18"/>
          <p:cNvSpPr txBox="1"/>
          <p:nvPr/>
        </p:nvSpPr>
        <p:spPr>
          <a:xfrm>
            <a:off x="4478450" y="7568925"/>
            <a:ext cx="161616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identify&gt; communicate &gt; </a:t>
            </a: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summarize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g74a370e901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24488">
            <a:off x="3661375" y="6746975"/>
            <a:ext cx="1186200" cy="11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4a370e901_0_76"/>
          <p:cNvSpPr/>
          <p:nvPr/>
        </p:nvSpPr>
        <p:spPr>
          <a:xfrm>
            <a:off x="7560350" y="3952800"/>
            <a:ext cx="4296900" cy="4115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74a370e901_0_76"/>
          <p:cNvSpPr txBox="1"/>
          <p:nvPr/>
        </p:nvSpPr>
        <p:spPr>
          <a:xfrm>
            <a:off x="9356175" y="5118050"/>
            <a:ext cx="107475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3   </a:t>
            </a:r>
            <a:endParaRPr b="0" i="0" sz="4800" u="none" cap="none" strike="noStrike">
              <a:solidFill>
                <a:srgbClr val="40404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uses accounting information</a:t>
            </a:r>
            <a:endParaRPr b="0" i="0" sz="4800" u="none" cap="none" strike="noStrike">
              <a:solidFill>
                <a:srgbClr val="40404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Picture 15" id="407" name="Google Shape;407;g74a370e901_0_76"/>
          <p:cNvPicPr preferRelativeResize="0"/>
          <p:nvPr/>
        </p:nvPicPr>
        <p:blipFill rotWithShape="1">
          <a:blip r:embed="rId3">
            <a:alphaModFix/>
          </a:blip>
          <a:srcRect b="387960" l="387960" r="-387960" t="-387960"/>
          <a:stretch/>
        </p:blipFill>
        <p:spPr>
          <a:xfrm>
            <a:off x="8205303" y="5496361"/>
            <a:ext cx="796794" cy="796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408" name="Google Shape;408;g74a370e901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3473" y="5274926"/>
            <a:ext cx="1146500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4a370e901_0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81475" y="122618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74a370e901_0_76"/>
          <p:cNvSpPr txBox="1"/>
          <p:nvPr/>
        </p:nvSpPr>
        <p:spPr>
          <a:xfrm>
            <a:off x="720025" y="121626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74a370e901_0_76"/>
          <p:cNvSpPr txBox="1"/>
          <p:nvPr/>
        </p:nvSpPr>
        <p:spPr>
          <a:xfrm>
            <a:off x="9346400" y="7127550"/>
            <a:ext cx="751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A1	:	Beginner		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1	:	Why Accounting is so Easy !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2	:	What is Accounting !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3	:	Who Uses Accounting Information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g83b85fce36_0_0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74" name="Google Shape;74;g83b85fce36_0_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g83b85fce36_0_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g83b85fce36_0_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g83b85fce36_0_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g83b85fce36_0_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g83b85fce36_0_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g83b85fce36_0_0"/>
          <p:cNvSpPr txBox="1"/>
          <p:nvPr/>
        </p:nvSpPr>
        <p:spPr>
          <a:xfrm>
            <a:off x="4206225" y="5082350"/>
            <a:ext cx="140886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 one of the following is an example of “process” ?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" name="Google Shape;81;g83b85fce36_0_0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82" name="Google Shape;82;g83b85fce3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9146675" y="4942349"/>
            <a:ext cx="3814925" cy="3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83b85fce36_0_0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g83b85fce36_0_0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g83b85fce36_0_0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6" name="Google Shape;86;g83b85fce36_0_0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83b85fce36_0_0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Entry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8" name="Google Shape;88;g83b85fce36_0_0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89" name="Google Shape;89;g83b85fce36_0_0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90;g83b85fce36_0_0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1" name="Google Shape;91;g83b85fce36_0_0"/>
          <p:cNvSpPr txBox="1"/>
          <p:nvPr/>
        </p:nvSpPr>
        <p:spPr>
          <a:xfrm rot="-5400000">
            <a:off x="21697800" y="6207226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83b85fce36_0_0"/>
          <p:cNvSpPr txBox="1"/>
          <p:nvPr/>
        </p:nvSpPr>
        <p:spPr>
          <a:xfrm>
            <a:off x="4206225" y="3213625"/>
            <a:ext cx="140886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MCQ</a:t>
            </a:r>
            <a:endParaRPr sz="72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g83b85fce36_0_0"/>
          <p:cNvSpPr txBox="1"/>
          <p:nvPr/>
        </p:nvSpPr>
        <p:spPr>
          <a:xfrm>
            <a:off x="4384425" y="9068125"/>
            <a:ext cx="140886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c. boil water - put the egg - peel - eat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94" name="Google Shape;94;g83b85fce36_0_0"/>
          <p:cNvCxnSpPr/>
          <p:nvPr/>
        </p:nvCxnSpPr>
        <p:spPr>
          <a:xfrm flipH="1" rot="10800000">
            <a:off x="4384425" y="7279825"/>
            <a:ext cx="14220300" cy="19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g83b85fce36_0_0"/>
          <p:cNvCxnSpPr/>
          <p:nvPr/>
        </p:nvCxnSpPr>
        <p:spPr>
          <a:xfrm flipH="1" rot="10800000">
            <a:off x="4318575" y="4826238"/>
            <a:ext cx="14220300" cy="19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g83b85fce36_0_0"/>
          <p:cNvSpPr txBox="1"/>
          <p:nvPr/>
        </p:nvSpPr>
        <p:spPr>
          <a:xfrm>
            <a:off x="4282425" y="7309150"/>
            <a:ext cx="14088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 peeling an egg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g83b85fce36_0_0"/>
          <p:cNvSpPr txBox="1"/>
          <p:nvPr/>
        </p:nvSpPr>
        <p:spPr>
          <a:xfrm>
            <a:off x="4374075" y="8296523"/>
            <a:ext cx="140886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 eating an egg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83b85fce36_0_136"/>
          <p:cNvGrpSpPr/>
          <p:nvPr/>
        </p:nvGrpSpPr>
        <p:grpSpPr>
          <a:xfrm>
            <a:off x="5177994" y="3704283"/>
            <a:ext cx="7858756" cy="1324200"/>
            <a:chOff x="0" y="269499"/>
            <a:chExt cx="7858756" cy="1324200"/>
          </a:xfrm>
        </p:grpSpPr>
        <p:sp>
          <p:nvSpPr>
            <p:cNvPr id="103" name="Google Shape;103;g83b85fce36_0_136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icture 3" id="104" name="Google Shape;104;g83b85fce36_0_1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662" y="533161"/>
              <a:ext cx="796788" cy="796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g83b85fce36_0_136"/>
            <p:cNvSpPr txBox="1"/>
            <p:nvPr/>
          </p:nvSpPr>
          <p:spPr>
            <a:xfrm>
              <a:off x="1493356" y="457191"/>
              <a:ext cx="63654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Mindset ! it’s easy !</a:t>
              </a:r>
              <a:endParaRPr sz="4800"/>
            </a:p>
          </p:txBody>
        </p:sp>
      </p:grpSp>
      <p:grpSp>
        <p:nvGrpSpPr>
          <p:cNvPr id="106" name="Google Shape;106;g83b85fce36_0_136"/>
          <p:cNvGrpSpPr/>
          <p:nvPr/>
        </p:nvGrpSpPr>
        <p:grpSpPr>
          <a:xfrm>
            <a:off x="5177994" y="5345925"/>
            <a:ext cx="10224856" cy="1324200"/>
            <a:chOff x="0" y="269499"/>
            <a:chExt cx="10224856" cy="1324200"/>
          </a:xfrm>
        </p:grpSpPr>
        <p:sp>
          <p:nvSpPr>
            <p:cNvPr id="107" name="Google Shape;107;g83b85fce36_0_136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g83b85fce36_0_136"/>
            <p:cNvSpPr txBox="1"/>
            <p:nvPr/>
          </p:nvSpPr>
          <p:spPr>
            <a:xfrm>
              <a:off x="1493356" y="457199"/>
              <a:ext cx="87315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Understanding the word</a:t>
              </a:r>
              <a:endParaRPr sz="4800"/>
            </a:p>
          </p:txBody>
        </p:sp>
        <p:pic>
          <p:nvPicPr>
            <p:cNvPr descr="Picture 10" id="109" name="Google Shape;109;g83b85fce36_0_1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049" y="585549"/>
              <a:ext cx="692014" cy="692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g83b85fce36_0_136"/>
          <p:cNvSpPr txBox="1"/>
          <p:nvPr/>
        </p:nvSpPr>
        <p:spPr>
          <a:xfrm>
            <a:off x="6435525" y="1264575"/>
            <a:ext cx="3683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</a:t>
            </a:r>
            <a:endParaRPr/>
          </a:p>
        </p:txBody>
      </p:sp>
      <p:sp>
        <p:nvSpPr>
          <p:cNvPr id="111" name="Google Shape;111;g83b85fce36_0_136"/>
          <p:cNvSpPr txBox="1"/>
          <p:nvPr/>
        </p:nvSpPr>
        <p:spPr>
          <a:xfrm>
            <a:off x="10506024" y="1562625"/>
            <a:ext cx="32850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56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1</a:t>
            </a:r>
            <a:endParaRPr/>
          </a:p>
        </p:txBody>
      </p:sp>
      <p:cxnSp>
        <p:nvCxnSpPr>
          <p:cNvPr id="112" name="Google Shape;112;g83b85fce36_0_136"/>
          <p:cNvCxnSpPr/>
          <p:nvPr/>
        </p:nvCxnSpPr>
        <p:spPr>
          <a:xfrm>
            <a:off x="9985625" y="156541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" name="Google Shape;113;g83b85fce36_0_136"/>
          <p:cNvGrpSpPr/>
          <p:nvPr/>
        </p:nvGrpSpPr>
        <p:grpSpPr>
          <a:xfrm>
            <a:off x="5275925" y="1292250"/>
            <a:ext cx="1064850" cy="1168875"/>
            <a:chOff x="2608925" y="2663850"/>
            <a:chExt cx="1064850" cy="1168875"/>
          </a:xfrm>
        </p:grpSpPr>
        <p:sp>
          <p:nvSpPr>
            <p:cNvPr id="114" name="Google Shape;114;g83b85fce36_0_136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03A1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g83b85fce36_0_136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03A1A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16" name="Google Shape;116;g83b85fce36_0_136"/>
          <p:cNvGrpSpPr/>
          <p:nvPr/>
        </p:nvGrpSpPr>
        <p:grpSpPr>
          <a:xfrm>
            <a:off x="5178001" y="7034458"/>
            <a:ext cx="15333853" cy="1324200"/>
            <a:chOff x="6051101" y="9561608"/>
            <a:chExt cx="15333853" cy="1324200"/>
          </a:xfrm>
        </p:grpSpPr>
        <p:grpSp>
          <p:nvGrpSpPr>
            <p:cNvPr id="117" name="Google Shape;117;g83b85fce36_0_136"/>
            <p:cNvGrpSpPr/>
            <p:nvPr/>
          </p:nvGrpSpPr>
          <p:grpSpPr>
            <a:xfrm>
              <a:off x="6051101" y="9561608"/>
              <a:ext cx="15333853" cy="1324200"/>
              <a:chOff x="0" y="269499"/>
              <a:chExt cx="15333853" cy="1324200"/>
            </a:xfrm>
          </p:grpSpPr>
          <p:sp>
            <p:nvSpPr>
              <p:cNvPr id="118" name="Google Shape;118;g83b85fce36_0_136"/>
              <p:cNvSpPr/>
              <p:nvPr/>
            </p:nvSpPr>
            <p:spPr>
              <a:xfrm>
                <a:off x="0" y="269499"/>
                <a:ext cx="1324200" cy="13242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g83b85fce36_0_136"/>
              <p:cNvSpPr txBox="1"/>
              <p:nvPr/>
            </p:nvSpPr>
            <p:spPr>
              <a:xfrm>
                <a:off x="1493353" y="457191"/>
                <a:ext cx="13840500" cy="6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3600"/>
                  <a:buFont typeface="Twentieth Century"/>
                  <a:buNone/>
                </a:pPr>
                <a:r>
                  <a:rPr lang="en-US" sz="4800">
                    <a:solidFill>
                      <a:srgbClr val="40404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Focus: Believe &gt; Practice with focus</a:t>
                </a:r>
                <a:endParaRPr sz="4800"/>
              </a:p>
            </p:txBody>
          </p:sp>
        </p:grpSp>
        <p:pic>
          <p:nvPicPr>
            <p:cNvPr descr="Picture 20" id="120" name="Google Shape;120;g83b85fce36_0_1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40771" y="9808458"/>
              <a:ext cx="830472" cy="8304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" name="Google Shape;121;g83b85fce36_0_1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81475" y="122618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83b85fce36_0_136"/>
          <p:cNvSpPr txBox="1"/>
          <p:nvPr/>
        </p:nvSpPr>
        <p:spPr>
          <a:xfrm>
            <a:off x="720025" y="121626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g83ab6a61e7_0_0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128" name="Google Shape;128;g83ab6a61e7_0_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83ab6a61e7_0_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83ab6a61e7_0_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83ab6a61e7_0_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83ab6a61e7_0_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83ab6a61e7_0_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g83ab6a61e7_0_0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A or Company B ?</a:t>
            </a:r>
            <a:endParaRPr sz="8200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" name="Google Shape;135;g83ab6a61e7_0_0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83ab6a61e7_0_0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83ab6a61e7_0_0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8" name="Google Shape;138;g83ab6a61e7_0_0"/>
          <p:cNvSpPr txBox="1"/>
          <p:nvPr/>
        </p:nvSpPr>
        <p:spPr>
          <a:xfrm>
            <a:off x="720025" y="124674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83ab6a61e7_0_0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140" name="Google Shape;140;g83ab6a61e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525" y="8208265"/>
            <a:ext cx="3592825" cy="2400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83ab6a61e7_0_0"/>
          <p:cNvCxnSpPr/>
          <p:nvPr/>
        </p:nvCxnSpPr>
        <p:spPr>
          <a:xfrm flipH="1">
            <a:off x="12383000" y="4965163"/>
            <a:ext cx="1500" cy="6496500"/>
          </a:xfrm>
          <a:prstGeom prst="straightConnector1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83ab6a61e7_0_0"/>
          <p:cNvSpPr txBox="1"/>
          <p:nvPr/>
        </p:nvSpPr>
        <p:spPr>
          <a:xfrm>
            <a:off x="3447125" y="5112875"/>
            <a:ext cx="3932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A</a:t>
            </a:r>
            <a:endParaRPr sz="60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g83ab6a61e7_0_0"/>
          <p:cNvSpPr txBox="1"/>
          <p:nvPr/>
        </p:nvSpPr>
        <p:spPr>
          <a:xfrm>
            <a:off x="16402300" y="4965175"/>
            <a:ext cx="3932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B</a:t>
            </a:r>
            <a:endParaRPr sz="60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g83ab6a61e7_0_0"/>
          <p:cNvSpPr txBox="1"/>
          <p:nvPr/>
        </p:nvSpPr>
        <p:spPr>
          <a:xfrm>
            <a:off x="910175" y="6702775"/>
            <a:ext cx="41703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 years old</a:t>
            </a:r>
            <a:endParaRPr sz="48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g83ab6a61e7_0_0"/>
          <p:cNvSpPr txBox="1"/>
          <p:nvPr/>
        </p:nvSpPr>
        <p:spPr>
          <a:xfrm>
            <a:off x="13415575" y="6801950"/>
            <a:ext cx="41703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17</a:t>
            </a:r>
            <a:r>
              <a:rPr lang="en-US" sz="48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years old</a:t>
            </a:r>
            <a:endParaRPr sz="48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6" name="Google Shape;146;g83ab6a61e7_0_0"/>
          <p:cNvSpPr txBox="1"/>
          <p:nvPr/>
        </p:nvSpPr>
        <p:spPr>
          <a:xfrm>
            <a:off x="5080475" y="6893050"/>
            <a:ext cx="41703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situated in Oslo</a:t>
            </a:r>
            <a:endParaRPr sz="48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g83ab6a61e7_0_0"/>
          <p:cNvSpPr txBox="1"/>
          <p:nvPr/>
        </p:nvSpPr>
        <p:spPr>
          <a:xfrm>
            <a:off x="19862675" y="8015875"/>
            <a:ext cx="41703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young mangers</a:t>
            </a:r>
            <a:endParaRPr sz="48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g83ab6a61e7_0_0"/>
          <p:cNvSpPr txBox="1"/>
          <p:nvPr/>
        </p:nvSpPr>
        <p:spPr>
          <a:xfrm>
            <a:off x="17203800" y="7100725"/>
            <a:ext cx="47514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situated in Dhaka</a:t>
            </a:r>
            <a:endParaRPr sz="48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g83ab6a61e7_0_0"/>
          <p:cNvSpPr txBox="1"/>
          <p:nvPr/>
        </p:nvSpPr>
        <p:spPr>
          <a:xfrm>
            <a:off x="7948675" y="7785480"/>
            <a:ext cx="41703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experienced managers</a:t>
            </a:r>
            <a:endParaRPr sz="48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0" name="Google Shape;150;g83ab6a61e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6988" y="8803988"/>
            <a:ext cx="3592848" cy="2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g7482f7c157_0_19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156" name="Google Shape;156;g7482f7c157_0_19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7482f7c157_0_19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7482f7c157_0_19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7482f7c157_0_19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7482f7c157_0_19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g7482f7c157_0_19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g7482f7c157_0_19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A or Company B</a:t>
            </a:r>
            <a:r>
              <a:rPr lang="en-US" sz="8200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?</a:t>
            </a:r>
            <a:endParaRPr sz="8200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g7482f7c157_0_19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482f7c157_0_19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7482f7c157_0_19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66" name="Google Shape;166;g7482f7c157_0_19"/>
          <p:cNvSpPr txBox="1"/>
          <p:nvPr/>
        </p:nvSpPr>
        <p:spPr>
          <a:xfrm>
            <a:off x="720025" y="126198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g7482f7c157_0_19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68" name="Google Shape;168;g7482f7c157_0_19"/>
          <p:cNvCxnSpPr/>
          <p:nvPr/>
        </p:nvCxnSpPr>
        <p:spPr>
          <a:xfrm flipH="1">
            <a:off x="12383000" y="4965163"/>
            <a:ext cx="1500" cy="6496500"/>
          </a:xfrm>
          <a:prstGeom prst="straightConnector1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7482f7c157_0_19"/>
          <p:cNvSpPr txBox="1"/>
          <p:nvPr/>
        </p:nvSpPr>
        <p:spPr>
          <a:xfrm>
            <a:off x="5042100" y="4965175"/>
            <a:ext cx="3932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A</a:t>
            </a:r>
            <a:endParaRPr sz="60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g7482f7c157_0_19"/>
          <p:cNvSpPr txBox="1"/>
          <p:nvPr/>
        </p:nvSpPr>
        <p:spPr>
          <a:xfrm>
            <a:off x="16402300" y="5112875"/>
            <a:ext cx="3932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B</a:t>
            </a:r>
            <a:endParaRPr sz="60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71" name="Google Shape;171;g7482f7c157_0_19"/>
          <p:cNvGraphicFramePr/>
          <p:nvPr/>
        </p:nvGraphicFramePr>
        <p:xfrm>
          <a:off x="2816675" y="66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{43FCCD1C-3B39-4763-B13E-6FA5AEA059B3}</a:tableStyleId>
              </a:tblPr>
              <a:tblGrid>
                <a:gridCol w="4067725"/>
                <a:gridCol w="374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Assets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100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Bank loan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45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Profit 2019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23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g7482f7c157_0_19"/>
          <p:cNvGraphicFramePr/>
          <p:nvPr/>
        </p:nvGraphicFramePr>
        <p:xfrm>
          <a:off x="14329275" y="669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{43FCCD1C-3B39-4763-B13E-6FA5AEA059B3}</a:tableStyleId>
              </a:tblPr>
              <a:tblGrid>
                <a:gridCol w="4067725"/>
                <a:gridCol w="374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Assets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3</a:t>
                      </a:r>
                      <a:r>
                        <a:rPr lang="en-US" sz="4800"/>
                        <a:t>00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Bank loan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30</a:t>
                      </a:r>
                      <a:r>
                        <a:rPr lang="en-US" sz="4800"/>
                        <a:t>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Profit 2019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100</a:t>
                      </a:r>
                      <a:r>
                        <a:rPr lang="en-US" sz="4800"/>
                        <a:t>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7482f7c157_0_48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178" name="Google Shape;178;g7482f7c157_0_48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7482f7c157_0_48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7482f7c157_0_48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7482f7c157_0_48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7482f7c157_0_48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7482f7c157_0_48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g7482f7c157_0_48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accounting ?</a:t>
            </a:r>
            <a:endParaRPr sz="8200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" name="Google Shape;185;g7482f7c157_0_48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482f7c157_0_48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7482f7c157_0_48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8" name="Google Shape;188;g7482f7c157_0_48"/>
          <p:cNvSpPr txBox="1"/>
          <p:nvPr/>
        </p:nvSpPr>
        <p:spPr>
          <a:xfrm>
            <a:off x="720025" y="126198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7482f7c157_0_48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0" name="Google Shape;190;g7482f7c157_0_48"/>
          <p:cNvSpPr txBox="1"/>
          <p:nvPr/>
        </p:nvSpPr>
        <p:spPr>
          <a:xfrm>
            <a:off x="5042100" y="4736575"/>
            <a:ext cx="124152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 Accounting is a language of business</a:t>
            </a:r>
            <a:endParaRPr sz="60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g7482f7c157_0_48"/>
          <p:cNvSpPr txBox="1"/>
          <p:nvPr/>
        </p:nvSpPr>
        <p:spPr>
          <a:xfrm>
            <a:off x="5194500" y="6003200"/>
            <a:ext cx="17610000" cy="4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# </a:t>
            </a: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Accounting is a process of identifying, recording, classifying, summarizing &amp; preparing financial statements to communicate with the users of  accounting information for decision making.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6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7482f7c157_0_70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197" name="Google Shape;197;g7482f7c157_0_7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7482f7c157_0_7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7482f7c157_0_7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7482f7c157_0_7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7482f7c157_0_7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7482f7c157_0_7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g7482f7c157_0_70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accounting ?</a:t>
            </a:r>
            <a:endParaRPr sz="8200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g7482f7c157_0_70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482f7c157_0_70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7482f7c157_0_70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07" name="Google Shape;207;g7482f7c157_0_70"/>
          <p:cNvSpPr txBox="1"/>
          <p:nvPr/>
        </p:nvSpPr>
        <p:spPr>
          <a:xfrm>
            <a:off x="720025" y="126198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g7482f7c157_0_70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09" name="Google Shape;209;g7482f7c157_0_70"/>
          <p:cNvSpPr txBox="1"/>
          <p:nvPr/>
        </p:nvSpPr>
        <p:spPr>
          <a:xfrm>
            <a:off x="4216700" y="3873075"/>
            <a:ext cx="176100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# Accounting is a </a:t>
            </a:r>
            <a:r>
              <a:rPr b="1"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process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of i</a:t>
            </a:r>
            <a:r>
              <a:rPr b="1" lang="en-US" sz="3600" u="sng">
                <a:latin typeface="Twentieth Century"/>
                <a:ea typeface="Twentieth Century"/>
                <a:cs typeface="Twentieth Century"/>
                <a:sym typeface="Twentieth Century"/>
              </a:rPr>
              <a:t>dentifying, recording, classifying,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-US" sz="3600" u="sng">
                <a:latin typeface="Twentieth Century"/>
                <a:ea typeface="Twentieth Century"/>
                <a:cs typeface="Twentieth Century"/>
                <a:sym typeface="Twentieth Century"/>
              </a:rPr>
              <a:t>summarizing &amp; preparing financial statements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to </a:t>
            </a:r>
            <a:r>
              <a:rPr b="1" lang="en-US" sz="3600" u="sng">
                <a:latin typeface="Twentieth Century"/>
                <a:ea typeface="Twentieth Century"/>
                <a:cs typeface="Twentieth Century"/>
                <a:sym typeface="Twentieth Century"/>
              </a:rPr>
              <a:t>communicate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with the users of  accounting information for decision making.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g7482f7c157_0_70"/>
          <p:cNvSpPr/>
          <p:nvPr/>
        </p:nvSpPr>
        <p:spPr>
          <a:xfrm>
            <a:off x="3909175" y="7592925"/>
            <a:ext cx="5227500" cy="1737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Identify  </a:t>
            </a:r>
            <a:endParaRPr sz="4000"/>
          </a:p>
        </p:txBody>
      </p:sp>
      <p:sp>
        <p:nvSpPr>
          <p:cNvPr id="211" name="Google Shape;211;g7482f7c157_0_70"/>
          <p:cNvSpPr/>
          <p:nvPr/>
        </p:nvSpPr>
        <p:spPr>
          <a:xfrm>
            <a:off x="9788200" y="7592924"/>
            <a:ext cx="5227500" cy="1737300"/>
          </a:xfrm>
          <a:prstGeom prst="roundRect">
            <a:avLst>
              <a:gd fmla="val 16667" name="adj"/>
            </a:avLst>
          </a:prstGeom>
          <a:solidFill>
            <a:srgbClr val="52CB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Record &amp; Summarize </a:t>
            </a:r>
            <a:endParaRPr sz="4000"/>
          </a:p>
        </p:txBody>
      </p:sp>
      <p:sp>
        <p:nvSpPr>
          <p:cNvPr id="212" name="Google Shape;212;g7482f7c157_0_70"/>
          <p:cNvSpPr/>
          <p:nvPr/>
        </p:nvSpPr>
        <p:spPr>
          <a:xfrm>
            <a:off x="15743425" y="7592925"/>
            <a:ext cx="5227500" cy="1737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Communicate</a:t>
            </a:r>
            <a:endParaRPr sz="4000"/>
          </a:p>
        </p:txBody>
      </p:sp>
      <p:sp>
        <p:nvSpPr>
          <p:cNvPr id="213" name="Google Shape;213;g7482f7c157_0_70"/>
          <p:cNvSpPr/>
          <p:nvPr/>
        </p:nvSpPr>
        <p:spPr>
          <a:xfrm>
            <a:off x="3909175" y="6455025"/>
            <a:ext cx="4422600" cy="93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Step 1</a:t>
            </a:r>
            <a:endParaRPr sz="4000"/>
          </a:p>
        </p:txBody>
      </p:sp>
      <p:sp>
        <p:nvSpPr>
          <p:cNvPr id="214" name="Google Shape;214;g7482f7c157_0_70"/>
          <p:cNvSpPr/>
          <p:nvPr/>
        </p:nvSpPr>
        <p:spPr>
          <a:xfrm>
            <a:off x="10169400" y="6455025"/>
            <a:ext cx="4422600" cy="934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Step 2</a:t>
            </a:r>
            <a:endParaRPr sz="4000"/>
          </a:p>
        </p:txBody>
      </p:sp>
      <p:sp>
        <p:nvSpPr>
          <p:cNvPr id="215" name="Google Shape;215;g7482f7c157_0_70"/>
          <p:cNvSpPr/>
          <p:nvPr/>
        </p:nvSpPr>
        <p:spPr>
          <a:xfrm>
            <a:off x="16450675" y="6455025"/>
            <a:ext cx="4422600" cy="934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Step 3</a:t>
            </a:r>
            <a:endParaRPr sz="4000"/>
          </a:p>
        </p:txBody>
      </p:sp>
      <p:cxnSp>
        <p:nvCxnSpPr>
          <p:cNvPr id="216" name="Google Shape;216;g7482f7c157_0_70"/>
          <p:cNvCxnSpPr/>
          <p:nvPr/>
        </p:nvCxnSpPr>
        <p:spPr>
          <a:xfrm>
            <a:off x="8484175" y="6922275"/>
            <a:ext cx="16095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g7482f7c157_0_70"/>
          <p:cNvCxnSpPr/>
          <p:nvPr/>
        </p:nvCxnSpPr>
        <p:spPr>
          <a:xfrm>
            <a:off x="14716588" y="6851150"/>
            <a:ext cx="16095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g7482f7c157_0_96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223" name="Google Shape;223;g7482f7c157_0_96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g7482f7c157_0_96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7482f7c157_0_96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7482f7c157_0_96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7482f7c157_0_96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7482f7c157_0_96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g7482f7c157_0_96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the purpose of accounting ?</a:t>
            </a:r>
            <a:endParaRPr sz="8200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g7482f7c157_0_96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482f7c157_0_96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7482f7c157_0_96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33" name="Google Shape;233;g7482f7c157_0_96"/>
          <p:cNvSpPr txBox="1"/>
          <p:nvPr/>
        </p:nvSpPr>
        <p:spPr>
          <a:xfrm>
            <a:off x="720025" y="126198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g7482f7c157_0_96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235" name="Google Shape;235;g7482f7c157_0_96"/>
          <p:cNvGrpSpPr/>
          <p:nvPr/>
        </p:nvGrpSpPr>
        <p:grpSpPr>
          <a:xfrm>
            <a:off x="3909175" y="4702425"/>
            <a:ext cx="18606066" cy="5133600"/>
            <a:chOff x="3909175" y="4702425"/>
            <a:chExt cx="18606066" cy="5133600"/>
          </a:xfrm>
        </p:grpSpPr>
        <p:sp>
          <p:nvSpPr>
            <p:cNvPr id="236" name="Google Shape;236;g7482f7c157_0_96"/>
            <p:cNvSpPr/>
            <p:nvPr/>
          </p:nvSpPr>
          <p:spPr>
            <a:xfrm>
              <a:off x="3909175" y="5840325"/>
              <a:ext cx="5227500" cy="1737300"/>
            </a:xfrm>
            <a:prstGeom prst="roundRect">
              <a:avLst>
                <a:gd fmla="val 16667" name="adj"/>
              </a:avLst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Identify</a:t>
              </a:r>
              <a:endParaRPr sz="4000"/>
            </a:p>
          </p:txBody>
        </p:sp>
        <p:sp>
          <p:nvSpPr>
            <p:cNvPr id="237" name="Google Shape;237;g7482f7c157_0_96"/>
            <p:cNvSpPr/>
            <p:nvPr/>
          </p:nvSpPr>
          <p:spPr>
            <a:xfrm>
              <a:off x="9788200" y="5840324"/>
              <a:ext cx="5227500" cy="1737300"/>
            </a:xfrm>
            <a:prstGeom prst="roundRect">
              <a:avLst>
                <a:gd fmla="val 16667" name="adj"/>
              </a:avLst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</a:rPr>
                <a:t>Record &amp; Summarize </a:t>
              </a:r>
              <a:endParaRPr sz="4000"/>
            </a:p>
          </p:txBody>
        </p:sp>
        <p:sp>
          <p:nvSpPr>
            <p:cNvPr id="238" name="Google Shape;238;g7482f7c157_0_96"/>
            <p:cNvSpPr/>
            <p:nvPr/>
          </p:nvSpPr>
          <p:spPr>
            <a:xfrm>
              <a:off x="15743425" y="5840325"/>
              <a:ext cx="5227500" cy="17373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Communicate</a:t>
              </a:r>
              <a:endParaRPr sz="4000"/>
            </a:p>
          </p:txBody>
        </p:sp>
        <p:sp>
          <p:nvSpPr>
            <p:cNvPr id="239" name="Google Shape;239;g7482f7c157_0_96"/>
            <p:cNvSpPr/>
            <p:nvPr/>
          </p:nvSpPr>
          <p:spPr>
            <a:xfrm>
              <a:off x="3909175" y="4702425"/>
              <a:ext cx="4422600" cy="934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Step 1</a:t>
              </a:r>
              <a:endParaRPr sz="4000"/>
            </a:p>
          </p:txBody>
        </p:sp>
        <p:sp>
          <p:nvSpPr>
            <p:cNvPr id="240" name="Google Shape;240;g7482f7c157_0_96"/>
            <p:cNvSpPr/>
            <p:nvPr/>
          </p:nvSpPr>
          <p:spPr>
            <a:xfrm>
              <a:off x="10169400" y="4702425"/>
              <a:ext cx="4422600" cy="934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Step 2</a:t>
              </a:r>
              <a:endParaRPr sz="4000"/>
            </a:p>
          </p:txBody>
        </p:sp>
        <p:sp>
          <p:nvSpPr>
            <p:cNvPr id="241" name="Google Shape;241;g7482f7c157_0_96"/>
            <p:cNvSpPr/>
            <p:nvPr/>
          </p:nvSpPr>
          <p:spPr>
            <a:xfrm>
              <a:off x="16450675" y="4702425"/>
              <a:ext cx="4422600" cy="9345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Step 3</a:t>
              </a:r>
              <a:endParaRPr sz="4000"/>
            </a:p>
          </p:txBody>
        </p:sp>
        <p:cxnSp>
          <p:nvCxnSpPr>
            <p:cNvPr id="242" name="Google Shape;242;g7482f7c157_0_96"/>
            <p:cNvCxnSpPr/>
            <p:nvPr/>
          </p:nvCxnSpPr>
          <p:spPr>
            <a:xfrm>
              <a:off x="8484175" y="5169675"/>
              <a:ext cx="1609500" cy="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3" name="Google Shape;243;g7482f7c157_0_96"/>
            <p:cNvCxnSpPr/>
            <p:nvPr/>
          </p:nvCxnSpPr>
          <p:spPr>
            <a:xfrm>
              <a:off x="14716588" y="5098550"/>
              <a:ext cx="1609500" cy="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4" name="Google Shape;244;g7482f7c157_0_96"/>
            <p:cNvSpPr/>
            <p:nvPr/>
          </p:nvSpPr>
          <p:spPr>
            <a:xfrm>
              <a:off x="3909175" y="8522925"/>
              <a:ext cx="17061600" cy="1313100"/>
            </a:xfrm>
            <a:prstGeom prst="roundRect">
              <a:avLst>
                <a:gd fmla="val 16667" name="adj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Decision Making</a:t>
              </a:r>
              <a:endParaRPr sz="4000"/>
            </a:p>
          </p:txBody>
        </p:sp>
        <p:sp>
          <p:nvSpPr>
            <p:cNvPr id="245" name="Google Shape;245;g7482f7c157_0_96"/>
            <p:cNvSpPr/>
            <p:nvPr/>
          </p:nvSpPr>
          <p:spPr>
            <a:xfrm>
              <a:off x="21124150" y="6240225"/>
              <a:ext cx="1391091" cy="2845791"/>
            </a:xfrm>
            <a:custGeom>
              <a:rect b="b" l="l" r="r" t="t"/>
              <a:pathLst>
                <a:path extrusionOk="0" h="137961" w="74370">
                  <a:moveTo>
                    <a:pt x="6875" y="0"/>
                  </a:moveTo>
                  <a:cubicBezTo>
                    <a:pt x="18119" y="11921"/>
                    <a:pt x="74066" y="49446"/>
                    <a:pt x="74337" y="71527"/>
                  </a:cubicBezTo>
                  <a:cubicBezTo>
                    <a:pt x="74608" y="93608"/>
                    <a:pt x="20828" y="121921"/>
                    <a:pt x="8501" y="132487"/>
                  </a:cubicBezTo>
                  <a:cubicBezTo>
                    <a:pt x="-3826" y="143053"/>
                    <a:pt x="1728" y="134519"/>
                    <a:pt x="373" y="134925"/>
                  </a:cubicBezTo>
                </a:path>
              </a:pathLst>
            </a:cu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g7482f7c157_0_122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251" name="Google Shape;251;g7482f7c157_0_122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7482f7c157_0_122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7482f7c157_0_122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7482f7c157_0_122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7482f7c157_0_122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7482f7c157_0_122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g7482f7c157_0_122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A or Company B ?</a:t>
            </a:r>
            <a:endParaRPr sz="8200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g7482f7c157_0_122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7482f7c157_0_122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7482f7c157_0_122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61" name="Google Shape;261;g7482f7c157_0_122"/>
          <p:cNvSpPr txBox="1"/>
          <p:nvPr/>
        </p:nvSpPr>
        <p:spPr>
          <a:xfrm>
            <a:off x="720025" y="126198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g7482f7c157_0_122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63" name="Google Shape;263;g7482f7c157_0_122"/>
          <p:cNvCxnSpPr/>
          <p:nvPr/>
        </p:nvCxnSpPr>
        <p:spPr>
          <a:xfrm flipH="1">
            <a:off x="12383000" y="4965163"/>
            <a:ext cx="1500" cy="6496500"/>
          </a:xfrm>
          <a:prstGeom prst="straightConnector1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7482f7c157_0_122"/>
          <p:cNvSpPr txBox="1"/>
          <p:nvPr/>
        </p:nvSpPr>
        <p:spPr>
          <a:xfrm>
            <a:off x="5042100" y="4965175"/>
            <a:ext cx="3932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A</a:t>
            </a:r>
            <a:endParaRPr sz="60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g7482f7c157_0_122"/>
          <p:cNvSpPr txBox="1"/>
          <p:nvPr/>
        </p:nvSpPr>
        <p:spPr>
          <a:xfrm>
            <a:off x="16402300" y="5112875"/>
            <a:ext cx="3932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 u="sng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B</a:t>
            </a:r>
            <a:endParaRPr sz="6000" u="sng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66" name="Google Shape;266;g7482f7c157_0_122"/>
          <p:cNvGraphicFramePr/>
          <p:nvPr/>
        </p:nvGraphicFramePr>
        <p:xfrm>
          <a:off x="2816675" y="66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{43FCCD1C-3B39-4763-B13E-6FA5AEA059B3}</a:tableStyleId>
              </a:tblPr>
              <a:tblGrid>
                <a:gridCol w="4067725"/>
                <a:gridCol w="374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Assets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100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Bank loan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45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Profit 2019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23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g7482f7c157_0_122"/>
          <p:cNvGraphicFramePr/>
          <p:nvPr/>
        </p:nvGraphicFramePr>
        <p:xfrm>
          <a:off x="14329275" y="669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{43FCCD1C-3B39-4763-B13E-6FA5AEA059B3}</a:tableStyleId>
              </a:tblPr>
              <a:tblGrid>
                <a:gridCol w="4067725"/>
                <a:gridCol w="374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Assets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300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Bank loan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30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Profit 2019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100 million</a:t>
                      </a:r>
                      <a:endParaRPr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