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13716000" cx="24384000"/>
  <p:notesSz cx="6858000" cy="9144000"/>
  <p:embeddedFontLst>
    <p:embeddedFont>
      <p:font typeface="Helvetica Neue"/>
      <p:regular r:id="rId16"/>
      <p:bold r:id="rId17"/>
      <p:italic r:id="rId18"/>
      <p:boldItalic r:id="rId19"/>
    </p:embeddedFont>
    <p:embeddedFont>
      <p:font typeface="Helvetica Neue Light"/>
      <p:regular r:id="rId20"/>
      <p:bold r:id="rId21"/>
      <p:italic r:id="rId22"/>
      <p:boldItalic r:id="rId23"/>
    </p:embeddedFont>
    <p:embeddedFont>
      <p:font typeface="Bree Serif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jjP6diblY0fACX+H6YS5/Pnnvv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regular.fntdata"/><Relationship Id="rId22" Type="http://schemas.openxmlformats.org/officeDocument/2006/relationships/font" Target="fonts/HelveticaNeueLight-italic.fntdata"/><Relationship Id="rId21" Type="http://schemas.openxmlformats.org/officeDocument/2006/relationships/font" Target="fonts/HelveticaNeueLight-bold.fntdata"/><Relationship Id="rId24" Type="http://schemas.openxmlformats.org/officeDocument/2006/relationships/font" Target="fonts/BreeSerif-regular.fntdata"/><Relationship Id="rId23" Type="http://schemas.openxmlformats.org/officeDocument/2006/relationships/font" Target="fonts/HelveticaNeue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19" Type="http://schemas.openxmlformats.org/officeDocument/2006/relationships/font" Target="fonts/HelveticaNeue-boldItalic.fntdata"/><Relationship Id="rId18" Type="http://schemas.openxmlformats.org/officeDocument/2006/relationships/font" Target="fonts/HelveticaNeue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3ab6a61e7_0_1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" name="Google Shape;59;g83ab6a61e7_0_1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4a9bc0f4b_0_2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74a9bc0f4b_0_2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4a9bc0f4b_0_2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g74a9bc0f4b_0_2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4a9bc0f4b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74a9bc0f4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4a9bc0f4b_0_1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74a9bc0f4b_0_1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482f7c157_0_1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7482f7c157_0_1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fe5be2531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7fe5be253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482f7c157_0_1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7482f7c157_0_1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482f7c157_0_2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7482f7c157_0_2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3b85fce36_0_2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83b85fce36_0_2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3b85fce36_0_2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g83b85fce36_0_2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x">
  <p:cSld name="TITLE_AND_BODY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bg>
      <p:bgPr>
        <a:solidFill>
          <a:srgbClr val="FFFFFF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idx="1" type="body"/>
          </p:nvPr>
        </p:nvSpPr>
        <p:spPr>
          <a:xfrm>
            <a:off x="4387453" y="1785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indent="-633730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33730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33730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33730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33729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bg>
      <p:bgPr>
        <a:solidFill>
          <a:srgbClr val="FFFFF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/>
          <p:nvPr>
            <p:ph idx="2" type="pic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22"/>
          <p:cNvSpPr/>
          <p:nvPr>
            <p:ph idx="3" type="pic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22"/>
          <p:cNvSpPr/>
          <p:nvPr>
            <p:ph idx="4" type="pic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" type="body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i="1"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2" type="body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Helvetica Neue"/>
              <a:buNone/>
              <a:defRPr sz="4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/>
          <p:nvPr>
            <p:ph idx="2" type="pic"/>
          </p:nvPr>
        </p:nvSpPr>
        <p:spPr>
          <a:xfrm>
            <a:off x="3047999" y="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24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bg>
      <p:bgPr>
        <a:solidFill>
          <a:srgbClr val="FFFFFF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body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r">
  <p:cSld name="Le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22192338" y="12808585"/>
            <a:ext cx="515264" cy="5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bg>
      <p:bgPr>
        <a:solidFill>
          <a:srgbClr val="FFFFF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/>
          <p:nvPr>
            <p:ph idx="2" type="pic"/>
          </p:nvPr>
        </p:nvSpPr>
        <p:spPr>
          <a:xfrm>
            <a:off x="5334000" y="946546"/>
            <a:ext cx="13716002" cy="8304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5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" type="body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bg>
      <p:bgPr>
        <a:solidFill>
          <a:srgbClr val="FFFFFF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/>
          <p:nvPr>
            <p:ph idx="2" type="pic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7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" type="body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bg>
      <p:bgPr>
        <a:solidFill>
          <a:srgbClr val="FFFFFF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/>
          <p:nvPr>
            <p:ph type="title"/>
          </p:nvPr>
        </p:nvSpPr>
        <p:spPr>
          <a:xfrm>
            <a:off x="4387453" y="357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bg>
      <p:bgPr>
        <a:solidFill>
          <a:srgbClr val="FFFFF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4387453" y="357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indent="-633730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33730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33730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33730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33729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bg>
      <p:bgPr>
        <a:solidFill>
          <a:srgbClr val="FFFFFF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/>
          <p:nvPr>
            <p:ph idx="2" type="pic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20"/>
          <p:cNvSpPr txBox="1"/>
          <p:nvPr>
            <p:ph type="title"/>
          </p:nvPr>
        </p:nvSpPr>
        <p:spPr>
          <a:xfrm>
            <a:off x="4387453" y="357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" type="body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indent="-578485" lvl="0" marL="4572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510"/>
              <a:buFont typeface="Helvetica Neue"/>
              <a:buChar char="•"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78485" lvl="1" marL="9144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510"/>
              <a:buFont typeface="Helvetica Neue"/>
              <a:buChar char="•"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78485" lvl="2" marL="13716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510"/>
              <a:buFont typeface="Helvetica Neue"/>
              <a:buChar char="•"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78485" lvl="3" marL="18288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510"/>
              <a:buFont typeface="Helvetica Neue"/>
              <a:buChar char="•"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78485" lvl="4" marL="22860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510"/>
              <a:buFont typeface="Helvetica Neue"/>
              <a:buChar char="•"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2" type="sldNum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0EEF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b="0" i="0" sz="8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b="0" i="0" sz="8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b="0" i="0" sz="8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b="0" i="0" sz="8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b="0" i="0" sz="8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b="0" i="0" sz="8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b="0" i="0" sz="8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b="0" i="0" sz="8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b="0" i="0" sz="8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84200" lvl="1" marL="9144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84200" lvl="2" marL="13716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84200" lvl="3" marL="18288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84200" lvl="4" marL="22860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42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84200" lvl="6" marL="32004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84200" lvl="7" marL="36576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84200" lvl="8" marL="41148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22192338" y="12808585"/>
            <a:ext cx="515264" cy="5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14.png"/><Relationship Id="rId7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0EEF0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3ab6a61e7_0_114"/>
          <p:cNvSpPr/>
          <p:nvPr/>
        </p:nvSpPr>
        <p:spPr>
          <a:xfrm>
            <a:off x="7560350" y="3952800"/>
            <a:ext cx="4296900" cy="4115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g83ab6a61e7_0_114"/>
          <p:cNvSpPr txBox="1"/>
          <p:nvPr/>
        </p:nvSpPr>
        <p:spPr>
          <a:xfrm>
            <a:off x="9356175" y="5118050"/>
            <a:ext cx="10747500" cy="11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Twentieth Century"/>
              <a:buNone/>
            </a:pPr>
            <a:r>
              <a:rPr b="0" i="0" lang="en-US" sz="4800" u="none" cap="none" strike="noStrike">
                <a:solidFill>
                  <a:srgbClr val="40404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Lesson 3   </a:t>
            </a:r>
            <a:endParaRPr b="0" i="0" sz="4800" u="none" cap="none" strike="noStrike">
              <a:solidFill>
                <a:srgbClr val="40404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Twentieth Century"/>
              <a:buNone/>
            </a:pPr>
            <a:r>
              <a:rPr b="0" i="0" lang="en-US" sz="4800" u="none" cap="none" strike="noStrike">
                <a:solidFill>
                  <a:srgbClr val="40404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Who uses accounting information</a:t>
            </a:r>
            <a:endParaRPr b="0" i="0" sz="4800" u="none" cap="none" strike="noStrike">
              <a:solidFill>
                <a:srgbClr val="40404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Picture 15" id="63" name="Google Shape;63;g83ab6a61e7_0_114"/>
          <p:cNvPicPr preferRelativeResize="0"/>
          <p:nvPr/>
        </p:nvPicPr>
        <p:blipFill rotWithShape="1">
          <a:blip r:embed="rId3">
            <a:alphaModFix/>
          </a:blip>
          <a:srcRect b="387959" l="387960" r="-387959" t="-387960"/>
          <a:stretch/>
        </p:blipFill>
        <p:spPr>
          <a:xfrm>
            <a:off x="8205303" y="5496361"/>
            <a:ext cx="796794" cy="7967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3" id="64" name="Google Shape;64;g83ab6a61e7_0_1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3473" y="5274926"/>
            <a:ext cx="1146500" cy="11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g83ab6a61e7_0_1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781475" y="12261825"/>
            <a:ext cx="1729150" cy="64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83ab6a61e7_0_114"/>
          <p:cNvSpPr txBox="1"/>
          <p:nvPr/>
        </p:nvSpPr>
        <p:spPr>
          <a:xfrm>
            <a:off x="9346400" y="7127550"/>
            <a:ext cx="7513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A1	:	Beginner		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 1	:	Why Accounting is so Easy !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 2	:	What is Accounting !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 3	:	Who Uses Accounting Information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g83ab6a61e7_0_114"/>
          <p:cNvSpPr txBox="1"/>
          <p:nvPr/>
        </p:nvSpPr>
        <p:spPr>
          <a:xfrm>
            <a:off x="4719600" y="12566625"/>
            <a:ext cx="39327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36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0EEF0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g74a9bc0f4b_0_233"/>
          <p:cNvGrpSpPr/>
          <p:nvPr/>
        </p:nvGrpSpPr>
        <p:grpSpPr>
          <a:xfrm>
            <a:off x="9407835" y="12477554"/>
            <a:ext cx="4921433" cy="543425"/>
            <a:chOff x="-1" y="-1"/>
            <a:chExt cx="8281058" cy="903600"/>
          </a:xfrm>
        </p:grpSpPr>
        <p:sp>
          <p:nvSpPr>
            <p:cNvPr id="266" name="Google Shape;266;g74a9bc0f4b_0_233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g74a9bc0f4b_0_233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g74a9bc0f4b_0_233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g74a9bc0f4b_0_233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g74a9bc0f4b_0_233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g74a9bc0f4b_0_233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2" name="Google Shape;272;g74a9bc0f4b_0_233"/>
          <p:cNvSpPr txBox="1"/>
          <p:nvPr/>
        </p:nvSpPr>
        <p:spPr>
          <a:xfrm>
            <a:off x="4457250" y="4488900"/>
            <a:ext cx="18783300" cy="19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2. Only investors are the users of </a:t>
            </a:r>
            <a:r>
              <a:rPr lang="en-US" sz="60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accounting</a:t>
            </a:r>
            <a:r>
              <a:rPr lang="en-US" sz="60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information 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74a9bc0f4b_0_233"/>
          <p:cNvSpPr/>
          <p:nvPr/>
        </p:nvSpPr>
        <p:spPr>
          <a:xfrm>
            <a:off x="22047192" y="4497086"/>
            <a:ext cx="2336796" cy="472181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21600" y="21600"/>
                </a:lnTo>
                <a:lnTo>
                  <a:pt x="19602" y="21550"/>
                </a:lnTo>
                <a:cubicBezTo>
                  <a:pt x="8592" y="20997"/>
                  <a:pt x="0" y="16395"/>
                  <a:pt x="0" y="10800"/>
                </a:cubicBezTo>
                <a:cubicBezTo>
                  <a:pt x="0" y="5205"/>
                  <a:pt x="8592" y="603"/>
                  <a:pt x="19602" y="50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48" id="274" name="Google Shape;274;g74a9bc0f4b_0_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2179448" y="6290095"/>
            <a:ext cx="1061201" cy="106120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74a9bc0f4b_0_233"/>
          <p:cNvSpPr/>
          <p:nvPr/>
        </p:nvSpPr>
        <p:spPr>
          <a:xfrm>
            <a:off x="0" y="-6450"/>
            <a:ext cx="24456600" cy="2769600"/>
          </a:xfrm>
          <a:prstGeom prst="rect">
            <a:avLst/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" name="Google Shape;276;g74a9bc0f4b_0_233"/>
          <p:cNvCxnSpPr/>
          <p:nvPr/>
        </p:nvCxnSpPr>
        <p:spPr>
          <a:xfrm>
            <a:off x="9808525" y="1292950"/>
            <a:ext cx="0" cy="1175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7" name="Google Shape;277;g74a9bc0f4b_0_233"/>
          <p:cNvSpPr txBox="1"/>
          <p:nvPr/>
        </p:nvSpPr>
        <p:spPr>
          <a:xfrm>
            <a:off x="5361900" y="1092675"/>
            <a:ext cx="99144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5600"/>
              <a:buFont typeface="Twentieth Century"/>
              <a:buNone/>
            </a:pPr>
            <a:r>
              <a:rPr b="0" i="0" lang="en-US" sz="72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Quick Quiz   </a:t>
            </a:r>
            <a:r>
              <a:rPr b="0" i="0" lang="en-US" sz="7200" u="none" cap="none" strike="noStrike">
                <a:solidFill>
                  <a:srgbClr val="CCCCC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Exit Ticket</a:t>
            </a:r>
            <a:endParaRPr b="0" i="0" sz="7200" u="none" cap="none" strike="noStrike">
              <a:solidFill>
                <a:srgbClr val="CCCCC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278" name="Google Shape;278;g74a9bc0f4b_0_233"/>
          <p:cNvGrpSpPr/>
          <p:nvPr/>
        </p:nvGrpSpPr>
        <p:grpSpPr>
          <a:xfrm>
            <a:off x="4076250" y="984900"/>
            <a:ext cx="1064850" cy="1168875"/>
            <a:chOff x="2608925" y="2663850"/>
            <a:chExt cx="1064850" cy="1168875"/>
          </a:xfrm>
        </p:grpSpPr>
        <p:sp>
          <p:nvSpPr>
            <p:cNvPr id="279" name="Google Shape;279;g74a9bc0f4b_0_233"/>
            <p:cNvSpPr/>
            <p:nvPr/>
          </p:nvSpPr>
          <p:spPr>
            <a:xfrm>
              <a:off x="2608925" y="2993325"/>
              <a:ext cx="772800" cy="839400"/>
            </a:xfrm>
            <a:prstGeom prst="ellipse">
              <a:avLst/>
            </a:prstGeom>
            <a:noFill/>
            <a:ln cap="flat" cmpd="sng" w="152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0" name="Google Shape;280;g74a9bc0f4b_0_233"/>
            <p:cNvCxnSpPr/>
            <p:nvPr/>
          </p:nvCxnSpPr>
          <p:spPr>
            <a:xfrm flipH="1" rot="10800000">
              <a:off x="3002375" y="2663850"/>
              <a:ext cx="671400" cy="734700"/>
            </a:xfrm>
            <a:prstGeom prst="straightConnector1">
              <a:avLst/>
            </a:prstGeom>
            <a:noFill/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281" name="Google Shape;281;g74a9bc0f4b_0_233"/>
          <p:cNvSpPr txBox="1"/>
          <p:nvPr/>
        </p:nvSpPr>
        <p:spPr>
          <a:xfrm rot="-5400000">
            <a:off x="21924625" y="5481751"/>
            <a:ext cx="3539700" cy="1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EEF0"/>
              </a:buClr>
              <a:buSzPts val="7200"/>
              <a:buFont typeface="Twentieth Century"/>
              <a:buNone/>
            </a:pPr>
            <a:r>
              <a:rPr b="1" i="0" lang="en-US" sz="6000" u="none" cap="none" strike="noStrike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 Can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74a9bc0f4b_0_233"/>
          <p:cNvSpPr txBox="1"/>
          <p:nvPr/>
        </p:nvSpPr>
        <p:spPr>
          <a:xfrm>
            <a:off x="4457250" y="3264050"/>
            <a:ext cx="14533200" cy="19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True/False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g74a9bc0f4b_0_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24488">
            <a:off x="6942050" y="3037700"/>
            <a:ext cx="1186200" cy="11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74a9bc0f4b_0_233"/>
          <p:cNvPicPr preferRelativeResize="0"/>
          <p:nvPr/>
        </p:nvPicPr>
        <p:blipFill rotWithShape="1">
          <a:blip r:embed="rId5">
            <a:alphaModFix amt="62000"/>
          </a:blip>
          <a:srcRect b="0" l="0" r="0" t="0"/>
          <a:stretch/>
        </p:blipFill>
        <p:spPr>
          <a:xfrm>
            <a:off x="21781475" y="12490425"/>
            <a:ext cx="1729150" cy="6409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285" name="Google Shape;285;g74a9bc0f4b_0_233"/>
          <p:cNvSpPr txBox="1"/>
          <p:nvPr/>
        </p:nvSpPr>
        <p:spPr>
          <a:xfrm>
            <a:off x="4719600" y="12566625"/>
            <a:ext cx="39327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36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0EEF0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4a9bc0f4b_0_258"/>
          <p:cNvSpPr/>
          <p:nvPr/>
        </p:nvSpPr>
        <p:spPr>
          <a:xfrm>
            <a:off x="6299975" y="2816875"/>
            <a:ext cx="5557200" cy="52509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74a9bc0f4b_0_258"/>
          <p:cNvSpPr txBox="1"/>
          <p:nvPr/>
        </p:nvSpPr>
        <p:spPr>
          <a:xfrm>
            <a:off x="8517975" y="3866325"/>
            <a:ext cx="12629400" cy="20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Twentieth Century"/>
              <a:buNone/>
            </a:pPr>
            <a:r>
              <a:rPr b="0" i="0" lang="en-US" sz="6000" u="none" cap="none" strike="noStrike">
                <a:solidFill>
                  <a:srgbClr val="40404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Lesson </a:t>
            </a:r>
            <a:r>
              <a:rPr lang="en-US" sz="6000">
                <a:solidFill>
                  <a:srgbClr val="40404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</a:t>
            </a:r>
            <a:r>
              <a:rPr b="0" i="0" lang="en-US" sz="6000" u="none" cap="none" strike="noStrike">
                <a:solidFill>
                  <a:srgbClr val="40404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</a:t>
            </a:r>
            <a:endParaRPr b="0" i="0" sz="6000" u="none" cap="none" strike="noStrike">
              <a:solidFill>
                <a:srgbClr val="40404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ssets - Mr. Debit The Power</a:t>
            </a:r>
            <a:endParaRPr b="0" i="0" sz="6000" u="none" cap="none" strike="noStrike">
              <a:solidFill>
                <a:srgbClr val="40404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Picture 15" id="292" name="Google Shape;292;g74a9bc0f4b_0_258"/>
          <p:cNvPicPr preferRelativeResize="0"/>
          <p:nvPr/>
        </p:nvPicPr>
        <p:blipFill rotWithShape="1">
          <a:blip r:embed="rId3">
            <a:alphaModFix/>
          </a:blip>
          <a:srcRect b="387960" l="387960" r="-387960" t="-387960"/>
          <a:stretch/>
        </p:blipFill>
        <p:spPr>
          <a:xfrm>
            <a:off x="8205303" y="5496361"/>
            <a:ext cx="796794" cy="7967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3" id="293" name="Google Shape;293;g74a9bc0f4b_0_2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0201" y="4018724"/>
            <a:ext cx="1664700" cy="16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g74a9bc0f4b_0_2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781475" y="12261825"/>
            <a:ext cx="1729150" cy="64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g74a9bc0f4b_0_258"/>
          <p:cNvSpPr txBox="1"/>
          <p:nvPr/>
        </p:nvSpPr>
        <p:spPr>
          <a:xfrm>
            <a:off x="8838425" y="6293150"/>
            <a:ext cx="8586300" cy="3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B2	:	ALICE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! - Know her to know Accounting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 4	:	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ssets - Mr. Debit The Power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 5	:	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iability - Ms. Credit The Burden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 6	:	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ncome or Revenue - I am not Profit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 7	:	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apital - I am from owner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 8	:	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xpense - Mr. Debit 2</a:t>
            </a:r>
            <a:endParaRPr sz="2400"/>
          </a:p>
        </p:txBody>
      </p:sp>
      <p:sp>
        <p:nvSpPr>
          <p:cNvPr id="296" name="Google Shape;296;g74a9bc0f4b_0_258"/>
          <p:cNvSpPr txBox="1"/>
          <p:nvPr/>
        </p:nvSpPr>
        <p:spPr>
          <a:xfrm>
            <a:off x="4719600" y="12566625"/>
            <a:ext cx="39327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36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0EEF0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g74a9bc0f4b_0_0"/>
          <p:cNvGrpSpPr/>
          <p:nvPr/>
        </p:nvGrpSpPr>
        <p:grpSpPr>
          <a:xfrm>
            <a:off x="5177994" y="3704283"/>
            <a:ext cx="14287156" cy="1324200"/>
            <a:chOff x="0" y="269499"/>
            <a:chExt cx="14287156" cy="1324200"/>
          </a:xfrm>
        </p:grpSpPr>
        <p:sp>
          <p:nvSpPr>
            <p:cNvPr id="73" name="Google Shape;73;g74a9bc0f4b_0_0"/>
            <p:cNvSpPr/>
            <p:nvPr/>
          </p:nvSpPr>
          <p:spPr>
            <a:xfrm>
              <a:off x="0" y="269499"/>
              <a:ext cx="1324200" cy="1324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Picture 3" id="74" name="Google Shape;74;g74a9bc0f4b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3662" y="533161"/>
              <a:ext cx="796788" cy="7967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g74a9bc0f4b_0_0"/>
            <p:cNvSpPr txBox="1"/>
            <p:nvPr/>
          </p:nvSpPr>
          <p:spPr>
            <a:xfrm>
              <a:off x="1493356" y="457191"/>
              <a:ext cx="12793800" cy="9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3600"/>
                <a:buFont typeface="Twentieth Century"/>
                <a:buNone/>
              </a:pPr>
              <a:r>
                <a:rPr lang="en-US" sz="4800">
                  <a:solidFill>
                    <a:srgbClr val="40404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Accounting is a language. It is also a process of...</a:t>
              </a:r>
              <a:endParaRPr sz="4800"/>
            </a:p>
          </p:txBody>
        </p:sp>
      </p:grpSp>
      <p:grpSp>
        <p:nvGrpSpPr>
          <p:cNvPr id="76" name="Google Shape;76;g74a9bc0f4b_0_0"/>
          <p:cNvGrpSpPr/>
          <p:nvPr/>
        </p:nvGrpSpPr>
        <p:grpSpPr>
          <a:xfrm>
            <a:off x="5177994" y="5345925"/>
            <a:ext cx="17467756" cy="1324200"/>
            <a:chOff x="0" y="269499"/>
            <a:chExt cx="17467756" cy="1324200"/>
          </a:xfrm>
        </p:grpSpPr>
        <p:sp>
          <p:nvSpPr>
            <p:cNvPr id="77" name="Google Shape;77;g74a9bc0f4b_0_0"/>
            <p:cNvSpPr/>
            <p:nvPr/>
          </p:nvSpPr>
          <p:spPr>
            <a:xfrm>
              <a:off x="0" y="269499"/>
              <a:ext cx="1324200" cy="13242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g74a9bc0f4b_0_0"/>
            <p:cNvSpPr txBox="1"/>
            <p:nvPr/>
          </p:nvSpPr>
          <p:spPr>
            <a:xfrm>
              <a:off x="1493356" y="457199"/>
              <a:ext cx="15974400" cy="9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3600"/>
                <a:buFont typeface="Twentieth Century"/>
                <a:buNone/>
              </a:pPr>
              <a:r>
                <a:rPr lang="en-US" sz="4800">
                  <a:solidFill>
                    <a:srgbClr val="40404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 activities: Identify &gt; Record &amp; Summerize &gt; Communicate</a:t>
              </a:r>
              <a:endParaRPr sz="4800"/>
            </a:p>
          </p:txBody>
        </p:sp>
        <p:pic>
          <p:nvPicPr>
            <p:cNvPr descr="Picture 10" id="79" name="Google Shape;79;g74a9bc0f4b_0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6049" y="585549"/>
              <a:ext cx="692014" cy="69201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" name="Google Shape;80;g74a9bc0f4b_0_0"/>
          <p:cNvGrpSpPr/>
          <p:nvPr/>
        </p:nvGrpSpPr>
        <p:grpSpPr>
          <a:xfrm>
            <a:off x="5177994" y="8610575"/>
            <a:ext cx="17609956" cy="1517492"/>
            <a:chOff x="0" y="76207"/>
            <a:chExt cx="17609956" cy="1517492"/>
          </a:xfrm>
        </p:grpSpPr>
        <p:sp>
          <p:nvSpPr>
            <p:cNvPr id="81" name="Google Shape;81;g74a9bc0f4b_0_0"/>
            <p:cNvSpPr/>
            <p:nvPr/>
          </p:nvSpPr>
          <p:spPr>
            <a:xfrm>
              <a:off x="0" y="269499"/>
              <a:ext cx="1324200" cy="13242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g74a9bc0f4b_0_0"/>
            <p:cNvSpPr txBox="1"/>
            <p:nvPr/>
          </p:nvSpPr>
          <p:spPr>
            <a:xfrm>
              <a:off x="1493356" y="76207"/>
              <a:ext cx="16116600" cy="9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3600"/>
                <a:buFont typeface="Twentieth Century"/>
                <a:buNone/>
              </a:pPr>
              <a:r>
                <a:rPr lang="en-US" sz="4800">
                  <a:solidFill>
                    <a:srgbClr val="40404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Keywords: Accounting is a process, identify, record, summarize, communicate, decision making</a:t>
              </a:r>
              <a:endParaRPr sz="4800"/>
            </a:p>
          </p:txBody>
        </p:sp>
        <p:pic>
          <p:nvPicPr>
            <p:cNvPr descr="Picture 15" id="83" name="Google Shape;83;g74a9bc0f4b_0_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3659" y="557293"/>
              <a:ext cx="796794" cy="7967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4" name="Google Shape;84;g74a9bc0f4b_0_0"/>
          <p:cNvSpPr txBox="1"/>
          <p:nvPr/>
        </p:nvSpPr>
        <p:spPr>
          <a:xfrm>
            <a:off x="6435525" y="1264575"/>
            <a:ext cx="3683700" cy="1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8200"/>
              <a:buFont typeface="Twentieth Century"/>
              <a:buNone/>
            </a:pPr>
            <a:r>
              <a:rPr lang="en-US" sz="8200">
                <a:solidFill>
                  <a:srgbClr val="A61C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Review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85" name="Google Shape;85;g74a9bc0f4b_0_0"/>
          <p:cNvSpPr txBox="1"/>
          <p:nvPr/>
        </p:nvSpPr>
        <p:spPr>
          <a:xfrm>
            <a:off x="10506025" y="1562625"/>
            <a:ext cx="2089200" cy="9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5600"/>
              <a:buFont typeface="Twentieth Century"/>
              <a:buNone/>
            </a:pPr>
            <a:r>
              <a:rPr lang="en-US" sz="56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Lesson </a:t>
            </a:r>
            <a:endParaRPr/>
          </a:p>
        </p:txBody>
      </p:sp>
      <p:cxnSp>
        <p:nvCxnSpPr>
          <p:cNvPr id="86" name="Google Shape;86;g74a9bc0f4b_0_0"/>
          <p:cNvCxnSpPr/>
          <p:nvPr/>
        </p:nvCxnSpPr>
        <p:spPr>
          <a:xfrm>
            <a:off x="9985625" y="1565413"/>
            <a:ext cx="0" cy="117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7" name="Google Shape;87;g74a9bc0f4b_0_0"/>
          <p:cNvGrpSpPr/>
          <p:nvPr/>
        </p:nvGrpSpPr>
        <p:grpSpPr>
          <a:xfrm>
            <a:off x="5275925" y="1292250"/>
            <a:ext cx="1064850" cy="1168875"/>
            <a:chOff x="2608925" y="2663850"/>
            <a:chExt cx="1064850" cy="1168875"/>
          </a:xfrm>
        </p:grpSpPr>
        <p:sp>
          <p:nvSpPr>
            <p:cNvPr id="88" name="Google Shape;88;g74a9bc0f4b_0_0"/>
            <p:cNvSpPr/>
            <p:nvPr/>
          </p:nvSpPr>
          <p:spPr>
            <a:xfrm>
              <a:off x="2608925" y="2993325"/>
              <a:ext cx="772800" cy="839400"/>
            </a:xfrm>
            <a:prstGeom prst="ellipse">
              <a:avLst/>
            </a:prstGeom>
            <a:noFill/>
            <a:ln cap="flat" cmpd="sng" w="152400">
              <a:solidFill>
                <a:srgbClr val="A61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9" name="Google Shape;89;g74a9bc0f4b_0_0"/>
            <p:cNvCxnSpPr/>
            <p:nvPr/>
          </p:nvCxnSpPr>
          <p:spPr>
            <a:xfrm flipH="1" rot="10800000">
              <a:off x="3002375" y="2663850"/>
              <a:ext cx="671400" cy="734700"/>
            </a:xfrm>
            <a:prstGeom prst="straightConnector1">
              <a:avLst/>
            </a:prstGeom>
            <a:noFill/>
            <a:ln cap="flat" cmpd="sng" w="76200">
              <a:solidFill>
                <a:srgbClr val="A61C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90" name="Google Shape;90;g74a9bc0f4b_0_0"/>
          <p:cNvGrpSpPr/>
          <p:nvPr/>
        </p:nvGrpSpPr>
        <p:grpSpPr>
          <a:xfrm>
            <a:off x="5178001" y="6764950"/>
            <a:ext cx="15333853" cy="1593708"/>
            <a:chOff x="6051101" y="9292100"/>
            <a:chExt cx="15333853" cy="1593708"/>
          </a:xfrm>
        </p:grpSpPr>
        <p:grpSp>
          <p:nvGrpSpPr>
            <p:cNvPr id="91" name="Google Shape;91;g74a9bc0f4b_0_0"/>
            <p:cNvGrpSpPr/>
            <p:nvPr/>
          </p:nvGrpSpPr>
          <p:grpSpPr>
            <a:xfrm>
              <a:off x="6051101" y="9292100"/>
              <a:ext cx="15333853" cy="1593708"/>
              <a:chOff x="0" y="-9"/>
              <a:chExt cx="15333853" cy="1593708"/>
            </a:xfrm>
          </p:grpSpPr>
          <p:sp>
            <p:nvSpPr>
              <p:cNvPr id="92" name="Google Shape;92;g74a9bc0f4b_0_0"/>
              <p:cNvSpPr/>
              <p:nvPr/>
            </p:nvSpPr>
            <p:spPr>
              <a:xfrm>
                <a:off x="0" y="269499"/>
                <a:ext cx="1324200" cy="13242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g74a9bc0f4b_0_0"/>
              <p:cNvSpPr txBox="1"/>
              <p:nvPr/>
            </p:nvSpPr>
            <p:spPr>
              <a:xfrm>
                <a:off x="1493353" y="-9"/>
                <a:ext cx="13840500" cy="67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3600"/>
                  <a:buFont typeface="Twentieth Century"/>
                  <a:buNone/>
                </a:pPr>
                <a:r>
                  <a:rPr lang="en-US" sz="4800">
                    <a:solidFill>
                      <a:srgbClr val="404040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Accounting produces &amp; provides Key information for decision making </a:t>
                </a:r>
                <a:endParaRPr sz="4800"/>
              </a:p>
            </p:txBody>
          </p:sp>
        </p:grpSp>
        <p:pic>
          <p:nvPicPr>
            <p:cNvPr descr="Picture 20" id="94" name="Google Shape;94;g74a9bc0f4b_0_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40771" y="9808458"/>
              <a:ext cx="830472" cy="83047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5" name="Google Shape;95;g74a9bc0f4b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781475" y="12566625"/>
            <a:ext cx="1729150" cy="64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74a9bc0f4b_0_0"/>
          <p:cNvSpPr txBox="1"/>
          <p:nvPr/>
        </p:nvSpPr>
        <p:spPr>
          <a:xfrm>
            <a:off x="12310775" y="735788"/>
            <a:ext cx="1729200" cy="22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5600"/>
              <a:buFont typeface="Twentieth Century"/>
              <a:buNone/>
            </a:pPr>
            <a:r>
              <a:rPr lang="en-US" sz="15000">
                <a:solidFill>
                  <a:srgbClr val="5D7373"/>
                </a:solidFill>
                <a:latin typeface="Bree Serif"/>
                <a:ea typeface="Bree Serif"/>
                <a:cs typeface="Bree Serif"/>
                <a:sym typeface="Bree Serif"/>
              </a:rPr>
              <a:t>2</a:t>
            </a:r>
            <a:endParaRPr sz="15000">
              <a:latin typeface="Bree Serif"/>
              <a:ea typeface="Bree Serif"/>
              <a:cs typeface="Bree Serif"/>
              <a:sym typeface="Bree Serif"/>
            </a:endParaRPr>
          </a:p>
        </p:txBody>
      </p:sp>
      <p:cxnSp>
        <p:nvCxnSpPr>
          <p:cNvPr id="97" name="Google Shape;97;g74a9bc0f4b_0_0"/>
          <p:cNvCxnSpPr/>
          <p:nvPr/>
        </p:nvCxnSpPr>
        <p:spPr>
          <a:xfrm flipH="1" rot="10800000">
            <a:off x="4271725" y="3097763"/>
            <a:ext cx="17611500" cy="52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g74a9bc0f4b_0_0"/>
          <p:cNvSpPr txBox="1"/>
          <p:nvPr/>
        </p:nvSpPr>
        <p:spPr>
          <a:xfrm>
            <a:off x="4719600" y="12566625"/>
            <a:ext cx="39327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36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0EEF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g74a9bc0f4b_0_195"/>
          <p:cNvGrpSpPr/>
          <p:nvPr/>
        </p:nvGrpSpPr>
        <p:grpSpPr>
          <a:xfrm>
            <a:off x="9407835" y="12477554"/>
            <a:ext cx="4921433" cy="543425"/>
            <a:chOff x="-1" y="-1"/>
            <a:chExt cx="8281058" cy="903600"/>
          </a:xfrm>
        </p:grpSpPr>
        <p:sp>
          <p:nvSpPr>
            <p:cNvPr id="104" name="Google Shape;104;g74a9bc0f4b_0_195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g74a9bc0f4b_0_195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g74a9bc0f4b_0_195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g74a9bc0f4b_0_195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g74a9bc0f4b_0_195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g74a9bc0f4b_0_195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g74a9bc0f4b_0_195"/>
          <p:cNvSpPr txBox="1"/>
          <p:nvPr/>
        </p:nvSpPr>
        <p:spPr>
          <a:xfrm>
            <a:off x="2227325" y="3049275"/>
            <a:ext cx="212832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43434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What single word can be used to complete all the words below:</a:t>
            </a:r>
            <a:endParaRPr sz="6000">
              <a:solidFill>
                <a:srgbClr val="43434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1" name="Google Shape;111;g74a9bc0f4b_0_195"/>
          <p:cNvSpPr/>
          <p:nvPr/>
        </p:nvSpPr>
        <p:spPr>
          <a:xfrm>
            <a:off x="22047192" y="4497086"/>
            <a:ext cx="2336796" cy="472181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21600" y="21600"/>
                </a:lnTo>
                <a:lnTo>
                  <a:pt x="19602" y="21550"/>
                </a:lnTo>
                <a:cubicBezTo>
                  <a:pt x="8592" y="20997"/>
                  <a:pt x="0" y="16395"/>
                  <a:pt x="0" y="10800"/>
                </a:cubicBezTo>
                <a:cubicBezTo>
                  <a:pt x="0" y="5205"/>
                  <a:pt x="8592" y="603"/>
                  <a:pt x="19602" y="50"/>
                </a:cubicBez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48" id="112" name="Google Shape;112;g74a9bc0f4b_0_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2179448" y="6290095"/>
            <a:ext cx="1061201" cy="106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74a9bc0f4b_0_195"/>
          <p:cNvSpPr/>
          <p:nvPr/>
        </p:nvSpPr>
        <p:spPr>
          <a:xfrm>
            <a:off x="0" y="-6450"/>
            <a:ext cx="24456600" cy="276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g74a9bc0f4b_0_195"/>
          <p:cNvCxnSpPr/>
          <p:nvPr/>
        </p:nvCxnSpPr>
        <p:spPr>
          <a:xfrm>
            <a:off x="10418125" y="1292950"/>
            <a:ext cx="0" cy="1175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g74a9bc0f4b_0_195"/>
          <p:cNvSpPr txBox="1"/>
          <p:nvPr/>
        </p:nvSpPr>
        <p:spPr>
          <a:xfrm>
            <a:off x="5361900" y="1092675"/>
            <a:ext cx="99144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5600"/>
              <a:buFont typeface="Twentieth Century"/>
              <a:buNone/>
            </a:pPr>
            <a:r>
              <a:rPr lang="en-US" sz="72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Brain Teaser    </a:t>
            </a:r>
            <a:r>
              <a:rPr lang="en-US" sz="7200">
                <a:solidFill>
                  <a:srgbClr val="CCCCC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Entry Ticket</a:t>
            </a:r>
            <a:endParaRPr sz="7200">
              <a:solidFill>
                <a:srgbClr val="CCCCC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16" name="Google Shape;116;g74a9bc0f4b_0_195"/>
          <p:cNvGrpSpPr/>
          <p:nvPr/>
        </p:nvGrpSpPr>
        <p:grpSpPr>
          <a:xfrm>
            <a:off x="4076250" y="984900"/>
            <a:ext cx="1064850" cy="1168875"/>
            <a:chOff x="2608925" y="2663850"/>
            <a:chExt cx="1064850" cy="1168875"/>
          </a:xfrm>
        </p:grpSpPr>
        <p:sp>
          <p:nvSpPr>
            <p:cNvPr id="117" name="Google Shape;117;g74a9bc0f4b_0_195"/>
            <p:cNvSpPr/>
            <p:nvPr/>
          </p:nvSpPr>
          <p:spPr>
            <a:xfrm>
              <a:off x="2608925" y="2993325"/>
              <a:ext cx="772800" cy="839400"/>
            </a:xfrm>
            <a:prstGeom prst="ellipse">
              <a:avLst/>
            </a:prstGeom>
            <a:noFill/>
            <a:ln cap="flat" cmpd="sng" w="152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" name="Google Shape;118;g74a9bc0f4b_0_195"/>
            <p:cNvCxnSpPr/>
            <p:nvPr/>
          </p:nvCxnSpPr>
          <p:spPr>
            <a:xfrm flipH="1" rot="10800000">
              <a:off x="3002375" y="2663850"/>
              <a:ext cx="671400" cy="734700"/>
            </a:xfrm>
            <a:prstGeom prst="straightConnector1">
              <a:avLst/>
            </a:prstGeom>
            <a:noFill/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19" name="Google Shape;119;g74a9bc0f4b_0_195"/>
          <p:cNvSpPr txBox="1"/>
          <p:nvPr/>
        </p:nvSpPr>
        <p:spPr>
          <a:xfrm rot="-5400000">
            <a:off x="21924625" y="5481751"/>
            <a:ext cx="3539700" cy="1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EEF0"/>
              </a:buClr>
              <a:buSzPts val="7200"/>
              <a:buFont typeface="Twentieth Century"/>
              <a:buNone/>
            </a:pPr>
            <a:r>
              <a:rPr b="1" lang="en-US" sz="600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</a:t>
            </a:r>
            <a:r>
              <a:rPr b="1" i="0" lang="en-US" sz="6000" u="none" cap="none" strike="noStrike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Can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74a9bc0f4b_0_195"/>
          <p:cNvSpPr txBox="1"/>
          <p:nvPr/>
        </p:nvSpPr>
        <p:spPr>
          <a:xfrm>
            <a:off x="13669000" y="6087000"/>
            <a:ext cx="6927900" cy="1542000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answer: is a r e</a:t>
            </a:r>
            <a:endParaRPr b="0" i="0" sz="6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74a9bc0f4b_0_195"/>
          <p:cNvSpPr txBox="1"/>
          <p:nvPr/>
        </p:nvSpPr>
        <p:spPr>
          <a:xfrm>
            <a:off x="7148150" y="4497075"/>
            <a:ext cx="6835800" cy="48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6096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Twentieth Century"/>
              <a:buAutoNum type="arabicPeriod"/>
            </a:pPr>
            <a:r>
              <a:rPr lang="en-US" sz="6000">
                <a:solidFill>
                  <a:srgbClr val="43434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 E _ _ _ ST </a:t>
            </a:r>
            <a:endParaRPr sz="6000">
              <a:solidFill>
                <a:srgbClr val="43434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6096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Twentieth Century"/>
              <a:buAutoNum type="arabicPeriod"/>
            </a:pPr>
            <a:r>
              <a:rPr lang="en-US" sz="6000">
                <a:solidFill>
                  <a:srgbClr val="43434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 _ _ _ E R</a:t>
            </a:r>
            <a:endParaRPr sz="6000">
              <a:solidFill>
                <a:srgbClr val="43434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6096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Twentieth Century"/>
              <a:buAutoNum type="arabicPeriod"/>
            </a:pPr>
            <a:r>
              <a:rPr lang="en-US" sz="6000">
                <a:solidFill>
                  <a:srgbClr val="43434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 T _ _ _</a:t>
            </a:r>
            <a:endParaRPr sz="6000">
              <a:solidFill>
                <a:srgbClr val="43434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6096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Twentieth Century"/>
              <a:buAutoNum type="arabicPeriod"/>
            </a:pPr>
            <a:r>
              <a:rPr lang="en-US" sz="6000">
                <a:solidFill>
                  <a:srgbClr val="43434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 _ _ _ N T</a:t>
            </a:r>
            <a:endParaRPr sz="6000">
              <a:solidFill>
                <a:srgbClr val="43434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22" name="Google Shape;122;g74a9bc0f4b_0_195"/>
          <p:cNvPicPr preferRelativeResize="0"/>
          <p:nvPr/>
        </p:nvPicPr>
        <p:blipFill rotWithShape="1">
          <a:blip r:embed="rId4">
            <a:alphaModFix amt="62000"/>
          </a:blip>
          <a:srcRect b="0" l="0" r="0" t="0"/>
          <a:stretch/>
        </p:blipFill>
        <p:spPr>
          <a:xfrm>
            <a:off x="21781475" y="12490425"/>
            <a:ext cx="1729150" cy="6409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23" name="Google Shape;123;g74a9bc0f4b_0_195"/>
          <p:cNvSpPr txBox="1"/>
          <p:nvPr/>
        </p:nvSpPr>
        <p:spPr>
          <a:xfrm>
            <a:off x="4719600" y="12566625"/>
            <a:ext cx="39327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36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0EEF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g7482f7c157_0_157"/>
          <p:cNvGrpSpPr/>
          <p:nvPr/>
        </p:nvGrpSpPr>
        <p:grpSpPr>
          <a:xfrm>
            <a:off x="9941235" y="12706154"/>
            <a:ext cx="4921433" cy="543425"/>
            <a:chOff x="-1" y="-1"/>
            <a:chExt cx="8281058" cy="903600"/>
          </a:xfrm>
        </p:grpSpPr>
        <p:sp>
          <p:nvSpPr>
            <p:cNvPr id="129" name="Google Shape;129;g7482f7c157_0_157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g7482f7c157_0_157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g7482f7c157_0_157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g7482f7c157_0_157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g7482f7c157_0_157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g7482f7c157_0_157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g7482f7c157_0_157"/>
          <p:cNvSpPr txBox="1"/>
          <p:nvPr/>
        </p:nvSpPr>
        <p:spPr>
          <a:xfrm>
            <a:off x="3768525" y="2636175"/>
            <a:ext cx="18652501" cy="1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8200"/>
              <a:buFont typeface="Twentieth Century"/>
              <a:buNone/>
            </a:pPr>
            <a:r>
              <a:rPr b="0" i="0" lang="en-US" sz="8200" u="none" cap="none" strike="noStrike">
                <a:solidFill>
                  <a:srgbClr val="8520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Who uses accounting Information ?</a:t>
            </a:r>
            <a:endParaRPr b="0" i="0" sz="8200" u="none" cap="none" strike="noStrike">
              <a:solidFill>
                <a:srgbClr val="85200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6" name="Google Shape;136;g7482f7c157_0_157"/>
          <p:cNvSpPr/>
          <p:nvPr/>
        </p:nvSpPr>
        <p:spPr>
          <a:xfrm>
            <a:off x="0" y="-6450"/>
            <a:ext cx="24456599" cy="2445900"/>
          </a:xfrm>
          <a:prstGeom prst="rect">
            <a:avLst/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7482f7c157_0_157"/>
          <p:cNvSpPr/>
          <p:nvPr/>
        </p:nvSpPr>
        <p:spPr>
          <a:xfrm>
            <a:off x="2608925" y="2993325"/>
            <a:ext cx="772800" cy="839400"/>
          </a:xfrm>
          <a:prstGeom prst="ellipse">
            <a:avLst/>
          </a:prstGeom>
          <a:noFill/>
          <a:ln cap="flat" cmpd="sng" w="152400">
            <a:solidFill>
              <a:srgbClr val="03A1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g7482f7c157_0_157"/>
          <p:cNvCxnSpPr/>
          <p:nvPr/>
        </p:nvCxnSpPr>
        <p:spPr>
          <a:xfrm flipH="1" rot="10800000">
            <a:off x="3002375" y="2663850"/>
            <a:ext cx="671400" cy="734700"/>
          </a:xfrm>
          <a:prstGeom prst="straightConnector1">
            <a:avLst/>
          </a:prstGeom>
          <a:noFill/>
          <a:ln cap="flat" cmpd="sng" w="76200">
            <a:solidFill>
              <a:srgbClr val="03A1A4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39" name="Google Shape;139;g7482f7c157_0_157"/>
          <p:cNvSpPr txBox="1"/>
          <p:nvPr/>
        </p:nvSpPr>
        <p:spPr>
          <a:xfrm>
            <a:off x="4277625" y="4328125"/>
            <a:ext cx="17610000" cy="25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8200"/>
              <a:buFont typeface="Twentieth Century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Any stakeholder (individual or organization) directly or indirectly influenced by the accounting data and use it for decision making then they are the users of accounting information.</a:t>
            </a:r>
            <a:endParaRPr b="0" i="0" sz="4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0" name="Google Shape;140;g7482f7c157_0_157"/>
          <p:cNvSpPr txBox="1"/>
          <p:nvPr/>
        </p:nvSpPr>
        <p:spPr>
          <a:xfrm>
            <a:off x="7435175" y="8262050"/>
            <a:ext cx="4548600" cy="10554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8200"/>
              <a:buFont typeface="Twentieth Century"/>
              <a:buNone/>
            </a:pPr>
            <a:r>
              <a:rPr lang="en-US" sz="4800">
                <a:latin typeface="Twentieth Century"/>
                <a:ea typeface="Twentieth Century"/>
                <a:cs typeface="Twentieth Century"/>
                <a:sym typeface="Twentieth Century"/>
              </a:rPr>
              <a:t>St</a:t>
            </a:r>
            <a:r>
              <a:rPr lang="en-US" sz="4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r>
              <a:rPr lang="en-US" sz="4800">
                <a:latin typeface="Twentieth Century"/>
                <a:ea typeface="Twentieth Century"/>
                <a:cs typeface="Twentieth Century"/>
                <a:sym typeface="Twentieth Century"/>
              </a:rPr>
              <a:t>keholder</a:t>
            </a:r>
            <a:endParaRPr b="0" i="0" sz="4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1" name="Google Shape;141;g7482f7c157_0_157"/>
          <p:cNvSpPr txBox="1"/>
          <p:nvPr/>
        </p:nvSpPr>
        <p:spPr>
          <a:xfrm>
            <a:off x="14132150" y="8262050"/>
            <a:ext cx="4548600" cy="10554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8200"/>
              <a:buFont typeface="Twentieth Century"/>
              <a:buNone/>
            </a:pPr>
            <a:r>
              <a:rPr lang="en-US" sz="4800">
                <a:latin typeface="Twentieth Century"/>
                <a:ea typeface="Twentieth Century"/>
                <a:cs typeface="Twentieth Century"/>
                <a:sym typeface="Twentieth Century"/>
              </a:rPr>
              <a:t>St</a:t>
            </a:r>
            <a:r>
              <a:rPr lang="en-US" sz="4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</a:t>
            </a:r>
            <a:r>
              <a:rPr lang="en-US" sz="4800">
                <a:latin typeface="Twentieth Century"/>
                <a:ea typeface="Twentieth Century"/>
                <a:cs typeface="Twentieth Century"/>
                <a:sym typeface="Twentieth Century"/>
              </a:rPr>
              <a:t>ckholder</a:t>
            </a:r>
            <a:endParaRPr b="0" i="0" sz="4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2" name="Google Shape;142;g7482f7c157_0_157"/>
          <p:cNvSpPr txBox="1"/>
          <p:nvPr/>
        </p:nvSpPr>
        <p:spPr>
          <a:xfrm>
            <a:off x="18158650" y="7629500"/>
            <a:ext cx="4548600" cy="10554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8200"/>
              <a:buFont typeface="Twentieth Century"/>
              <a:buNone/>
            </a:pPr>
            <a:r>
              <a:rPr lang="en-US" sz="4800">
                <a:latin typeface="Twentieth Century"/>
                <a:ea typeface="Twentieth Century"/>
                <a:cs typeface="Twentieth Century"/>
                <a:sym typeface="Twentieth Century"/>
              </a:rPr>
              <a:t>Shareholder</a:t>
            </a:r>
            <a:endParaRPr b="0" i="0" sz="4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3" name="Google Shape;143;g7482f7c157_0_157"/>
          <p:cNvSpPr txBox="1"/>
          <p:nvPr/>
        </p:nvSpPr>
        <p:spPr>
          <a:xfrm>
            <a:off x="18285725" y="9022625"/>
            <a:ext cx="4548600" cy="10554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8200"/>
              <a:buFont typeface="Twentieth Century"/>
              <a:buNone/>
            </a:pPr>
            <a:r>
              <a:rPr lang="en-US" sz="4800">
                <a:latin typeface="Twentieth Century"/>
                <a:ea typeface="Twentieth Century"/>
                <a:cs typeface="Twentieth Century"/>
                <a:sym typeface="Twentieth Century"/>
              </a:rPr>
              <a:t>Owner</a:t>
            </a:r>
            <a:endParaRPr b="0" i="0" sz="4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4" name="Google Shape;144;g7482f7c157_0_157"/>
          <p:cNvSpPr txBox="1"/>
          <p:nvPr/>
        </p:nvSpPr>
        <p:spPr>
          <a:xfrm>
            <a:off x="3229325" y="7586225"/>
            <a:ext cx="4548600" cy="25863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8200"/>
              <a:buFont typeface="Twentieth Century"/>
              <a:buNone/>
            </a:pPr>
            <a:r>
              <a:rPr lang="en-US" sz="4800">
                <a:latin typeface="Twentieth Century"/>
                <a:ea typeface="Twentieth Century"/>
                <a:cs typeface="Twentieth Century"/>
                <a:sym typeface="Twentieth Century"/>
              </a:rPr>
              <a:t>Directly or indirectly influenced</a:t>
            </a:r>
            <a:endParaRPr b="0" i="0" sz="4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45" name="Google Shape;145;g7482f7c157_0_157"/>
          <p:cNvPicPr preferRelativeResize="0"/>
          <p:nvPr/>
        </p:nvPicPr>
        <p:blipFill rotWithShape="1">
          <a:blip r:embed="rId3">
            <a:alphaModFix amt="62000"/>
          </a:blip>
          <a:srcRect b="0" l="0" r="0" t="0"/>
          <a:stretch/>
        </p:blipFill>
        <p:spPr>
          <a:xfrm>
            <a:off x="21781475" y="12490425"/>
            <a:ext cx="1729150" cy="6409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46" name="Google Shape;146;g7482f7c157_0_157"/>
          <p:cNvSpPr txBox="1"/>
          <p:nvPr/>
        </p:nvSpPr>
        <p:spPr>
          <a:xfrm>
            <a:off x="4719600" y="12566625"/>
            <a:ext cx="39327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36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0EEF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g7fe5be2531_0_0"/>
          <p:cNvGrpSpPr/>
          <p:nvPr/>
        </p:nvGrpSpPr>
        <p:grpSpPr>
          <a:xfrm>
            <a:off x="9941235" y="12706154"/>
            <a:ext cx="4921433" cy="543425"/>
            <a:chOff x="-1" y="-1"/>
            <a:chExt cx="8281058" cy="903600"/>
          </a:xfrm>
        </p:grpSpPr>
        <p:sp>
          <p:nvSpPr>
            <p:cNvPr id="152" name="Google Shape;152;g7fe5be2531_0_0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g7fe5be2531_0_0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g7fe5be2531_0_0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g7fe5be2531_0_0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7fe5be2531_0_0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g7fe5be2531_0_0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g7fe5be2531_0_0"/>
          <p:cNvSpPr txBox="1"/>
          <p:nvPr/>
        </p:nvSpPr>
        <p:spPr>
          <a:xfrm>
            <a:off x="3768525" y="2636175"/>
            <a:ext cx="18652500" cy="1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8200"/>
              <a:buFont typeface="Twentieth Century"/>
              <a:buNone/>
            </a:pPr>
            <a:r>
              <a:rPr b="0" i="0" lang="en-US" sz="8200" u="none" cap="none" strike="noStrike">
                <a:solidFill>
                  <a:srgbClr val="8520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Who uses accounting Information ?</a:t>
            </a:r>
            <a:endParaRPr b="0" i="0" sz="8200" u="none" cap="none" strike="noStrike">
              <a:solidFill>
                <a:srgbClr val="85200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9" name="Google Shape;159;g7fe5be2531_0_0"/>
          <p:cNvSpPr/>
          <p:nvPr/>
        </p:nvSpPr>
        <p:spPr>
          <a:xfrm>
            <a:off x="0" y="-6450"/>
            <a:ext cx="24456600" cy="2445900"/>
          </a:xfrm>
          <a:prstGeom prst="rect">
            <a:avLst/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7fe5be2531_0_0"/>
          <p:cNvSpPr/>
          <p:nvPr/>
        </p:nvSpPr>
        <p:spPr>
          <a:xfrm>
            <a:off x="2608925" y="2993325"/>
            <a:ext cx="772800" cy="839400"/>
          </a:xfrm>
          <a:prstGeom prst="ellipse">
            <a:avLst/>
          </a:prstGeom>
          <a:noFill/>
          <a:ln cap="flat" cmpd="sng" w="152400">
            <a:solidFill>
              <a:srgbClr val="03A1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" name="Google Shape;161;g7fe5be2531_0_0"/>
          <p:cNvCxnSpPr/>
          <p:nvPr/>
        </p:nvCxnSpPr>
        <p:spPr>
          <a:xfrm flipH="1" rot="10800000">
            <a:off x="3002375" y="2663850"/>
            <a:ext cx="671400" cy="734700"/>
          </a:xfrm>
          <a:prstGeom prst="straightConnector1">
            <a:avLst/>
          </a:prstGeom>
          <a:noFill/>
          <a:ln cap="flat" cmpd="sng" w="76200">
            <a:solidFill>
              <a:srgbClr val="03A1A4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62" name="Google Shape;162;g7fe5be2531_0_0"/>
          <p:cNvSpPr txBox="1"/>
          <p:nvPr/>
        </p:nvSpPr>
        <p:spPr>
          <a:xfrm>
            <a:off x="4277625" y="4328125"/>
            <a:ext cx="17610000" cy="25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8200"/>
              <a:buFont typeface="Twentieth Century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Any stakeholder (individual or organization) directly or indirectly influenced by the accounting data and use it for decision making then they are the users of accounting information.</a:t>
            </a:r>
            <a:endParaRPr b="0" i="0" sz="4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3" name="Google Shape;163;g7fe5be2531_0_0"/>
          <p:cNvSpPr txBox="1"/>
          <p:nvPr/>
        </p:nvSpPr>
        <p:spPr>
          <a:xfrm>
            <a:off x="7435175" y="8262050"/>
            <a:ext cx="4548600" cy="10554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8200"/>
              <a:buFont typeface="Twentieth Century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Internal Users</a:t>
            </a:r>
            <a:endParaRPr b="0" i="0" sz="4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4" name="Google Shape;164;g7fe5be2531_0_0"/>
          <p:cNvSpPr txBox="1"/>
          <p:nvPr/>
        </p:nvSpPr>
        <p:spPr>
          <a:xfrm>
            <a:off x="14132150" y="8262050"/>
            <a:ext cx="4548600" cy="10554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8200"/>
              <a:buFont typeface="Twentieth Century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External Users</a:t>
            </a:r>
            <a:endParaRPr b="0" i="0" sz="4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65" name="Google Shape;165;g7fe5be2531_0_0"/>
          <p:cNvPicPr preferRelativeResize="0"/>
          <p:nvPr/>
        </p:nvPicPr>
        <p:blipFill rotWithShape="1">
          <a:blip r:embed="rId3">
            <a:alphaModFix amt="62000"/>
          </a:blip>
          <a:srcRect b="0" l="0" r="0" t="0"/>
          <a:stretch/>
        </p:blipFill>
        <p:spPr>
          <a:xfrm>
            <a:off x="21781475" y="12490425"/>
            <a:ext cx="1729150" cy="6409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66" name="Google Shape;166;g7fe5be2531_0_0"/>
          <p:cNvSpPr txBox="1"/>
          <p:nvPr/>
        </p:nvSpPr>
        <p:spPr>
          <a:xfrm>
            <a:off x="4719600" y="12566625"/>
            <a:ext cx="39327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36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0EEF0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g7482f7c157_0_179"/>
          <p:cNvGrpSpPr/>
          <p:nvPr/>
        </p:nvGrpSpPr>
        <p:grpSpPr>
          <a:xfrm>
            <a:off x="9941235" y="12706154"/>
            <a:ext cx="4921433" cy="543425"/>
            <a:chOff x="-1" y="-1"/>
            <a:chExt cx="8281058" cy="903600"/>
          </a:xfrm>
        </p:grpSpPr>
        <p:sp>
          <p:nvSpPr>
            <p:cNvPr id="172" name="Google Shape;172;g7482f7c157_0_179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g7482f7c157_0_179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g7482f7c157_0_179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g7482f7c157_0_179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g7482f7c157_0_179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g7482f7c157_0_179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g7482f7c157_0_179"/>
          <p:cNvSpPr/>
          <p:nvPr/>
        </p:nvSpPr>
        <p:spPr>
          <a:xfrm>
            <a:off x="0" y="-6450"/>
            <a:ext cx="24456599" cy="2445900"/>
          </a:xfrm>
          <a:prstGeom prst="rect">
            <a:avLst/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7482f7c157_0_179"/>
          <p:cNvSpPr/>
          <p:nvPr/>
        </p:nvSpPr>
        <p:spPr>
          <a:xfrm>
            <a:off x="2692075" y="1129125"/>
            <a:ext cx="772800" cy="839400"/>
          </a:xfrm>
          <a:prstGeom prst="ellipse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0" name="Google Shape;180;g7482f7c157_0_179"/>
          <p:cNvCxnSpPr/>
          <p:nvPr/>
        </p:nvCxnSpPr>
        <p:spPr>
          <a:xfrm flipH="1" rot="10800000">
            <a:off x="3118325" y="849150"/>
            <a:ext cx="671400" cy="7347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81" name="Google Shape;181;g7482f7c157_0_179"/>
          <p:cNvSpPr txBox="1"/>
          <p:nvPr/>
        </p:nvSpPr>
        <p:spPr>
          <a:xfrm>
            <a:off x="18638350" y="1021125"/>
            <a:ext cx="4548600" cy="10554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8200"/>
              <a:buFont typeface="Twentieth Century"/>
              <a:buNone/>
            </a:pPr>
            <a:r>
              <a:rPr b="0" i="0" lang="en-US" sz="4800" u="none" cap="none" strike="noStrike">
                <a:solidFill>
                  <a:srgbClr val="F3F3F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Internal Users</a:t>
            </a:r>
            <a:endParaRPr b="0" i="0" sz="4800" u="none" cap="none" strike="noStrike">
              <a:solidFill>
                <a:srgbClr val="F3F3F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82" name="Google Shape;182;g7482f7c157_0_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5875" y="2597700"/>
            <a:ext cx="21764525" cy="761029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7482f7c157_0_179"/>
          <p:cNvSpPr txBox="1"/>
          <p:nvPr/>
        </p:nvSpPr>
        <p:spPr>
          <a:xfrm>
            <a:off x="3789725" y="855100"/>
            <a:ext cx="18652501" cy="1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8200"/>
              <a:buFont typeface="Twentieth Century"/>
              <a:buNone/>
            </a:pPr>
            <a:r>
              <a:rPr b="0" i="0" lang="en-US" sz="8200" u="none" cap="none" strike="noStrike">
                <a:solidFill>
                  <a:srgbClr val="F3F3F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Who uses accounting Information ?</a:t>
            </a:r>
            <a:endParaRPr b="0" i="0" sz="8200" u="none" cap="none" strike="noStrike">
              <a:solidFill>
                <a:srgbClr val="F3F3F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84" name="Google Shape;184;g7482f7c157_0_179"/>
          <p:cNvPicPr preferRelativeResize="0"/>
          <p:nvPr/>
        </p:nvPicPr>
        <p:blipFill rotWithShape="1">
          <a:blip r:embed="rId4">
            <a:alphaModFix amt="62000"/>
          </a:blip>
          <a:srcRect b="0" l="0" r="0" t="0"/>
          <a:stretch/>
        </p:blipFill>
        <p:spPr>
          <a:xfrm>
            <a:off x="21781475" y="12490425"/>
            <a:ext cx="1729150" cy="6409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85" name="Google Shape;185;g7482f7c157_0_179"/>
          <p:cNvSpPr txBox="1"/>
          <p:nvPr/>
        </p:nvSpPr>
        <p:spPr>
          <a:xfrm>
            <a:off x="4719600" y="12566625"/>
            <a:ext cx="39327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36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0EEF0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g7482f7c157_0_217"/>
          <p:cNvGrpSpPr/>
          <p:nvPr/>
        </p:nvGrpSpPr>
        <p:grpSpPr>
          <a:xfrm>
            <a:off x="9941235" y="12706154"/>
            <a:ext cx="4921433" cy="543425"/>
            <a:chOff x="-1" y="-1"/>
            <a:chExt cx="8281058" cy="903600"/>
          </a:xfrm>
        </p:grpSpPr>
        <p:sp>
          <p:nvSpPr>
            <p:cNvPr id="191" name="Google Shape;191;g7482f7c157_0_217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g7482f7c157_0_217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g7482f7c157_0_217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g7482f7c157_0_217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g7482f7c157_0_217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g7482f7c157_0_217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g7482f7c157_0_217"/>
          <p:cNvSpPr/>
          <p:nvPr/>
        </p:nvSpPr>
        <p:spPr>
          <a:xfrm>
            <a:off x="0" y="-6450"/>
            <a:ext cx="24456599" cy="2445900"/>
          </a:xfrm>
          <a:prstGeom prst="rect">
            <a:avLst/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7482f7c157_0_217"/>
          <p:cNvSpPr/>
          <p:nvPr/>
        </p:nvSpPr>
        <p:spPr>
          <a:xfrm>
            <a:off x="2692075" y="1129125"/>
            <a:ext cx="772800" cy="839400"/>
          </a:xfrm>
          <a:prstGeom prst="ellipse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g7482f7c157_0_217"/>
          <p:cNvCxnSpPr/>
          <p:nvPr/>
        </p:nvCxnSpPr>
        <p:spPr>
          <a:xfrm flipH="1" rot="10800000">
            <a:off x="3118325" y="849150"/>
            <a:ext cx="671400" cy="7347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200" name="Google Shape;200;g7482f7c157_0_217"/>
          <p:cNvSpPr txBox="1"/>
          <p:nvPr/>
        </p:nvSpPr>
        <p:spPr>
          <a:xfrm>
            <a:off x="18638350" y="1021125"/>
            <a:ext cx="4548600" cy="10554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8200"/>
              <a:buFont typeface="Twentieth Century"/>
              <a:buNone/>
            </a:pPr>
            <a:r>
              <a:rPr b="0" i="0" lang="en-US" sz="4800" u="none" cap="none" strike="noStrike">
                <a:solidFill>
                  <a:srgbClr val="F3F3F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External Users</a:t>
            </a:r>
            <a:endParaRPr b="0" i="0" sz="4800" u="none" cap="none" strike="noStrike">
              <a:solidFill>
                <a:srgbClr val="F3F3F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1" name="Google Shape;201;g7482f7c157_0_217"/>
          <p:cNvSpPr txBox="1"/>
          <p:nvPr/>
        </p:nvSpPr>
        <p:spPr>
          <a:xfrm>
            <a:off x="3789725" y="855100"/>
            <a:ext cx="18652501" cy="1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8200"/>
              <a:buFont typeface="Twentieth Century"/>
              <a:buNone/>
            </a:pPr>
            <a:r>
              <a:rPr b="0" i="0" lang="en-US" sz="8200" u="none" cap="none" strike="noStrike">
                <a:solidFill>
                  <a:srgbClr val="F3F3F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Who uses accounting Information ?</a:t>
            </a:r>
            <a:endParaRPr b="0" i="0" sz="8200" u="none" cap="none" strike="noStrike">
              <a:solidFill>
                <a:srgbClr val="F3F3F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02" name="Google Shape;202;g7482f7c157_0_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200" y="2651475"/>
            <a:ext cx="21432725" cy="701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7482f7c157_0_217"/>
          <p:cNvPicPr preferRelativeResize="0"/>
          <p:nvPr/>
        </p:nvPicPr>
        <p:blipFill rotWithShape="1">
          <a:blip r:embed="rId4">
            <a:alphaModFix amt="62000"/>
          </a:blip>
          <a:srcRect b="0" l="0" r="0" t="0"/>
          <a:stretch/>
        </p:blipFill>
        <p:spPr>
          <a:xfrm>
            <a:off x="21781475" y="12490425"/>
            <a:ext cx="1729150" cy="6409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204" name="Google Shape;204;g7482f7c157_0_217"/>
          <p:cNvSpPr txBox="1"/>
          <p:nvPr/>
        </p:nvSpPr>
        <p:spPr>
          <a:xfrm>
            <a:off x="4719600" y="12566625"/>
            <a:ext cx="39327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36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0EEF0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g83b85fce36_0_291"/>
          <p:cNvGrpSpPr/>
          <p:nvPr/>
        </p:nvGrpSpPr>
        <p:grpSpPr>
          <a:xfrm>
            <a:off x="5177994" y="3704283"/>
            <a:ext cx="17861356" cy="1324200"/>
            <a:chOff x="0" y="269499"/>
            <a:chExt cx="17861356" cy="1324200"/>
          </a:xfrm>
        </p:grpSpPr>
        <p:sp>
          <p:nvSpPr>
            <p:cNvPr id="210" name="Google Shape;210;g83b85fce36_0_291"/>
            <p:cNvSpPr/>
            <p:nvPr/>
          </p:nvSpPr>
          <p:spPr>
            <a:xfrm>
              <a:off x="0" y="269499"/>
              <a:ext cx="1324200" cy="1324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Picture 3" id="211" name="Google Shape;211;g83b85fce36_0_29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3662" y="533161"/>
              <a:ext cx="796788" cy="7967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" name="Google Shape;212;g83b85fce36_0_291"/>
            <p:cNvSpPr txBox="1"/>
            <p:nvPr/>
          </p:nvSpPr>
          <p:spPr>
            <a:xfrm>
              <a:off x="1493356" y="457191"/>
              <a:ext cx="16368000" cy="9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3600"/>
                <a:buFont typeface="Twentieth Century"/>
                <a:buNone/>
              </a:pPr>
              <a:r>
                <a:rPr lang="en-US" sz="4800">
                  <a:solidFill>
                    <a:srgbClr val="40404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Any </a:t>
              </a:r>
              <a:r>
                <a:rPr lang="en-US" sz="4800">
                  <a:solidFill>
                    <a:srgbClr val="40404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stakeholder</a:t>
              </a:r>
              <a:r>
                <a:rPr lang="en-US" sz="4800">
                  <a:solidFill>
                    <a:srgbClr val="40404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uses accounting information for decision making </a:t>
              </a:r>
              <a:endPara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g83b85fce36_0_291"/>
          <p:cNvGrpSpPr/>
          <p:nvPr/>
        </p:nvGrpSpPr>
        <p:grpSpPr>
          <a:xfrm>
            <a:off x="5177994" y="5345925"/>
            <a:ext cx="17467756" cy="1324200"/>
            <a:chOff x="0" y="269499"/>
            <a:chExt cx="17467756" cy="1324200"/>
          </a:xfrm>
        </p:grpSpPr>
        <p:sp>
          <p:nvSpPr>
            <p:cNvPr id="214" name="Google Shape;214;g83b85fce36_0_291"/>
            <p:cNvSpPr/>
            <p:nvPr/>
          </p:nvSpPr>
          <p:spPr>
            <a:xfrm>
              <a:off x="0" y="269499"/>
              <a:ext cx="1324200" cy="13242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g83b85fce36_0_291"/>
            <p:cNvSpPr txBox="1"/>
            <p:nvPr/>
          </p:nvSpPr>
          <p:spPr>
            <a:xfrm>
              <a:off x="1493356" y="457199"/>
              <a:ext cx="15974400" cy="9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3600"/>
                <a:buFont typeface="Twentieth Century"/>
                <a:buNone/>
              </a:pPr>
              <a:r>
                <a:rPr lang="en-US" sz="4800">
                  <a:solidFill>
                    <a:srgbClr val="40404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2 types of users: Internal &amp; External</a:t>
              </a:r>
              <a:endPara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icture 10" id="216" name="Google Shape;216;g83b85fce36_0_29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6049" y="585549"/>
              <a:ext cx="692014" cy="69201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7" name="Google Shape;217;g83b85fce36_0_291"/>
          <p:cNvGrpSpPr/>
          <p:nvPr/>
        </p:nvGrpSpPr>
        <p:grpSpPr>
          <a:xfrm>
            <a:off x="5177994" y="8803867"/>
            <a:ext cx="17609956" cy="1324200"/>
            <a:chOff x="0" y="269499"/>
            <a:chExt cx="17609956" cy="1324200"/>
          </a:xfrm>
        </p:grpSpPr>
        <p:sp>
          <p:nvSpPr>
            <p:cNvPr id="218" name="Google Shape;218;g83b85fce36_0_291"/>
            <p:cNvSpPr/>
            <p:nvPr/>
          </p:nvSpPr>
          <p:spPr>
            <a:xfrm>
              <a:off x="0" y="269499"/>
              <a:ext cx="1324200" cy="13242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g83b85fce36_0_291"/>
            <p:cNvSpPr txBox="1"/>
            <p:nvPr/>
          </p:nvSpPr>
          <p:spPr>
            <a:xfrm>
              <a:off x="1493356" y="457207"/>
              <a:ext cx="16116600" cy="9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3600"/>
                <a:buFont typeface="Twentieth Century"/>
                <a:buNone/>
              </a:pPr>
              <a:r>
                <a:rPr b="0" i="0" lang="en-US" sz="4800" u="none" cap="none" strike="noStrike">
                  <a:solidFill>
                    <a:srgbClr val="40404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Keywords: </a:t>
              </a:r>
              <a:r>
                <a:rPr lang="en-US" sz="4800">
                  <a:solidFill>
                    <a:srgbClr val="40404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stakeholder</a:t>
              </a:r>
              <a:r>
                <a:rPr lang="en-US" sz="4800">
                  <a:solidFill>
                    <a:srgbClr val="40404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, users, decision making</a:t>
              </a:r>
              <a:endPara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icture 15" id="220" name="Google Shape;220;g83b85fce36_0_29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3659" y="557293"/>
              <a:ext cx="796794" cy="7967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1" name="Google Shape;221;g83b85fce36_0_291"/>
          <p:cNvSpPr txBox="1"/>
          <p:nvPr/>
        </p:nvSpPr>
        <p:spPr>
          <a:xfrm>
            <a:off x="6435525" y="1264575"/>
            <a:ext cx="3683700" cy="1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8200"/>
              <a:buFont typeface="Twentieth Century"/>
              <a:buNone/>
            </a:pPr>
            <a:r>
              <a:rPr b="0" i="0" lang="en-US" sz="8200" u="none" cap="none" strike="noStrike">
                <a:solidFill>
                  <a:srgbClr val="A61C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Review</a:t>
            </a:r>
            <a:endParaRPr b="0" i="0" sz="1400" u="none" cap="none" strike="noStrike">
              <a:solidFill>
                <a:srgbClr val="A61C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83b85fce36_0_291"/>
          <p:cNvSpPr txBox="1"/>
          <p:nvPr/>
        </p:nvSpPr>
        <p:spPr>
          <a:xfrm>
            <a:off x="10506025" y="1562625"/>
            <a:ext cx="2089200" cy="9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5600"/>
              <a:buFont typeface="Twentieth Century"/>
              <a:buNone/>
            </a:pPr>
            <a:r>
              <a:rPr b="0" i="0" lang="en-US" sz="5600" u="none" cap="none" strike="noStrike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Lesson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g83b85fce36_0_291"/>
          <p:cNvCxnSpPr/>
          <p:nvPr/>
        </p:nvCxnSpPr>
        <p:spPr>
          <a:xfrm>
            <a:off x="9985625" y="1565413"/>
            <a:ext cx="0" cy="117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24" name="Google Shape;224;g83b85fce36_0_291"/>
          <p:cNvGrpSpPr/>
          <p:nvPr/>
        </p:nvGrpSpPr>
        <p:grpSpPr>
          <a:xfrm>
            <a:off x="5275925" y="1292250"/>
            <a:ext cx="1064850" cy="1168875"/>
            <a:chOff x="2608925" y="2663850"/>
            <a:chExt cx="1064850" cy="1168875"/>
          </a:xfrm>
        </p:grpSpPr>
        <p:sp>
          <p:nvSpPr>
            <p:cNvPr id="225" name="Google Shape;225;g83b85fce36_0_291"/>
            <p:cNvSpPr/>
            <p:nvPr/>
          </p:nvSpPr>
          <p:spPr>
            <a:xfrm>
              <a:off x="2608925" y="2993325"/>
              <a:ext cx="772800" cy="839400"/>
            </a:xfrm>
            <a:prstGeom prst="ellipse">
              <a:avLst/>
            </a:prstGeom>
            <a:noFill/>
            <a:ln cap="flat" cmpd="sng" w="152400">
              <a:solidFill>
                <a:srgbClr val="A61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6" name="Google Shape;226;g83b85fce36_0_291"/>
            <p:cNvCxnSpPr/>
            <p:nvPr/>
          </p:nvCxnSpPr>
          <p:spPr>
            <a:xfrm flipH="1" rot="10800000">
              <a:off x="3002375" y="2663850"/>
              <a:ext cx="671400" cy="734700"/>
            </a:xfrm>
            <a:prstGeom prst="straightConnector1">
              <a:avLst/>
            </a:prstGeom>
            <a:noFill/>
            <a:ln cap="flat" cmpd="sng" w="76200">
              <a:solidFill>
                <a:srgbClr val="A61C00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27" name="Google Shape;227;g83b85fce36_0_291"/>
          <p:cNvGrpSpPr/>
          <p:nvPr/>
        </p:nvGrpSpPr>
        <p:grpSpPr>
          <a:xfrm>
            <a:off x="5178001" y="7034458"/>
            <a:ext cx="17467748" cy="1324200"/>
            <a:chOff x="6051101" y="9561608"/>
            <a:chExt cx="17467748" cy="1324200"/>
          </a:xfrm>
        </p:grpSpPr>
        <p:grpSp>
          <p:nvGrpSpPr>
            <p:cNvPr id="228" name="Google Shape;228;g83b85fce36_0_291"/>
            <p:cNvGrpSpPr/>
            <p:nvPr/>
          </p:nvGrpSpPr>
          <p:grpSpPr>
            <a:xfrm>
              <a:off x="6051101" y="9561608"/>
              <a:ext cx="17467748" cy="1324200"/>
              <a:chOff x="0" y="269499"/>
              <a:chExt cx="17467748" cy="1324200"/>
            </a:xfrm>
          </p:grpSpPr>
          <p:sp>
            <p:nvSpPr>
              <p:cNvPr id="229" name="Google Shape;229;g83b85fce36_0_291"/>
              <p:cNvSpPr/>
              <p:nvPr/>
            </p:nvSpPr>
            <p:spPr>
              <a:xfrm>
                <a:off x="0" y="269499"/>
                <a:ext cx="1324200" cy="13242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g83b85fce36_0_291"/>
              <p:cNvSpPr txBox="1"/>
              <p:nvPr/>
            </p:nvSpPr>
            <p:spPr>
              <a:xfrm>
                <a:off x="1493348" y="457191"/>
                <a:ext cx="15974400" cy="67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3600"/>
                  <a:buFont typeface="Twentieth Century"/>
                  <a:buNone/>
                </a:pPr>
                <a:r>
                  <a:rPr lang="en-US" sz="4800">
                    <a:solidFill>
                      <a:srgbClr val="404040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Internal: manager, marketing team, External: investor, creditor</a:t>
                </a:r>
                <a:endParaRPr b="0" i="0" sz="4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Picture 20" id="231" name="Google Shape;231;g83b85fce36_0_29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40771" y="9808458"/>
              <a:ext cx="830472" cy="8304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2" name="Google Shape;232;g83b85fce36_0_291"/>
          <p:cNvSpPr txBox="1"/>
          <p:nvPr/>
        </p:nvSpPr>
        <p:spPr>
          <a:xfrm>
            <a:off x="12310775" y="735788"/>
            <a:ext cx="1729200" cy="22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5600"/>
              <a:buFont typeface="Twentieth Century"/>
              <a:buNone/>
            </a:pPr>
            <a:r>
              <a:rPr lang="en-US" sz="15000">
                <a:solidFill>
                  <a:srgbClr val="5D7373"/>
                </a:solidFill>
                <a:latin typeface="Bree Serif"/>
                <a:ea typeface="Bree Serif"/>
                <a:cs typeface="Bree Serif"/>
                <a:sym typeface="Bree Serif"/>
              </a:rPr>
              <a:t>3</a:t>
            </a:r>
            <a:endParaRPr b="0" i="0" sz="15000" u="none" cap="none" strike="noStrike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cxnSp>
        <p:nvCxnSpPr>
          <p:cNvPr id="233" name="Google Shape;233;g83b85fce36_0_291"/>
          <p:cNvCxnSpPr/>
          <p:nvPr/>
        </p:nvCxnSpPr>
        <p:spPr>
          <a:xfrm flipH="1" rot="10800000">
            <a:off x="4271725" y="3097763"/>
            <a:ext cx="17611500" cy="52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4" name="Google Shape;234;g83b85fce36_0_291"/>
          <p:cNvPicPr preferRelativeResize="0"/>
          <p:nvPr/>
        </p:nvPicPr>
        <p:blipFill rotWithShape="1">
          <a:blip r:embed="rId7">
            <a:alphaModFix amt="62000"/>
          </a:blip>
          <a:srcRect b="0" l="0" r="0" t="0"/>
          <a:stretch/>
        </p:blipFill>
        <p:spPr>
          <a:xfrm>
            <a:off x="21781475" y="12490425"/>
            <a:ext cx="1729150" cy="6409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235" name="Google Shape;235;g83b85fce36_0_291"/>
          <p:cNvSpPr txBox="1"/>
          <p:nvPr/>
        </p:nvSpPr>
        <p:spPr>
          <a:xfrm>
            <a:off x="4719600" y="12566625"/>
            <a:ext cx="39327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36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0EEF0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g83b85fce36_0_216"/>
          <p:cNvGrpSpPr/>
          <p:nvPr/>
        </p:nvGrpSpPr>
        <p:grpSpPr>
          <a:xfrm>
            <a:off x="9407835" y="12477554"/>
            <a:ext cx="4921433" cy="543425"/>
            <a:chOff x="-1" y="-1"/>
            <a:chExt cx="8281058" cy="903600"/>
          </a:xfrm>
        </p:grpSpPr>
        <p:sp>
          <p:nvSpPr>
            <p:cNvPr id="241" name="Google Shape;241;g83b85fce36_0_216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g83b85fce36_0_216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g83b85fce36_0_216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g83b85fce36_0_216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g83b85fce36_0_216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g83b85fce36_0_216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7" name="Google Shape;247;g83b85fce36_0_216"/>
          <p:cNvSpPr txBox="1"/>
          <p:nvPr/>
        </p:nvSpPr>
        <p:spPr>
          <a:xfrm>
            <a:off x="4412725" y="3847700"/>
            <a:ext cx="15939300" cy="19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1. To maximize the net income of company ABC, what should be the price of the product ? - who asked this type of question?</a:t>
            </a:r>
            <a:r>
              <a:rPr b="0" i="0" lang="en-US" sz="6000" u="none" cap="none" strike="noStrike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83b85fce36_0_216"/>
          <p:cNvSpPr/>
          <p:nvPr/>
        </p:nvSpPr>
        <p:spPr>
          <a:xfrm>
            <a:off x="22047192" y="4497086"/>
            <a:ext cx="2336796" cy="472181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21600" y="21600"/>
                </a:lnTo>
                <a:lnTo>
                  <a:pt x="19602" y="21550"/>
                </a:lnTo>
                <a:cubicBezTo>
                  <a:pt x="8592" y="20997"/>
                  <a:pt x="0" y="16395"/>
                  <a:pt x="0" y="10800"/>
                </a:cubicBezTo>
                <a:cubicBezTo>
                  <a:pt x="0" y="5205"/>
                  <a:pt x="8592" y="603"/>
                  <a:pt x="19602" y="50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48" id="249" name="Google Shape;249;g83b85fce36_0_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2179448" y="6290095"/>
            <a:ext cx="1061201" cy="106120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83b85fce36_0_216"/>
          <p:cNvSpPr/>
          <p:nvPr/>
        </p:nvSpPr>
        <p:spPr>
          <a:xfrm>
            <a:off x="0" y="-6450"/>
            <a:ext cx="24456599" cy="2769600"/>
          </a:xfrm>
          <a:prstGeom prst="rect">
            <a:avLst/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g83b85fce36_0_216"/>
          <p:cNvCxnSpPr/>
          <p:nvPr/>
        </p:nvCxnSpPr>
        <p:spPr>
          <a:xfrm>
            <a:off x="9808525" y="1292950"/>
            <a:ext cx="0" cy="1175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" name="Google Shape;252;g83b85fce36_0_216"/>
          <p:cNvSpPr txBox="1"/>
          <p:nvPr/>
        </p:nvSpPr>
        <p:spPr>
          <a:xfrm>
            <a:off x="5361900" y="1092675"/>
            <a:ext cx="99144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5600"/>
              <a:buFont typeface="Twentieth Century"/>
              <a:buNone/>
            </a:pPr>
            <a:r>
              <a:rPr b="0" i="0" lang="en-US" sz="72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Quick Quiz   </a:t>
            </a:r>
            <a:r>
              <a:rPr b="0" i="0" lang="en-US" sz="7200" u="none" cap="none" strike="noStrike">
                <a:solidFill>
                  <a:srgbClr val="CCCCC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Exit Ticket</a:t>
            </a:r>
            <a:endParaRPr b="0" i="0" sz="7200" u="none" cap="none" strike="noStrike">
              <a:solidFill>
                <a:srgbClr val="CCCCC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253" name="Google Shape;253;g83b85fce36_0_216"/>
          <p:cNvGrpSpPr/>
          <p:nvPr/>
        </p:nvGrpSpPr>
        <p:grpSpPr>
          <a:xfrm>
            <a:off x="4076250" y="984900"/>
            <a:ext cx="1064850" cy="1168875"/>
            <a:chOff x="2608925" y="2663850"/>
            <a:chExt cx="1064850" cy="1168875"/>
          </a:xfrm>
        </p:grpSpPr>
        <p:sp>
          <p:nvSpPr>
            <p:cNvPr id="254" name="Google Shape;254;g83b85fce36_0_216"/>
            <p:cNvSpPr/>
            <p:nvPr/>
          </p:nvSpPr>
          <p:spPr>
            <a:xfrm>
              <a:off x="2608925" y="2993325"/>
              <a:ext cx="772800" cy="839400"/>
            </a:xfrm>
            <a:prstGeom prst="ellipse">
              <a:avLst/>
            </a:prstGeom>
            <a:noFill/>
            <a:ln cap="flat" cmpd="sng" w="152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5" name="Google Shape;255;g83b85fce36_0_216"/>
            <p:cNvCxnSpPr/>
            <p:nvPr/>
          </p:nvCxnSpPr>
          <p:spPr>
            <a:xfrm flipH="1" rot="10800000">
              <a:off x="3002375" y="2663850"/>
              <a:ext cx="671400" cy="734700"/>
            </a:xfrm>
            <a:prstGeom prst="straightConnector1">
              <a:avLst/>
            </a:prstGeom>
            <a:noFill/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256" name="Google Shape;256;g83b85fce36_0_216"/>
          <p:cNvSpPr txBox="1"/>
          <p:nvPr/>
        </p:nvSpPr>
        <p:spPr>
          <a:xfrm rot="-5400000">
            <a:off x="21924625" y="5481751"/>
            <a:ext cx="3539700" cy="1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EEF0"/>
              </a:buClr>
              <a:buSzPts val="7200"/>
              <a:buFont typeface="Twentieth Century"/>
              <a:buNone/>
            </a:pPr>
            <a:r>
              <a:rPr b="1" i="0" lang="en-US" sz="6000" u="none" cap="none" strike="noStrike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 Can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83b85fce36_0_216"/>
          <p:cNvSpPr txBox="1"/>
          <p:nvPr/>
        </p:nvSpPr>
        <p:spPr>
          <a:xfrm>
            <a:off x="8747200" y="6753900"/>
            <a:ext cx="4323300" cy="19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609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AutoNum type="alphaLcPeriod"/>
            </a:pPr>
            <a:r>
              <a:rPr lang="en-US" sz="6000">
                <a:latin typeface="Twentieth Century"/>
                <a:ea typeface="Twentieth Century"/>
                <a:cs typeface="Twentieth Century"/>
                <a:sym typeface="Twentieth Century"/>
              </a:rPr>
              <a:t>Internal </a:t>
            </a:r>
            <a:endParaRPr sz="6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609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Twentieth Century"/>
              <a:buAutoNum type="alphaLcPeriod"/>
            </a:pPr>
            <a:r>
              <a:rPr lang="en-US" sz="6000">
                <a:latin typeface="Twentieth Century"/>
                <a:ea typeface="Twentieth Century"/>
                <a:cs typeface="Twentieth Century"/>
                <a:sym typeface="Twentieth Century"/>
              </a:rPr>
              <a:t>external </a:t>
            </a:r>
            <a:endParaRPr sz="6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58" name="Google Shape;258;g83b85fce36_0_2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5350" y="6753900"/>
            <a:ext cx="1186200" cy="11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83b85fce36_0_216"/>
          <p:cNvPicPr preferRelativeResize="0"/>
          <p:nvPr/>
        </p:nvPicPr>
        <p:blipFill rotWithShape="1">
          <a:blip r:embed="rId5">
            <a:alphaModFix amt="62000"/>
          </a:blip>
          <a:srcRect b="0" l="0" r="0" t="0"/>
          <a:stretch/>
        </p:blipFill>
        <p:spPr>
          <a:xfrm>
            <a:off x="21781475" y="12490425"/>
            <a:ext cx="1729150" cy="6409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260" name="Google Shape;260;g83b85fce36_0_216"/>
          <p:cNvSpPr txBox="1"/>
          <p:nvPr/>
        </p:nvSpPr>
        <p:spPr>
          <a:xfrm>
            <a:off x="4719600" y="12566625"/>
            <a:ext cx="39327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36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