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Helvetica Neue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  <p:embeddedFont>
      <p:font typeface="Bree Serif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HelveticaNeue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reeSerif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inglink.com/scene/467662623836471296" TargetMode="External"/><Relationship Id="rId3" Type="http://schemas.openxmlformats.org/officeDocument/2006/relationships/hyperlink" Target="https://www.thinglink.com/scene/467662623836471296" TargetMode="External"/><Relationship Id="rId4" Type="http://schemas.openxmlformats.org/officeDocument/2006/relationships/hyperlink" Target="https://www.thinglink.com/scene/467662623836471296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SLIDES_API148226920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SLIDES_API148226920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8b8679dc1_0_2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88b8679dc1_0_2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466af9715_0_7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12" name="Google Shape;312;g8466af9715_0_7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SLIDES_API11407358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SLIDES_API11407358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SLIDES_API46993624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SLIDES_API46993624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88b8679ea3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1016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666666"/>
              </a:solidFill>
              <a:uFill>
                <a:noFill/>
              </a:uFill>
              <a:hlinkClick r:id="rId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rgbClr val="666666"/>
                </a:solidFill>
                <a:highlight>
                  <a:srgbClr val="2A2B2E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ThingLink</a:t>
            </a:r>
            <a:endParaRPr sz="900">
              <a:solidFill>
                <a:srgbClr val="666666"/>
              </a:solidFill>
              <a:highlight>
                <a:srgbClr val="2A2B2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founders of Google, Larry Page and Sergey Brin</a:t>
            </a:r>
            <a:endParaRPr sz="1500" u="sng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1" name="Google Shape;351;g88b8679ea3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SLIDES_API4946113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SLIDES_API4946113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b8679dc1_0_1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88b8679dc1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8b8679dc1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88b8679dc1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SLIDES_API2974887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SLIDES_API2974887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This is Slido interaction slide, please don't delete it.</a:t>
            </a:r>
            <a:br>
              <a:rPr lang="en"/>
            </a:br>
            <a:r>
              <a:rPr lang="en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466af9715_0_6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8466af9715_0_6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8b8679dc1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88b8679dc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b8679dc1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88b8679dc1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8b8679dc1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88b8679dc1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8b8679dc1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88b8679dc1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8b8679dc1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88b8679dc1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8b8679dc1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88b8679dc1_0_1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Horizontal">
  <p:cSld name="Photo - Horizontal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2000250" y="354955"/>
            <a:ext cx="51435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812726" y="42996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>
  <p:cSld name="Title - Center"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Vertical">
  <p:cSld name="Photo - Vertical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>
            <p:ph idx="2" type="pic"/>
          </p:nvPr>
        </p:nvSpPr>
        <p:spPr>
          <a:xfrm>
            <a:off x="4685854" y="334863"/>
            <a:ext cx="2812800" cy="4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1645295" y="2491383"/>
            <a:ext cx="2812800" cy="2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Top">
  <p:cSld name="Title - Top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1645295" y="1366242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>
            <p:ph idx="2" type="pic"/>
          </p:nvPr>
        </p:nvSpPr>
        <p:spPr>
          <a:xfrm>
            <a:off x="4685854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1645295" y="133945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1645295" y="1366242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1950" lvl="1" marL="914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1950" lvl="2" marL="1371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1950" lvl="3" marL="18288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1950" lvl="4" marL="22860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Char char="•"/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4482789" y="4902398"/>
            <a:ext cx="1749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81000" lvl="3" marL="18288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81000" lvl="4" marL="228600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24"/>
          <p:cNvSpPr/>
          <p:nvPr>
            <p:ph idx="3" type="pic"/>
          </p:nvPr>
        </p:nvSpPr>
        <p:spPr>
          <a:xfrm>
            <a:off x="4685854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24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1812726" y="3355330"/>
            <a:ext cx="5518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i="1" sz="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2" type="body"/>
          </p:nvPr>
        </p:nvSpPr>
        <p:spPr>
          <a:xfrm>
            <a:off x="1812726" y="2249091"/>
            <a:ext cx="55185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  <a:defRPr sz="1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305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 Light"/>
              <a:buNone/>
              <a:defRPr b="0" i="0" sz="8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2127" y="4803219"/>
            <a:ext cx="1932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.do/features-google-slides?interaction-type=TXVsdGlwbGVDaG9pY2U%3D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sli.do/features-google-slides?payload=eyJwcmVzZW50YXRpb25JZCI6IjFkNTI3b1owYjMyM3hzNWluaXJ3QVJCdmt4WTE2UF9BYlFZZnF3cFBRNHRFIiwic2xpZGVJZCI6IlNMSURFU19BUEkxNDgyMjY5MjA1XzAifQ%3D%3D" TargetMode="External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cmVzZW50YXRpb25JZCI6IjFkNTI3b1owYjMyM3hzNWluaXJ3QVJCdmt4WTE2UF9BYlFZZnF3cFBRNHRFIiwic2xpZGVJZCI6IlNMSURFU19BUEkxMTQwNzM1ODIwXzAifQ%3D%3D" TargetMode="External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cmVzZW50YXRpb25JZCI6IjFkNTI3b1owYjMyM3hzNWluaXJ3QVJCdmt4WTE2UF9BYlFZZnF3cFBRNHRFIiwic2xpZGVJZCI6IlNMSURFU19BUEk0Njk5MzYyNDZfMCJ9" TargetMode="External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li.do/features-google-slides?interaction-type=UXVpeg%3D%3D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www.sli.do/features-google-slides?payload=eyJwcmVzZW50YXRpb25JZCI6IjFkNTI3b1owYjMyM3hzNWluaXJ3QVJCdmt4WTE2UF9BYlFZZnF3cFBRNHRFIiwic2xpZGVJZCI6IlNMSURFU19BUEk0OTQ2MTEzMTlfMCJ9" TargetMode="External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www.bookstime.com/what-is-the-accounting-equation" TargetMode="External"/><Relationship Id="rId5" Type="http://schemas.openxmlformats.org/officeDocument/2006/relationships/hyperlink" Target="https://courses.lumenlearning.com/vccs-acc211-17sp/chapter/the-basic-accounting-equation/" TargetMode="External"/><Relationship Id="rId6" Type="http://schemas.openxmlformats.org/officeDocument/2006/relationships/hyperlink" Target="https://www.youtube.com/watch?v=ktzqiYqncd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.do/features-google-slides?interaction-type=V29yZENsb3Vk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sli.do/features-google-slides?payload=eyJwcmVzZW50YXRpb25JZCI6IjFkNTI3b1owYjMyM3hzNWluaXJ3QVJCdmt4WTE2UF9BYlFZZnF3cFBRNHRFIiwic2xpZGVJZCI6IlNMSURFU19BUEkyOTc0ODg3ODZfMCJ9" TargetMode="External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bookstime.com/basic-accounting-equation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07" name="Google Shape;107;p2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8" name="Google Shape;108;p2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09" name="Google Shape;109;p28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If you have been offered a super power then what will be your choice?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10" name="Google Shape;110;p28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37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289" name="Google Shape;289;p37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96" name="Google Shape;296;p37"/>
          <p:cNvSpPr txBox="1"/>
          <p:nvPr/>
        </p:nvSpPr>
        <p:spPr>
          <a:xfrm>
            <a:off x="2413324" y="474225"/>
            <a:ext cx="3763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Double Entry System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60733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8" name="Google Shape;298;p37"/>
          <p:cNvCxnSpPr/>
          <p:nvPr/>
        </p:nvCxnSpPr>
        <p:spPr>
          <a:xfrm>
            <a:off x="5954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9" name="Google Shape;299;p37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300" name="Google Shape;300;p37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1" name="Google Shape;301;p37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02" name="Google Shape;302;p37"/>
          <p:cNvSpPr txBox="1"/>
          <p:nvPr/>
        </p:nvSpPr>
        <p:spPr>
          <a:xfrm>
            <a:off x="69025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303" name="Google Shape;303;p37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37"/>
          <p:cNvSpPr/>
          <p:nvPr/>
        </p:nvSpPr>
        <p:spPr>
          <a:xfrm rot="-1235159">
            <a:off x="7673790" y="3556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1587150" y="1263000"/>
            <a:ext cx="6604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double-entry system of accounting or bookkeeping means that for every business transaction, amounts must be recorded in a minimum of two accounts. 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6" name="Google Shape;306;p37"/>
          <p:cNvSpPr txBox="1"/>
          <p:nvPr/>
        </p:nvSpPr>
        <p:spPr>
          <a:xfrm>
            <a:off x="1749875" y="2815500"/>
            <a:ext cx="634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Assets    =    Liabilities    +   Owner’s Equity</a:t>
            </a:r>
            <a:endParaRPr sz="2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1673675" y="2289525"/>
            <a:ext cx="6604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Mr. Umair started a his own business by investing Tk. 50,000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1445075" y="3272700"/>
            <a:ext cx="634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+Cash</a:t>
            </a: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=          0         +          Capital</a:t>
            </a:r>
            <a:endParaRPr sz="2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1368875" y="3653700"/>
            <a:ext cx="634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+50,000    =          0         +          50,000</a:t>
            </a:r>
            <a:endParaRPr sz="2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8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315" name="Google Shape;315;p38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38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24" name="Google Shape;324;p38"/>
          <p:cNvSpPr txBox="1"/>
          <p:nvPr/>
        </p:nvSpPr>
        <p:spPr>
          <a:xfrm>
            <a:off x="2969871" y="1511350"/>
            <a:ext cx="851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 = 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325" name="Google Shape;325;p38"/>
          <p:cNvSpPr txBox="1"/>
          <p:nvPr/>
        </p:nvSpPr>
        <p:spPr>
          <a:xfrm>
            <a:off x="2021681" y="264666"/>
            <a:ext cx="6157500" cy="49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 Review</a:t>
            </a:r>
            <a:endParaRPr b="1" sz="2300">
              <a:solidFill>
                <a:srgbClr val="FFFFFF"/>
              </a:solidFill>
            </a:endParaRPr>
          </a:p>
        </p:txBody>
      </p:sp>
      <p:grpSp>
        <p:nvGrpSpPr>
          <p:cNvPr id="326" name="Google Shape;326;p38"/>
          <p:cNvGrpSpPr/>
          <p:nvPr/>
        </p:nvGrpSpPr>
        <p:grpSpPr>
          <a:xfrm>
            <a:off x="1497397" y="253556"/>
            <a:ext cx="399319" cy="438328"/>
            <a:chOff x="2608925" y="2663850"/>
            <a:chExt cx="1064850" cy="1168875"/>
          </a:xfrm>
        </p:grpSpPr>
        <p:sp>
          <p:nvSpPr>
            <p:cNvPr id="327" name="Google Shape;327;p38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38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29" name="Google Shape;329;p38"/>
          <p:cNvSpPr txBox="1"/>
          <p:nvPr/>
        </p:nvSpPr>
        <p:spPr>
          <a:xfrm>
            <a:off x="1001033" y="1408200"/>
            <a:ext cx="2030400" cy="8070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Assets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3821578" y="1408191"/>
            <a:ext cx="2285400" cy="8070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2000">
                <a:solidFill>
                  <a:srgbClr val="078DD1"/>
                </a:solidFill>
              </a:rPr>
              <a:t>Liabilities </a:t>
            </a:r>
            <a:endParaRPr sz="2000">
              <a:solidFill>
                <a:srgbClr val="078DD1"/>
              </a:solidFill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6892509" y="1408191"/>
            <a:ext cx="1547100" cy="8070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500">
                <a:solidFill>
                  <a:srgbClr val="078DD1"/>
                </a:solidFill>
              </a:rPr>
              <a:t>Owner’s Equity</a:t>
            </a:r>
            <a:endParaRPr sz="1500">
              <a:solidFill>
                <a:srgbClr val="078DD1"/>
              </a:solidFill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6030771" y="1525950"/>
            <a:ext cx="851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 + </a:t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37" name="Google Shape;337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38" name="Google Shape;338;p3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39" name="Google Shape;339;p3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Which of the following are not  assets -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40" name="Google Shape;340;p39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45" name="Google Shape;345;p4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46" name="Google Shape;346;p40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47" name="Google Shape;347;p40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Choose the correct answer 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48" name="Google Shape;348;p40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EF0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41"/>
          <p:cNvGrpSpPr/>
          <p:nvPr/>
        </p:nvGrpSpPr>
        <p:grpSpPr>
          <a:xfrm>
            <a:off x="3727963" y="4764808"/>
            <a:ext cx="1845848" cy="203762"/>
            <a:chOff x="-1" y="-1"/>
            <a:chExt cx="8281058" cy="903600"/>
          </a:xfrm>
        </p:grpSpPr>
        <p:sp>
          <p:nvSpPr>
            <p:cNvPr id="354" name="Google Shape;354;p4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41"/>
          <p:cNvSpPr/>
          <p:nvPr/>
        </p:nvSpPr>
        <p:spPr>
          <a:xfrm>
            <a:off x="0" y="-2419"/>
            <a:ext cx="9171300" cy="917100"/>
          </a:xfrm>
          <a:prstGeom prst="rect">
            <a:avLst/>
          </a:prstGeom>
          <a:solidFill>
            <a:srgbClr val="078DD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1769850" y="4712484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41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63" name="Google Shape;363;p41"/>
          <p:cNvSpPr txBox="1"/>
          <p:nvPr/>
        </p:nvSpPr>
        <p:spPr>
          <a:xfrm>
            <a:off x="3122271" y="1511350"/>
            <a:ext cx="851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 = </a:t>
            </a:r>
            <a:endParaRPr sz="2300">
              <a:solidFill>
                <a:srgbClr val="666666"/>
              </a:solidFill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2021681" y="264666"/>
            <a:ext cx="6157500" cy="492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FFFFFF"/>
                </a:solidFill>
              </a:rPr>
              <a:t> Review</a:t>
            </a:r>
            <a:endParaRPr b="1" sz="2300">
              <a:solidFill>
                <a:srgbClr val="FFFFFF"/>
              </a:solidFill>
            </a:endParaRPr>
          </a:p>
        </p:txBody>
      </p:sp>
      <p:grpSp>
        <p:nvGrpSpPr>
          <p:cNvPr id="365" name="Google Shape;365;p41"/>
          <p:cNvGrpSpPr/>
          <p:nvPr/>
        </p:nvGrpSpPr>
        <p:grpSpPr>
          <a:xfrm>
            <a:off x="1497397" y="253556"/>
            <a:ext cx="399319" cy="438328"/>
            <a:chOff x="2608925" y="2663850"/>
            <a:chExt cx="1064850" cy="1168875"/>
          </a:xfrm>
        </p:grpSpPr>
        <p:sp>
          <p:nvSpPr>
            <p:cNvPr id="366" name="Google Shape;366;p4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Google Shape;367;p4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68" name="Google Shape;368;p41"/>
          <p:cNvSpPr txBox="1"/>
          <p:nvPr/>
        </p:nvSpPr>
        <p:spPr>
          <a:xfrm>
            <a:off x="1802200" y="1408200"/>
            <a:ext cx="1533900" cy="25656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200">
                <a:solidFill>
                  <a:srgbClr val="078DD1"/>
                </a:solidFill>
              </a:rPr>
              <a:t>Assets</a:t>
            </a:r>
            <a:endParaRPr b="1" sz="22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7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Cash</a:t>
            </a:r>
            <a:endParaRPr sz="17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Accounts Receivable</a:t>
            </a:r>
            <a:endParaRPr sz="17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Equipment</a:t>
            </a:r>
            <a:endParaRPr sz="17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Building</a:t>
            </a:r>
            <a:endParaRPr sz="17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700">
                <a:solidFill>
                  <a:srgbClr val="078DD1"/>
                </a:solidFill>
              </a:rPr>
              <a:t>Bank Account</a:t>
            </a:r>
            <a:endParaRPr sz="1700">
              <a:solidFill>
                <a:srgbClr val="078DD1"/>
              </a:solidFill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3973975" y="1408225"/>
            <a:ext cx="1900200" cy="18165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000">
                <a:solidFill>
                  <a:srgbClr val="078DD1"/>
                </a:solidFill>
              </a:rPr>
              <a:t>Liabilities </a:t>
            </a:r>
            <a:endParaRPr b="1" sz="20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20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600">
                <a:solidFill>
                  <a:srgbClr val="078DD1"/>
                </a:solidFill>
              </a:rPr>
              <a:t>Loan</a:t>
            </a:r>
            <a:endParaRPr sz="16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600">
                <a:solidFill>
                  <a:srgbClr val="078DD1"/>
                </a:solidFill>
              </a:rPr>
              <a:t>Accounts Payable</a:t>
            </a:r>
            <a:endParaRPr sz="16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lang="en" sz="1600">
                <a:solidFill>
                  <a:srgbClr val="078DD1"/>
                </a:solidFill>
              </a:rPr>
              <a:t>Notes Payable</a:t>
            </a:r>
            <a:endParaRPr sz="1600">
              <a:solidFill>
                <a:srgbClr val="078DD1"/>
              </a:solidFill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6663900" y="1408225"/>
            <a:ext cx="1793700" cy="2020800"/>
          </a:xfrm>
          <a:prstGeom prst="rect">
            <a:avLst/>
          </a:prstGeom>
          <a:noFill/>
          <a:ln cap="flat" cmpd="sng" w="38100">
            <a:solidFill>
              <a:srgbClr val="078D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1600">
                <a:solidFill>
                  <a:srgbClr val="078DD1"/>
                </a:solidFill>
              </a:rPr>
              <a:t>Owner’s Equity</a:t>
            </a:r>
            <a:endParaRPr b="1" sz="1600">
              <a:solidFill>
                <a:srgbClr val="078DD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sz="1500">
              <a:solidFill>
                <a:srgbClr val="078DD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>
                <a:solidFill>
                  <a:srgbClr val="078DD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Capital</a:t>
            </a:r>
            <a:endParaRPr sz="1700">
              <a:solidFill>
                <a:srgbClr val="078DD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>
                <a:solidFill>
                  <a:srgbClr val="078DD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Income</a:t>
            </a:r>
            <a:endParaRPr sz="1700">
              <a:solidFill>
                <a:srgbClr val="078DD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>
                <a:solidFill>
                  <a:srgbClr val="078DD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Expense</a:t>
            </a:r>
            <a:endParaRPr sz="1700">
              <a:solidFill>
                <a:srgbClr val="078DD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1700">
                <a:solidFill>
                  <a:srgbClr val="078DD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Drawings by owners</a:t>
            </a:r>
            <a:endParaRPr sz="900">
              <a:solidFill>
                <a:srgbClr val="078DD1"/>
              </a:solidFill>
            </a:endParaRPr>
          </a:p>
        </p:txBody>
      </p:sp>
      <p:sp>
        <p:nvSpPr>
          <p:cNvPr id="371" name="Google Shape;371;p41"/>
          <p:cNvSpPr txBox="1"/>
          <p:nvPr/>
        </p:nvSpPr>
        <p:spPr>
          <a:xfrm>
            <a:off x="5802171" y="1525950"/>
            <a:ext cx="851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lang="en" sz="2300">
                <a:solidFill>
                  <a:srgbClr val="078DD1"/>
                </a:solidFill>
              </a:rPr>
              <a:t> + </a:t>
            </a:r>
            <a:endParaRPr sz="230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376" name="Google Shape;376;p4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77" name="Google Shape;377;p4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78" name="Google Shape;378;p42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Fill in the blank: Asset (Cash 20,000 + Land 10,000) = Liability (______?_____) + Owner's Equity (7,250)</a:t>
            </a:r>
            <a:endParaRPr b="1" sz="24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379" name="Google Shape;379;p42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5" name="Google Shape;385;p43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386" name="Google Shape;386;p4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393" name="Google Shape;393;p43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Resources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43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7" name="Google Shape;397;p43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398" name="Google Shape;398;p43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Google Shape;399;p43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400" name="Google Shape;400;p43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401" name="Google Shape;401;p43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43"/>
          <p:cNvSpPr txBox="1"/>
          <p:nvPr/>
        </p:nvSpPr>
        <p:spPr>
          <a:xfrm>
            <a:off x="1575125" y="1395175"/>
            <a:ext cx="6145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3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Additional information/resource on Equation </a:t>
            </a:r>
            <a:endParaRPr b="0" i="0" sz="1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3"/>
          <p:cNvSpPr txBox="1"/>
          <p:nvPr/>
        </p:nvSpPr>
        <p:spPr>
          <a:xfrm>
            <a:off x="1568000" y="2131125"/>
            <a:ext cx="64740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11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https://www.bookstime.com/what-is-the-accounting-equation</a:t>
            </a:r>
            <a:endParaRPr sz="100">
              <a:solidFill>
                <a:srgbClr val="FFFFFF"/>
              </a:solidFill>
            </a:endParaRP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AutoNum type="arabicPeriod"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1100" u="sng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https://courses.lumenlearning.com/vccs-acc211-17sp/chapter/the-basic-accounting-equation/</a:t>
            </a:r>
            <a:endParaRPr sz="100">
              <a:solidFill>
                <a:srgbClr val="FFFFFF"/>
              </a:solidFill>
            </a:endParaRPr>
          </a:p>
          <a:p>
            <a:pPr indent="-234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AutoNum type="arabicPeriod"/>
            </a:pPr>
            <a:r>
              <a:t/>
            </a:r>
            <a:endParaRPr sz="100">
              <a:solidFill>
                <a:srgbClr val="FFFFFF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AutoNum type="arabicPeriod"/>
            </a:pPr>
            <a:r>
              <a:rPr lang="en" sz="1100" u="sng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https://www.youtube.com/watch?v=ktzqiYqncd0</a:t>
            </a:r>
            <a:endParaRPr sz="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44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410" name="Google Shape;410;p44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4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4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4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4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4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44"/>
          <p:cNvSpPr txBox="1"/>
          <p:nvPr/>
        </p:nvSpPr>
        <p:spPr>
          <a:xfrm>
            <a:off x="1912450" y="1178100"/>
            <a:ext cx="56577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FEFEF"/>
                </a:solidFill>
              </a:rPr>
              <a:t>C</a:t>
            </a:r>
            <a:r>
              <a:rPr b="1" lang="en" sz="1500">
                <a:solidFill>
                  <a:srgbClr val="EFEFEF"/>
                </a:solidFill>
              </a:rPr>
              <a:t>hapter C3	: Accounting Equation &amp; Process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9		: A = L + O/E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Lesson 10		: Owner’s Equity +C +I -E -D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11		: Accounting Recording Process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12		: Transaction Analysis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13		: Tabular Analysis of Transaction (using equation) </a:t>
            </a:r>
            <a:endParaRPr>
              <a:solidFill>
                <a:srgbClr val="B7B7B7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  &amp; Double Entry System 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417" name="Google Shape;417;p44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418" name="Google Shape;418;p44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44"/>
          <p:cNvCxnSpPr/>
          <p:nvPr/>
        </p:nvCxnSpPr>
        <p:spPr>
          <a:xfrm flipH="1" rot="10800000">
            <a:off x="1948834" y="1521453"/>
            <a:ext cx="7225500" cy="18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ll-type-id" id="115" name="Google Shape;115;p2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000" y="16573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16" name="Google Shape;116;p2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12020" y="508000"/>
            <a:ext cx="874500" cy="382594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17" name="Google Shape;117;p29"/>
          <p:cNvSpPr txBox="1"/>
          <p:nvPr/>
        </p:nvSpPr>
        <p:spPr>
          <a:xfrm>
            <a:off x="2590800" y="1928813"/>
            <a:ext cx="60453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What are the terms you have learned so far?</a:t>
            </a:r>
            <a:endParaRPr b="1" sz="3600"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descr="footer-id" id="118" name="Google Shape;118;p29"/>
          <p:cNvSpPr txBox="1"/>
          <p:nvPr/>
        </p:nvSpPr>
        <p:spPr>
          <a:xfrm>
            <a:off x="2590800" y="4381500"/>
            <a:ext cx="62991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ⓘ</a:t>
            </a:r>
            <a:r>
              <a:rPr lang="en">
                <a:solidFill>
                  <a:srgbClr val="5B5B5B"/>
                </a:solidFill>
                <a:latin typeface="Roboto"/>
                <a:ea typeface="Roboto"/>
                <a:cs typeface="Roboto"/>
                <a:sym typeface="Roboto"/>
              </a:rPr>
              <a:t> Start presenting to display the poll results on this slide.</a:t>
            </a:r>
            <a:endParaRPr>
              <a:solidFill>
                <a:srgbClr val="5B5B5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/>
        </p:nvSpPr>
        <p:spPr>
          <a:xfrm>
            <a:off x="270009" y="456097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30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25" name="Google Shape;125;p30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0"/>
          <p:cNvSpPr txBox="1"/>
          <p:nvPr/>
        </p:nvSpPr>
        <p:spPr>
          <a:xfrm>
            <a:off x="1912450" y="1178100"/>
            <a:ext cx="5657700" cy="1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FEFEF"/>
                </a:solidFill>
              </a:rPr>
              <a:t>C</a:t>
            </a:r>
            <a:r>
              <a:rPr b="1" lang="en" sz="1500">
                <a:solidFill>
                  <a:srgbClr val="EFEFEF"/>
                </a:solidFill>
              </a:rPr>
              <a:t>hapter C3	: Accounting Equation &amp; Process</a:t>
            </a:r>
            <a:endParaRPr b="1" sz="15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</a:rPr>
              <a:t>Lesson 9		: A = L + O/E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10		: Owner’s Equity +C +I -E -D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11		: Accounting Recording Process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12		: Transaction Analysis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Lesson 13		: Tabular Analysis of Transaction (using equation) </a:t>
            </a:r>
            <a:endParaRPr>
              <a:solidFill>
                <a:srgbClr val="B7B7B7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  &amp; Double Entry System 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33" name="Google Shape;133;p30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30"/>
          <p:cNvCxnSpPr/>
          <p:nvPr/>
        </p:nvCxnSpPr>
        <p:spPr>
          <a:xfrm flipH="1" rot="10800000">
            <a:off x="1948834" y="1521453"/>
            <a:ext cx="7225500" cy="18300"/>
          </a:xfrm>
          <a:prstGeom prst="straightConnector1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/>
        </p:nvSpPr>
        <p:spPr>
          <a:xfrm>
            <a:off x="15951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31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41" name="Google Shape;141;p31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7" name="Google Shape;147;p31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48" name="Google Shape;148;p31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2413322" y="474216"/>
            <a:ext cx="1381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b="0" i="0" lang="en" sz="3100" u="none" cap="none" strike="noStrike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Review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3939745" y="585975"/>
            <a:ext cx="12378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2100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CHAPTER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31"/>
          <p:cNvCxnSpPr/>
          <p:nvPr/>
        </p:nvCxnSpPr>
        <p:spPr>
          <a:xfrm>
            <a:off x="37446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2" name="Google Shape;152;p31"/>
          <p:cNvGrpSpPr/>
          <p:nvPr/>
        </p:nvGrpSpPr>
        <p:grpSpPr>
          <a:xfrm>
            <a:off x="1978472" y="484594"/>
            <a:ext cx="399319" cy="438328"/>
            <a:chOff x="2608925" y="2663850"/>
            <a:chExt cx="1064850" cy="1168875"/>
          </a:xfrm>
        </p:grpSpPr>
        <p:sp>
          <p:nvSpPr>
            <p:cNvPr id="153" name="Google Shape;153;p31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4" name="Google Shape;154;p31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55" name="Google Shape;155;p31"/>
          <p:cNvSpPr txBox="1"/>
          <p:nvPr/>
        </p:nvSpPr>
        <p:spPr>
          <a:xfrm>
            <a:off x="4997560" y="275925"/>
            <a:ext cx="13815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B2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56" name="Google Shape;156;p31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7" name="Google Shape;1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93" y="90829"/>
            <a:ext cx="9202024" cy="4956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32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64" name="Google Shape;164;p32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71" name="Google Shape;171;p32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32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5" name="Google Shape;175;p32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176" name="Google Shape;176;p32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Google Shape;177;p32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78" name="Google Shape;178;p32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5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179" name="Google Shape;179;p32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32"/>
          <p:cNvSpPr txBox="1"/>
          <p:nvPr/>
        </p:nvSpPr>
        <p:spPr>
          <a:xfrm>
            <a:off x="1575124" y="1471385"/>
            <a:ext cx="35217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4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an </a:t>
            </a:r>
            <a:r>
              <a:rPr lang="en" sz="24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 ?</a:t>
            </a:r>
            <a:endParaRPr b="0" i="0" sz="1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575125" y="1998225"/>
            <a:ext cx="68385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statement that the values of two mathematical expressions are equal (indicated by the sign =)</a:t>
            </a:r>
            <a:endParaRPr sz="2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32"/>
          <p:cNvSpPr txBox="1"/>
          <p:nvPr/>
        </p:nvSpPr>
        <p:spPr>
          <a:xfrm>
            <a:off x="1693450" y="2922725"/>
            <a:ext cx="46386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example,</a:t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Left hand side = right hand side</a:t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0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 = 20</a:t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t/>
            </a:r>
            <a:endParaRPr sz="20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475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33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189" name="Google Shape;189;p33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5" name="Google Shape;195;p33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96" name="Google Shape;196;p33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0" name="Google Shape;200;p33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201" name="Google Shape;201;p33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2" name="Google Shape;202;p33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03" name="Google Shape;203;p33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04" name="Google Shape;204;p33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33"/>
          <p:cNvSpPr txBox="1"/>
          <p:nvPr/>
        </p:nvSpPr>
        <p:spPr>
          <a:xfrm>
            <a:off x="1575126" y="1160025"/>
            <a:ext cx="6630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3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examples</a:t>
            </a:r>
            <a:endParaRPr b="0" i="0" sz="1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8100" y="1617225"/>
            <a:ext cx="52387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34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213" name="Google Shape;213;p34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9" name="Google Shape;219;p34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20" name="Google Shape;220;p34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" name="Google Shape;224;p34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225" name="Google Shape;225;p34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34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27" name="Google Shape;227;p34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28" name="Google Shape;228;p34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34"/>
          <p:cNvSpPr txBox="1"/>
          <p:nvPr/>
        </p:nvSpPr>
        <p:spPr>
          <a:xfrm>
            <a:off x="1575126" y="1160025"/>
            <a:ext cx="66309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3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examples</a:t>
            </a:r>
            <a:endParaRPr b="0" i="0" sz="1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350" y="1492425"/>
            <a:ext cx="2332149" cy="2659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5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237" name="Google Shape;237;p35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3" name="Google Shape;243;p35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44" name="Google Shape;244;p35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35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35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249" name="Google Shape;249;p35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0" name="Google Shape;250;p35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51" name="Google Shape;251;p35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52" name="Google Shape;252;p35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3" name="Google Shape;253;p35"/>
          <p:cNvSpPr txBox="1"/>
          <p:nvPr/>
        </p:nvSpPr>
        <p:spPr>
          <a:xfrm>
            <a:off x="1575126" y="1395175"/>
            <a:ext cx="51012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3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What is an Accounting Equation ?</a:t>
            </a:r>
            <a:endParaRPr b="0" i="0" sz="1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575125" y="1845825"/>
            <a:ext cx="68385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22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accounting there is an equation and that is :</a:t>
            </a:r>
            <a:endParaRPr sz="22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1978475" y="2434500"/>
            <a:ext cx="634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b="1"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Assets  =  Liabilities  +  Owner’s Equity</a:t>
            </a:r>
            <a:endParaRPr b="1" sz="2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1944425" y="2901775"/>
            <a:ext cx="634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5,000    =    2,000      +         3,000</a:t>
            </a:r>
            <a:endParaRPr sz="2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1944425" y="3358975"/>
            <a:ext cx="634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00</a:t>
            </a:r>
            <a:r>
              <a:rPr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=       00         +           00</a:t>
            </a:r>
            <a:endParaRPr sz="2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2047053" y="3789747"/>
            <a:ext cx="63420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3     =         0         +             3</a:t>
            </a:r>
            <a:endParaRPr sz="27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78D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/>
        </p:nvSpPr>
        <p:spPr>
          <a:xfrm>
            <a:off x="1671384" y="4581725"/>
            <a:ext cx="14748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Ejaj-Ur-Rahaman</a:t>
            </a:r>
            <a:endParaRPr b="0" i="0" sz="1400" u="none" cap="none" strike="noStrik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36"/>
          <p:cNvGrpSpPr/>
          <p:nvPr/>
        </p:nvGrpSpPr>
        <p:grpSpPr>
          <a:xfrm>
            <a:off x="3794165" y="4616472"/>
            <a:ext cx="1845848" cy="203762"/>
            <a:chOff x="-1" y="-1"/>
            <a:chExt cx="8281058" cy="903600"/>
          </a:xfrm>
        </p:grpSpPr>
        <p:sp>
          <p:nvSpPr>
            <p:cNvPr id="265" name="Google Shape;265;p36"/>
            <p:cNvSpPr/>
            <p:nvPr/>
          </p:nvSpPr>
          <p:spPr>
            <a:xfrm>
              <a:off x="-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6"/>
            <p:cNvSpPr/>
            <p:nvPr/>
          </p:nvSpPr>
          <p:spPr>
            <a:xfrm>
              <a:off x="1475959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6"/>
            <p:cNvSpPr/>
            <p:nvPr/>
          </p:nvSpPr>
          <p:spPr>
            <a:xfrm>
              <a:off x="2950191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6"/>
            <p:cNvSpPr/>
            <p:nvPr/>
          </p:nvSpPr>
          <p:spPr>
            <a:xfrm>
              <a:off x="4424424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6"/>
            <p:cNvSpPr/>
            <p:nvPr/>
          </p:nvSpPr>
          <p:spPr>
            <a:xfrm>
              <a:off x="5900938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6"/>
            <p:cNvSpPr/>
            <p:nvPr/>
          </p:nvSpPr>
          <p:spPr>
            <a:xfrm>
              <a:off x="7377457" y="-1"/>
              <a:ext cx="903600" cy="903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 amt="62000"/>
          </a:blip>
          <a:srcRect b="0" l="0" r="0" t="0"/>
          <a:stretch/>
        </p:blipFill>
        <p:spPr>
          <a:xfrm>
            <a:off x="8168053" y="4683909"/>
            <a:ext cx="648431" cy="24036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272" name="Google Shape;272;p36"/>
          <p:cNvSpPr txBox="1"/>
          <p:nvPr/>
        </p:nvSpPr>
        <p:spPr>
          <a:xfrm>
            <a:off x="2413327" y="474225"/>
            <a:ext cx="21588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CBBE"/>
              </a:buClr>
              <a:buSzPts val="3100"/>
              <a:buFont typeface="Twentieth Century"/>
              <a:buNone/>
            </a:pPr>
            <a:r>
              <a:rPr lang="en" sz="3100">
                <a:solidFill>
                  <a:srgbClr val="C9DAF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Equation</a:t>
            </a:r>
            <a:endParaRPr b="0" i="0" sz="500" u="none" cap="none" strike="noStrike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4854159" y="585984"/>
            <a:ext cx="783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b="0" i="0" lang="en" sz="2100" u="none" cap="none" strike="noStrike">
                <a:solidFill>
                  <a:srgbClr val="EFEFE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Lesson </a:t>
            </a:r>
            <a:endParaRPr b="0" i="0" sz="500" u="none" cap="none" strike="noStrik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36"/>
          <p:cNvCxnSpPr/>
          <p:nvPr/>
        </p:nvCxnSpPr>
        <p:spPr>
          <a:xfrm>
            <a:off x="4430409" y="587030"/>
            <a:ext cx="0" cy="440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5" name="Google Shape;275;p36"/>
          <p:cNvGrpSpPr/>
          <p:nvPr/>
        </p:nvGrpSpPr>
        <p:grpSpPr>
          <a:xfrm>
            <a:off x="1826072" y="484594"/>
            <a:ext cx="399319" cy="438328"/>
            <a:chOff x="2608925" y="2663850"/>
            <a:chExt cx="1064850" cy="1168875"/>
          </a:xfrm>
        </p:grpSpPr>
        <p:sp>
          <p:nvSpPr>
            <p:cNvPr id="276" name="Google Shape;276;p36"/>
            <p:cNvSpPr/>
            <p:nvPr/>
          </p:nvSpPr>
          <p:spPr>
            <a:xfrm>
              <a:off x="2608925" y="2993325"/>
              <a:ext cx="772800" cy="839400"/>
            </a:xfrm>
            <a:prstGeom prst="ellipse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7" name="Google Shape;277;p36"/>
            <p:cNvCxnSpPr/>
            <p:nvPr/>
          </p:nvCxnSpPr>
          <p:spPr>
            <a:xfrm flipH="1" rot="10800000">
              <a:off x="3002375" y="2663850"/>
              <a:ext cx="671400" cy="734700"/>
            </a:xfrm>
            <a:prstGeom prst="straightConnector1">
              <a:avLst/>
            </a:prstGeom>
            <a:noFill/>
            <a:ln cap="flat" cmpd="sng" w="38100">
              <a:solidFill>
                <a:srgbClr val="C9DAF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278" name="Google Shape;278;p36"/>
          <p:cNvSpPr txBox="1"/>
          <p:nvPr/>
        </p:nvSpPr>
        <p:spPr>
          <a:xfrm>
            <a:off x="5683341" y="275920"/>
            <a:ext cx="648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7373"/>
              </a:buClr>
              <a:buSzPts val="2100"/>
              <a:buFont typeface="Twentieth Century"/>
              <a:buNone/>
            </a:pPr>
            <a:r>
              <a:rPr lang="en" sz="56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9</a:t>
            </a:r>
            <a:endParaRPr b="0" i="0" sz="5600" u="none" cap="none" strike="noStrike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cxnSp>
        <p:nvCxnSpPr>
          <p:cNvPr id="279" name="Google Shape;279;p36"/>
          <p:cNvCxnSpPr/>
          <p:nvPr/>
        </p:nvCxnSpPr>
        <p:spPr>
          <a:xfrm flipH="1" rot="10800000">
            <a:off x="1601897" y="1161661"/>
            <a:ext cx="6604200" cy="1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36"/>
          <p:cNvSpPr/>
          <p:nvPr/>
        </p:nvSpPr>
        <p:spPr>
          <a:xfrm rot="-1235159">
            <a:off x="6911790" y="3175153"/>
            <a:ext cx="2755020" cy="2495364"/>
          </a:xfrm>
          <a:prstGeom prst="rect">
            <a:avLst/>
          </a:prstGeom>
          <a:solidFill>
            <a:srgbClr val="1155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510950" y="1263000"/>
            <a:ext cx="6842700" cy="13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Italian mathematician Luca Pacioli formulated a basic </a:t>
            </a:r>
            <a:r>
              <a:rPr lang="en" sz="1700">
                <a:solidFill>
                  <a:srgbClr val="FFFFFF"/>
                </a:solidFill>
                <a:uFill>
                  <a:noFill/>
                </a:uFill>
                <a:latin typeface="Twentieth Century"/>
                <a:ea typeface="Twentieth Century"/>
                <a:cs typeface="Twentieth Century"/>
                <a:sym typeface="Twentieth Centur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accounting equation formula</a:t>
            </a:r>
            <a:r>
              <a:rPr lang="en" sz="17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 1494 in his work “A Treatise on Accounts and Records.” Accounting systems of all countries are based on the use of this basic accounting equation. </a:t>
            </a:r>
            <a:endParaRPr sz="800">
              <a:solidFill>
                <a:srgbClr val="FFFFFF"/>
              </a:solidFill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175" y="2571900"/>
            <a:ext cx="1739772" cy="173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