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Helvetica Neue"/>
      <p:regular r:id="rId20"/>
      <p:bold r:id="rId21"/>
      <p:italic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  <p:embeddedFont>
      <p:font typeface="Bree Serif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8" Type="http://schemas.openxmlformats.org/officeDocument/2006/relationships/font" Target="fonts/BreeSerif-regular.fntdata"/><Relationship Id="rId27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hinglink.com/scene/467662623836471296" TargetMode="External"/><Relationship Id="rId3" Type="http://schemas.openxmlformats.org/officeDocument/2006/relationships/hyperlink" Target="https://www.thinglink.com/scene/467662623836471296" TargetMode="External"/><Relationship Id="rId4" Type="http://schemas.openxmlformats.org/officeDocument/2006/relationships/hyperlink" Target="https://www.thinglink.com/scene/467662623836471296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hinglink.com/scene/467662623836471296" TargetMode="External"/><Relationship Id="rId3" Type="http://schemas.openxmlformats.org/officeDocument/2006/relationships/hyperlink" Target="https://www.thinglink.com/scene/467662623836471296" TargetMode="External"/><Relationship Id="rId4" Type="http://schemas.openxmlformats.org/officeDocument/2006/relationships/hyperlink" Target="https://www.thinglink.com/scene/467662623836471296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hinglink.com/scene/467662623836471296" TargetMode="External"/><Relationship Id="rId3" Type="http://schemas.openxmlformats.org/officeDocument/2006/relationships/hyperlink" Target="https://www.thinglink.com/scene/467662623836471296" TargetMode="External"/><Relationship Id="rId4" Type="http://schemas.openxmlformats.org/officeDocument/2006/relationships/hyperlink" Target="https://www.thinglink.com/scene/467662623836471296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66af9715_0_6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8466af9715_0_6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466af9715_0_6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8466af9715_0_6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466af9715_0_4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8466af9715_0_4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466af9715_0_5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marR="1016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666666"/>
              </a:solidFill>
              <a:uFill>
                <a:noFill/>
              </a:uFill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rgbClr val="666666"/>
                </a:solidFill>
                <a:highlight>
                  <a:srgbClr val="2A2B2E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ThingLink</a:t>
            </a:r>
            <a:endParaRPr sz="900">
              <a:solidFill>
                <a:srgbClr val="666666"/>
              </a:solidFill>
              <a:highlight>
                <a:srgbClr val="2A2B2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founders of Google, Larry Page and Sergey Brin</a:t>
            </a:r>
            <a:endParaRPr sz="1500" u="sng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6" name="Google Shape;176;g8466af9715_0_5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466af9715_0_5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marR="1016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666666"/>
              </a:solidFill>
              <a:uFill>
                <a:noFill/>
              </a:uFill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rgbClr val="666666"/>
                </a:solidFill>
                <a:highlight>
                  <a:srgbClr val="2A2B2E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ThingLink</a:t>
            </a:r>
            <a:endParaRPr sz="900">
              <a:solidFill>
                <a:srgbClr val="666666"/>
              </a:solidFill>
              <a:highlight>
                <a:srgbClr val="2A2B2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founders of Google, Larry Page and Sergey Brin</a:t>
            </a:r>
            <a:endParaRPr sz="1500" u="sng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0" name="Google Shape;200;g8466af9715_0_5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466af9715_0_7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marR="1016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666666"/>
              </a:solidFill>
              <a:uFill>
                <a:noFill/>
              </a:uFill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rgbClr val="666666"/>
                </a:solidFill>
                <a:highlight>
                  <a:srgbClr val="2A2B2E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ThingLink</a:t>
            </a:r>
            <a:endParaRPr sz="900">
              <a:solidFill>
                <a:srgbClr val="666666"/>
              </a:solidFill>
              <a:highlight>
                <a:srgbClr val="2A2B2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founders of Google, Larry Page and Sergey Brin</a:t>
            </a:r>
            <a:endParaRPr sz="1500" u="sng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29" name="Google Shape;229;g8466af9715_0_7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466af9715_0_6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8466af9715_0_6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466af9715_0_6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8466af9715_0_6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466af9715_0_7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8466af9715_0_7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322127" y="4803219"/>
            <a:ext cx="193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2000250" y="354955"/>
            <a:ext cx="51435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1812726" y="42996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/>
          <p:nvPr>
            <p:ph idx="2" type="pic"/>
          </p:nvPr>
        </p:nvSpPr>
        <p:spPr>
          <a:xfrm>
            <a:off x="4685854" y="334863"/>
            <a:ext cx="2812800" cy="4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1645295" y="2491383"/>
            <a:ext cx="28128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645295" y="133945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1645295" y="133945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1645295" y="1366242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>
            <p:ph idx="2" type="pic"/>
          </p:nvPr>
        </p:nvSpPr>
        <p:spPr>
          <a:xfrm>
            <a:off x="4685854" y="1366242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1645295" y="133945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1645295" y="1366242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1950" lvl="1" marL="914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1950" lvl="2" marL="1371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1950" lvl="3" marL="1828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1950" lvl="4" marL="22860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4482789" y="4902398"/>
            <a:ext cx="1749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4"/>
          <p:cNvSpPr/>
          <p:nvPr>
            <p:ph idx="3" type="pic"/>
          </p:nvPr>
        </p:nvSpPr>
        <p:spPr>
          <a:xfrm>
            <a:off x="4685854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1812726" y="3355330"/>
            <a:ext cx="5518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1812726" y="2249091"/>
            <a:ext cx="55185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69056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22127" y="4803219"/>
            <a:ext cx="193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ccountingcoach.com/accounting-basics/explanation/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/>
          <p:nvPr/>
        </p:nvSpPr>
        <p:spPr>
          <a:xfrm>
            <a:off x="0" y="2095271"/>
            <a:ext cx="2552700" cy="96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7"/>
          <p:cNvSpPr/>
          <p:nvPr/>
        </p:nvSpPr>
        <p:spPr>
          <a:xfrm>
            <a:off x="5444173" y="2733097"/>
            <a:ext cx="3699900" cy="96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7"/>
          <p:cNvSpPr/>
          <p:nvPr/>
        </p:nvSpPr>
        <p:spPr>
          <a:xfrm>
            <a:off x="5278659" y="1617328"/>
            <a:ext cx="3865500" cy="96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7"/>
          <p:cNvCxnSpPr/>
          <p:nvPr/>
        </p:nvCxnSpPr>
        <p:spPr>
          <a:xfrm>
            <a:off x="3271194" y="1126009"/>
            <a:ext cx="2891400" cy="0"/>
          </a:xfrm>
          <a:prstGeom prst="straightConnector1">
            <a:avLst/>
          </a:prstGeom>
          <a:noFill/>
          <a:ln cap="flat" cmpd="sng" w="1143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0" name="Google Shape;110;p27"/>
          <p:cNvCxnSpPr/>
          <p:nvPr/>
        </p:nvCxnSpPr>
        <p:spPr>
          <a:xfrm>
            <a:off x="6105679" y="1126485"/>
            <a:ext cx="0" cy="2891400"/>
          </a:xfrm>
          <a:prstGeom prst="straightConnector1">
            <a:avLst/>
          </a:prstGeom>
          <a:noFill/>
          <a:ln cap="flat" cmpd="sng" w="1143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1" name="Google Shape;111;p27"/>
          <p:cNvCxnSpPr/>
          <p:nvPr/>
        </p:nvCxnSpPr>
        <p:spPr>
          <a:xfrm>
            <a:off x="3271194" y="3964459"/>
            <a:ext cx="2891400" cy="0"/>
          </a:xfrm>
          <a:prstGeom prst="straightConnector1">
            <a:avLst/>
          </a:prstGeom>
          <a:noFill/>
          <a:ln cap="flat" cmpd="sng" w="1143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" name="Google Shape;112;p27"/>
          <p:cNvCxnSpPr/>
          <p:nvPr/>
        </p:nvCxnSpPr>
        <p:spPr>
          <a:xfrm>
            <a:off x="3323903" y="3536352"/>
            <a:ext cx="0" cy="481200"/>
          </a:xfrm>
          <a:prstGeom prst="straightConnector1">
            <a:avLst/>
          </a:prstGeom>
          <a:noFill/>
          <a:ln cap="flat" cmpd="sng" w="1143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" name="Google Shape;113;p27"/>
          <p:cNvCxnSpPr/>
          <p:nvPr/>
        </p:nvCxnSpPr>
        <p:spPr>
          <a:xfrm>
            <a:off x="3328666" y="1126009"/>
            <a:ext cx="0" cy="481200"/>
          </a:xfrm>
          <a:prstGeom prst="straightConnector1">
            <a:avLst/>
          </a:prstGeom>
          <a:noFill/>
          <a:ln cap="flat" cmpd="sng" w="1143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14" name="Google Shape;1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8053" y="4598184"/>
            <a:ext cx="648431" cy="24036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 txBox="1"/>
          <p:nvPr/>
        </p:nvSpPr>
        <p:spPr>
          <a:xfrm>
            <a:off x="270009" y="4560975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27"/>
          <p:cNvGrpSpPr/>
          <p:nvPr/>
        </p:nvGrpSpPr>
        <p:grpSpPr>
          <a:xfrm>
            <a:off x="3794165" y="4616472"/>
            <a:ext cx="1845848" cy="203762"/>
            <a:chOff x="-1" y="-1"/>
            <a:chExt cx="8281058" cy="903600"/>
          </a:xfrm>
        </p:grpSpPr>
        <p:sp>
          <p:nvSpPr>
            <p:cNvPr id="117" name="Google Shape;117;p27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7"/>
          <p:cNvSpPr txBox="1"/>
          <p:nvPr/>
        </p:nvSpPr>
        <p:spPr>
          <a:xfrm>
            <a:off x="1734038" y="1619391"/>
            <a:ext cx="52872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B2	:	ALICE </a:t>
            </a: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! - Know her to know Accounting</a:t>
            </a:r>
            <a:endParaRPr b="0" i="0" sz="1400" u="none" cap="none" strike="noStrike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4	:	</a:t>
            </a:r>
            <a:r>
              <a:rPr b="1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ssets - Mr. Debit The Power</a:t>
            </a:r>
            <a:endParaRPr b="0" i="0" sz="1400" u="none" cap="none" strike="noStrike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700" u="none" cap="none" strike="noStrike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5	:	Liability - Credit The Burden</a:t>
            </a:r>
            <a:endParaRPr b="1" i="0" sz="1700" u="none" cap="none" strike="noStrike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6	:	</a:t>
            </a:r>
            <a:r>
              <a:rPr b="1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ncome or Revenue - I am not Profit</a:t>
            </a:r>
            <a:endParaRPr b="0" i="0" sz="1400" u="none" cap="none" strike="noStrike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7	:	</a:t>
            </a:r>
            <a:r>
              <a:rPr b="1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apital - I am from owner</a:t>
            </a:r>
            <a:endParaRPr b="0" i="0" sz="1400" u="none" cap="none" strike="noStrike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8	:	</a:t>
            </a:r>
            <a:r>
              <a:rPr b="1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" sz="1400" u="none" cap="none" strike="noStrike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xpense - Mr. Debit 2</a:t>
            </a:r>
            <a:endParaRPr b="0" i="0" sz="14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8"/>
          <p:cNvGrpSpPr/>
          <p:nvPr/>
        </p:nvGrpSpPr>
        <p:grpSpPr>
          <a:xfrm>
            <a:off x="1941748" y="1389106"/>
            <a:ext cx="6698008" cy="496575"/>
            <a:chOff x="0" y="269499"/>
            <a:chExt cx="17861356" cy="1324200"/>
          </a:xfrm>
        </p:grpSpPr>
        <p:sp>
          <p:nvSpPr>
            <p:cNvPr id="129" name="Google Shape;129;p28"/>
            <p:cNvSpPr/>
            <p:nvPr/>
          </p:nvSpPr>
          <p:spPr>
            <a:xfrm>
              <a:off x="0" y="269499"/>
              <a:ext cx="1324200" cy="1324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icture 3" id="130" name="Google Shape;13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662" y="533161"/>
              <a:ext cx="796788" cy="7967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8"/>
            <p:cNvSpPr txBox="1"/>
            <p:nvPr/>
          </p:nvSpPr>
          <p:spPr>
            <a:xfrm>
              <a:off x="1493356" y="457191"/>
              <a:ext cx="163680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Arial"/>
                <a:buNone/>
              </a:pPr>
              <a:r>
                <a:rPr lang="en" sz="1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Asset = Future benefit &amp; owned by business</a:t>
              </a:r>
              <a:endParaRPr sz="2300">
                <a:solidFill>
                  <a:srgbClr val="666666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400"/>
                <a:buFont typeface="Twentieth Century"/>
                <a:buNone/>
              </a:pPr>
              <a:r>
                <a:t/>
              </a:r>
              <a:endParaRPr sz="1800">
                <a:solidFill>
                  <a:srgbClr val="40404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32" name="Google Shape;132;p28"/>
          <p:cNvGrpSpPr/>
          <p:nvPr/>
        </p:nvGrpSpPr>
        <p:grpSpPr>
          <a:xfrm>
            <a:off x="1941748" y="2004722"/>
            <a:ext cx="6550408" cy="496575"/>
            <a:chOff x="0" y="269499"/>
            <a:chExt cx="17467756" cy="1324200"/>
          </a:xfrm>
        </p:grpSpPr>
        <p:sp>
          <p:nvSpPr>
            <p:cNvPr id="133" name="Google Shape;133;p28"/>
            <p:cNvSpPr/>
            <p:nvPr/>
          </p:nvSpPr>
          <p:spPr>
            <a:xfrm>
              <a:off x="0" y="269499"/>
              <a:ext cx="1324200" cy="13242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8"/>
            <p:cNvSpPr txBox="1"/>
            <p:nvPr/>
          </p:nvSpPr>
          <p:spPr>
            <a:xfrm>
              <a:off x="1493356" y="457199"/>
              <a:ext cx="159744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400"/>
                <a:buFont typeface="Twentieth Century"/>
                <a:buNone/>
              </a:pPr>
              <a:r>
                <a:rPr lang="en" sz="1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Cash, building, land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10" id="135" name="Google Shape;135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6049" y="585549"/>
              <a:ext cx="692014" cy="6920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28"/>
          <p:cNvGrpSpPr/>
          <p:nvPr/>
        </p:nvGrpSpPr>
        <p:grpSpPr>
          <a:xfrm>
            <a:off x="1941748" y="3301450"/>
            <a:ext cx="6603733" cy="496575"/>
            <a:chOff x="0" y="269499"/>
            <a:chExt cx="17609956" cy="1324200"/>
          </a:xfrm>
        </p:grpSpPr>
        <p:sp>
          <p:nvSpPr>
            <p:cNvPr id="137" name="Google Shape;137;p28"/>
            <p:cNvSpPr/>
            <p:nvPr/>
          </p:nvSpPr>
          <p:spPr>
            <a:xfrm>
              <a:off x="0" y="269499"/>
              <a:ext cx="1324200" cy="13242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8"/>
            <p:cNvSpPr txBox="1"/>
            <p:nvPr/>
          </p:nvSpPr>
          <p:spPr>
            <a:xfrm>
              <a:off x="1493356" y="457207"/>
              <a:ext cx="161166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400"/>
                <a:buFont typeface="Twentieth Century"/>
                <a:buNone/>
              </a:pPr>
              <a:r>
                <a:rPr lang="en" sz="1800">
                  <a:solidFill>
                    <a:srgbClr val="40404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The Owner and the Business are separate 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15" id="139" name="Google Shape;139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3659" y="557293"/>
              <a:ext cx="796794" cy="7967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28"/>
          <p:cNvSpPr txBox="1"/>
          <p:nvPr/>
        </p:nvSpPr>
        <p:spPr>
          <a:xfrm>
            <a:off x="2413322" y="474216"/>
            <a:ext cx="1381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b="0" i="0" lang="en" sz="3100" u="none" cap="none" strike="noStrike">
                <a:solidFill>
                  <a:srgbClr val="A61C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Review</a:t>
            </a:r>
            <a:endParaRPr b="0" i="0" sz="500" u="none" cap="none" strike="noStrike">
              <a:solidFill>
                <a:srgbClr val="A61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3939759" y="585984"/>
            <a:ext cx="783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b="0" i="0" lang="en" sz="2100" u="none" cap="none" strike="noStrike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28"/>
          <p:cNvCxnSpPr/>
          <p:nvPr/>
        </p:nvCxnSpPr>
        <p:spPr>
          <a:xfrm>
            <a:off x="3744609" y="587030"/>
            <a:ext cx="0" cy="44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" name="Google Shape;143;p28"/>
          <p:cNvGrpSpPr/>
          <p:nvPr/>
        </p:nvGrpSpPr>
        <p:grpSpPr>
          <a:xfrm>
            <a:off x="1978472" y="484594"/>
            <a:ext cx="399319" cy="438328"/>
            <a:chOff x="2608925" y="2663850"/>
            <a:chExt cx="1064850" cy="1168875"/>
          </a:xfrm>
        </p:grpSpPr>
        <p:sp>
          <p:nvSpPr>
            <p:cNvPr id="144" name="Google Shape;144;p28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A61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5" name="Google Shape;145;p28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A61C0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46" name="Google Shape;146;p28"/>
          <p:cNvGrpSpPr/>
          <p:nvPr/>
        </p:nvGrpSpPr>
        <p:grpSpPr>
          <a:xfrm>
            <a:off x="1941750" y="2637922"/>
            <a:ext cx="6550406" cy="496575"/>
            <a:chOff x="6051101" y="9561608"/>
            <a:chExt cx="17467748" cy="1324200"/>
          </a:xfrm>
        </p:grpSpPr>
        <p:grpSp>
          <p:nvGrpSpPr>
            <p:cNvPr id="147" name="Google Shape;147;p28"/>
            <p:cNvGrpSpPr/>
            <p:nvPr/>
          </p:nvGrpSpPr>
          <p:grpSpPr>
            <a:xfrm>
              <a:off x="6051101" y="9561608"/>
              <a:ext cx="17467748" cy="1324200"/>
              <a:chOff x="0" y="269499"/>
              <a:chExt cx="17467748" cy="1324200"/>
            </a:xfrm>
          </p:grpSpPr>
          <p:sp>
            <p:nvSpPr>
              <p:cNvPr id="148" name="Google Shape;148;p28"/>
              <p:cNvSpPr/>
              <p:nvPr/>
            </p:nvSpPr>
            <p:spPr>
              <a:xfrm>
                <a:off x="0" y="269499"/>
                <a:ext cx="1324200" cy="13242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28"/>
              <p:cNvSpPr txBox="1"/>
              <p:nvPr/>
            </p:nvSpPr>
            <p:spPr>
              <a:xfrm>
                <a:off x="1493348" y="457191"/>
                <a:ext cx="15974400" cy="67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34275" spcFirstLastPara="1" rIns="342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400"/>
                  <a:buFont typeface="Twentieth Century"/>
                  <a:buNone/>
                </a:pPr>
                <a:r>
                  <a:rPr lang="en" sz="1800">
                    <a:solidFill>
                      <a:srgbClr val="404040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Sole proprietorship, Partnership, Company 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Picture 20" id="150" name="Google Shape;150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40771" y="9808458"/>
              <a:ext cx="830472" cy="8304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28"/>
          <p:cNvSpPr txBox="1"/>
          <p:nvPr/>
        </p:nvSpPr>
        <p:spPr>
          <a:xfrm>
            <a:off x="4616541" y="275920"/>
            <a:ext cx="648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lang="en" sz="5600">
                <a:solidFill>
                  <a:srgbClr val="5D7373"/>
                </a:solidFill>
                <a:latin typeface="Bree Serif"/>
                <a:ea typeface="Bree Serif"/>
                <a:cs typeface="Bree Serif"/>
                <a:sym typeface="Bree Serif"/>
              </a:rPr>
              <a:t>4</a:t>
            </a:r>
            <a:endParaRPr b="0" i="0" sz="56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152" name="Google Shape;152;p28"/>
          <p:cNvCxnSpPr/>
          <p:nvPr/>
        </p:nvCxnSpPr>
        <p:spPr>
          <a:xfrm flipH="1" rot="10800000">
            <a:off x="1601897" y="1161661"/>
            <a:ext cx="6604200" cy="19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3" name="Google Shape;153;p28"/>
          <p:cNvPicPr preferRelativeResize="0"/>
          <p:nvPr/>
        </p:nvPicPr>
        <p:blipFill rotWithShape="1">
          <a:blip r:embed="rId7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54" name="Google Shape;154;p28"/>
          <p:cNvSpPr txBox="1"/>
          <p:nvPr/>
        </p:nvSpPr>
        <p:spPr>
          <a:xfrm>
            <a:off x="1769850" y="4712484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9"/>
          <p:cNvGrpSpPr/>
          <p:nvPr/>
        </p:nvGrpSpPr>
        <p:grpSpPr>
          <a:xfrm>
            <a:off x="3727963" y="4764808"/>
            <a:ext cx="1845848" cy="203762"/>
            <a:chOff x="-1" y="-1"/>
            <a:chExt cx="8281058" cy="903600"/>
          </a:xfrm>
        </p:grpSpPr>
        <p:sp>
          <p:nvSpPr>
            <p:cNvPr id="160" name="Google Shape;160;p29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29"/>
          <p:cNvSpPr txBox="1"/>
          <p:nvPr/>
        </p:nvSpPr>
        <p:spPr>
          <a:xfrm>
            <a:off x="1413197" y="988566"/>
            <a:ext cx="6994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1800">
                <a:solidFill>
                  <a:srgbClr val="078DD1"/>
                </a:solidFill>
              </a:rPr>
              <a:t>What is liability? </a:t>
            </a:r>
            <a:endParaRPr b="1" sz="1800">
              <a:solidFill>
                <a:srgbClr val="078DD1"/>
              </a:solidFill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0" y="-2419"/>
            <a:ext cx="9171300" cy="917100"/>
          </a:xfrm>
          <a:prstGeom prst="rect">
            <a:avLst/>
          </a:prstGeom>
          <a:solidFill>
            <a:srgbClr val="078D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5875200" y="4636922"/>
            <a:ext cx="3003000" cy="3957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700" u="sng">
                <a:solidFill>
                  <a:schemeClr val="hlink"/>
                </a:solidFill>
                <a:hlinkClick r:id="rId3"/>
              </a:rPr>
              <a:t>https://www.accountingcoach.com/accounting-basics/explanation/4</a:t>
            </a:r>
            <a:endParaRPr b="0" i="0" sz="5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1769850" y="4712484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29"/>
          <p:cNvGrpSpPr/>
          <p:nvPr/>
        </p:nvGrpSpPr>
        <p:grpSpPr>
          <a:xfrm>
            <a:off x="887797" y="1015556"/>
            <a:ext cx="399319" cy="438328"/>
            <a:chOff x="2608925" y="2663850"/>
            <a:chExt cx="1064850" cy="1168875"/>
          </a:xfrm>
        </p:grpSpPr>
        <p:sp>
          <p:nvSpPr>
            <p:cNvPr id="171" name="Google Shape;171;p29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A61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Google Shape;172;p29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A61C0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73" name="Google Shape;173;p29"/>
          <p:cNvSpPr txBox="1"/>
          <p:nvPr/>
        </p:nvSpPr>
        <p:spPr>
          <a:xfrm>
            <a:off x="1509394" y="1737019"/>
            <a:ext cx="6603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1800">
                <a:solidFill>
                  <a:srgbClr val="434343"/>
                </a:solidFill>
              </a:rPr>
              <a:t>Liabilities are obligations of the company; they are amounts owed to others as of the balance sheet date.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0"/>
          <p:cNvGrpSpPr/>
          <p:nvPr/>
        </p:nvGrpSpPr>
        <p:grpSpPr>
          <a:xfrm>
            <a:off x="3727963" y="4764808"/>
            <a:ext cx="1845848" cy="203762"/>
            <a:chOff x="-1" y="-1"/>
            <a:chExt cx="8281058" cy="903600"/>
          </a:xfrm>
        </p:grpSpPr>
        <p:sp>
          <p:nvSpPr>
            <p:cNvPr id="179" name="Google Shape;179;p30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30"/>
          <p:cNvSpPr txBox="1"/>
          <p:nvPr/>
        </p:nvSpPr>
        <p:spPr>
          <a:xfrm>
            <a:off x="2021681" y="1102866"/>
            <a:ext cx="6157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078DD1"/>
                </a:solidFill>
              </a:rPr>
              <a:t>Liability</a:t>
            </a:r>
            <a:r>
              <a:rPr b="1" lang="en" sz="2300">
                <a:solidFill>
                  <a:srgbClr val="078DD1"/>
                </a:solidFill>
              </a:rPr>
              <a:t> </a:t>
            </a:r>
            <a:r>
              <a:rPr b="1" lang="en" sz="2300">
                <a:solidFill>
                  <a:srgbClr val="666666"/>
                </a:solidFill>
              </a:rPr>
              <a:t>= benefit received but not paid</a:t>
            </a:r>
            <a:endParaRPr b="1" sz="2300">
              <a:solidFill>
                <a:srgbClr val="666666"/>
              </a:solidFill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0" y="-2419"/>
            <a:ext cx="9171300" cy="917100"/>
          </a:xfrm>
          <a:prstGeom prst="rect">
            <a:avLst/>
          </a:prstGeom>
          <a:solidFill>
            <a:srgbClr val="078D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1769850" y="4712484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89" name="Google Shape;189;p30"/>
          <p:cNvSpPr txBox="1"/>
          <p:nvPr/>
        </p:nvSpPr>
        <p:spPr>
          <a:xfrm>
            <a:off x="3244613" y="2034319"/>
            <a:ext cx="1845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34950" lvl="0" marL="177800" rtl="0" algn="l">
              <a:spcBef>
                <a:spcPts val="0"/>
              </a:spcBef>
              <a:spcAft>
                <a:spcPts val="0"/>
              </a:spcAft>
              <a:buClr>
                <a:srgbClr val="078DD1"/>
              </a:buClr>
              <a:buSzPts val="2300"/>
              <a:buChar char="-"/>
            </a:pPr>
            <a:r>
              <a:rPr lang="en" sz="2300">
                <a:solidFill>
                  <a:srgbClr val="078DD1"/>
                </a:solidFill>
              </a:rPr>
              <a:t>Loan</a:t>
            </a:r>
            <a:endParaRPr sz="2300">
              <a:solidFill>
                <a:srgbClr val="A61C00"/>
              </a:solidFill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3244613" y="2390588"/>
            <a:ext cx="1845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34950" lvl="0" marL="177800" rtl="0" algn="l">
              <a:spcBef>
                <a:spcPts val="0"/>
              </a:spcBef>
              <a:spcAft>
                <a:spcPts val="0"/>
              </a:spcAft>
              <a:buClr>
                <a:srgbClr val="078DD1"/>
              </a:buClr>
              <a:buSzPts val="2300"/>
              <a:buChar char="-"/>
            </a:pPr>
            <a:r>
              <a:rPr lang="en" sz="2300">
                <a:solidFill>
                  <a:srgbClr val="078DD1"/>
                </a:solidFill>
              </a:rPr>
              <a:t>Payable </a:t>
            </a:r>
            <a:endParaRPr sz="2300">
              <a:solidFill>
                <a:srgbClr val="078D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A61C00"/>
              </a:solidFill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3244623" y="2806200"/>
            <a:ext cx="3796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34950" lvl="0" marL="177800" rtl="0" algn="l">
              <a:spcBef>
                <a:spcPts val="0"/>
              </a:spcBef>
              <a:spcAft>
                <a:spcPts val="0"/>
              </a:spcAft>
              <a:buClr>
                <a:srgbClr val="078DD1"/>
              </a:buClr>
              <a:buSzPts val="2300"/>
              <a:buChar char="-"/>
            </a:pPr>
            <a:r>
              <a:rPr lang="en" sz="2300">
                <a:solidFill>
                  <a:srgbClr val="078DD1"/>
                </a:solidFill>
              </a:rPr>
              <a:t>Received in advance </a:t>
            </a:r>
            <a:r>
              <a:rPr lang="en" sz="2300">
                <a:solidFill>
                  <a:srgbClr val="078DD1"/>
                </a:solidFill>
              </a:rPr>
              <a:t> </a:t>
            </a:r>
            <a:endParaRPr sz="2300">
              <a:solidFill>
                <a:srgbClr val="078D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A61C00"/>
              </a:solidFill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4606238" y="2398610"/>
            <a:ext cx="1845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78DD1"/>
                </a:solidFill>
              </a:rPr>
              <a:t>Pay+able </a:t>
            </a:r>
            <a:endParaRPr sz="2300">
              <a:solidFill>
                <a:srgbClr val="078D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A61C00"/>
              </a:solidFill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3244623" y="3263400"/>
            <a:ext cx="3796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78DD1"/>
                </a:solidFill>
              </a:rPr>
              <a:t>- </a:t>
            </a:r>
            <a:r>
              <a:rPr lang="en" sz="2300">
                <a:solidFill>
                  <a:srgbClr val="078DD1"/>
                </a:solidFill>
              </a:rPr>
              <a:t>Electricity bill (received)</a:t>
            </a:r>
            <a:endParaRPr sz="2300">
              <a:solidFill>
                <a:srgbClr val="A61C00"/>
              </a:solidFill>
            </a:endParaRPr>
          </a:p>
        </p:txBody>
      </p:sp>
      <p:grpSp>
        <p:nvGrpSpPr>
          <p:cNvPr id="194" name="Google Shape;194;p30"/>
          <p:cNvGrpSpPr/>
          <p:nvPr/>
        </p:nvGrpSpPr>
        <p:grpSpPr>
          <a:xfrm>
            <a:off x="1497397" y="1091756"/>
            <a:ext cx="399319" cy="438328"/>
            <a:chOff x="2608925" y="2663850"/>
            <a:chExt cx="1064850" cy="1168875"/>
          </a:xfrm>
        </p:grpSpPr>
        <p:sp>
          <p:nvSpPr>
            <p:cNvPr id="195" name="Google Shape;195;p30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A61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6" name="Google Shape;196;p30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A61C0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97" name="Google Shape;197;p30"/>
          <p:cNvSpPr txBox="1"/>
          <p:nvPr/>
        </p:nvSpPr>
        <p:spPr>
          <a:xfrm>
            <a:off x="2021676" y="1453875"/>
            <a:ext cx="5418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i="1" lang="en" sz="2100">
                <a:solidFill>
                  <a:srgbClr val="999999"/>
                </a:solidFill>
              </a:rPr>
              <a:t>Will be paid in future</a:t>
            </a:r>
            <a:endParaRPr i="1" sz="2100">
              <a:solidFill>
                <a:srgbClr val="999999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1"/>
          <p:cNvGrpSpPr/>
          <p:nvPr/>
        </p:nvGrpSpPr>
        <p:grpSpPr>
          <a:xfrm>
            <a:off x="3727963" y="4764808"/>
            <a:ext cx="1845848" cy="203762"/>
            <a:chOff x="-1" y="-1"/>
            <a:chExt cx="8281058" cy="903600"/>
          </a:xfrm>
        </p:grpSpPr>
        <p:sp>
          <p:nvSpPr>
            <p:cNvPr id="203" name="Google Shape;203;p31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31"/>
          <p:cNvSpPr/>
          <p:nvPr/>
        </p:nvSpPr>
        <p:spPr>
          <a:xfrm>
            <a:off x="0" y="-2419"/>
            <a:ext cx="9171300" cy="917100"/>
          </a:xfrm>
          <a:prstGeom prst="rect">
            <a:avLst/>
          </a:prstGeom>
          <a:solidFill>
            <a:srgbClr val="078D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1769850" y="4712484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12" name="Google Shape;212;p31"/>
          <p:cNvSpPr txBox="1"/>
          <p:nvPr/>
        </p:nvSpPr>
        <p:spPr>
          <a:xfrm>
            <a:off x="2021675" y="1133681"/>
            <a:ext cx="615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078DD1"/>
                </a:solidFill>
              </a:rPr>
              <a:t>Received a bank loan of tk. 50,000</a:t>
            </a:r>
            <a:endParaRPr sz="2300">
              <a:solidFill>
                <a:srgbClr val="666666"/>
              </a:solidFill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1608994" y="3313191"/>
            <a:ext cx="888900" cy="807000"/>
          </a:xfrm>
          <a:prstGeom prst="rect">
            <a:avLst/>
          </a:prstGeom>
          <a:noFill/>
          <a:ln cap="flat" cmpd="sng" w="76200">
            <a:solidFill>
              <a:srgbClr val="078D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078DD1"/>
                </a:solidFill>
              </a:rPr>
              <a:t>Cash</a:t>
            </a:r>
            <a:endParaRPr sz="2300">
              <a:solidFill>
                <a:srgbClr val="666666"/>
              </a:solidFill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3288178" y="3313191"/>
            <a:ext cx="2285400" cy="807000"/>
          </a:xfrm>
          <a:prstGeom prst="rect">
            <a:avLst/>
          </a:prstGeom>
          <a:noFill/>
          <a:ln cap="flat" cmpd="sng" w="76200">
            <a:solidFill>
              <a:srgbClr val="078D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078DD1"/>
                </a:solidFill>
              </a:rPr>
              <a:t>Future Benefit</a:t>
            </a:r>
            <a:endParaRPr b="1" sz="2300">
              <a:solidFill>
                <a:srgbClr val="078DD1"/>
              </a:solidFill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6359109" y="3313191"/>
            <a:ext cx="1547100" cy="807000"/>
          </a:xfrm>
          <a:prstGeom prst="rect">
            <a:avLst/>
          </a:prstGeom>
          <a:noFill/>
          <a:ln cap="flat" cmpd="sng" w="76200">
            <a:solidFill>
              <a:srgbClr val="078D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078DD1"/>
                </a:solidFill>
              </a:rPr>
              <a:t>Asset</a:t>
            </a:r>
            <a:endParaRPr b="1" sz="2300">
              <a:solidFill>
                <a:srgbClr val="078DD1"/>
              </a:solidFill>
            </a:endParaRPr>
          </a:p>
        </p:txBody>
      </p:sp>
      <p:cxnSp>
        <p:nvCxnSpPr>
          <p:cNvPr id="216" name="Google Shape;216;p31"/>
          <p:cNvCxnSpPr/>
          <p:nvPr/>
        </p:nvCxnSpPr>
        <p:spPr>
          <a:xfrm flipH="1" rot="10800000">
            <a:off x="2597142" y="3633905"/>
            <a:ext cx="591900" cy="13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1"/>
          <p:cNvCxnSpPr/>
          <p:nvPr/>
        </p:nvCxnSpPr>
        <p:spPr>
          <a:xfrm flipH="1" rot="10800000">
            <a:off x="5670370" y="3633905"/>
            <a:ext cx="591900" cy="13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1"/>
          <p:cNvSpPr txBox="1"/>
          <p:nvPr/>
        </p:nvSpPr>
        <p:spPr>
          <a:xfrm>
            <a:off x="2021681" y="264666"/>
            <a:ext cx="6157500" cy="492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FFFFFF"/>
                </a:solidFill>
              </a:rPr>
              <a:t>Liability = benefit received but not paid</a:t>
            </a:r>
            <a:endParaRPr b="1" sz="2300">
              <a:solidFill>
                <a:srgbClr val="FFFFFF"/>
              </a:solidFill>
            </a:endParaRPr>
          </a:p>
        </p:txBody>
      </p:sp>
      <p:grpSp>
        <p:nvGrpSpPr>
          <p:cNvPr id="219" name="Google Shape;219;p31"/>
          <p:cNvGrpSpPr/>
          <p:nvPr/>
        </p:nvGrpSpPr>
        <p:grpSpPr>
          <a:xfrm>
            <a:off x="1497397" y="253556"/>
            <a:ext cx="399319" cy="438328"/>
            <a:chOff x="2608925" y="2663850"/>
            <a:chExt cx="1064850" cy="1168875"/>
          </a:xfrm>
        </p:grpSpPr>
        <p:sp>
          <p:nvSpPr>
            <p:cNvPr id="220" name="Google Shape;220;p31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1" name="Google Shape;221;p31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22" name="Google Shape;222;p31"/>
          <p:cNvSpPr txBox="1"/>
          <p:nvPr/>
        </p:nvSpPr>
        <p:spPr>
          <a:xfrm>
            <a:off x="1608994" y="2246391"/>
            <a:ext cx="888900" cy="807000"/>
          </a:xfrm>
          <a:prstGeom prst="rect">
            <a:avLst/>
          </a:prstGeom>
          <a:noFill/>
          <a:ln cap="flat" cmpd="sng" w="76200">
            <a:solidFill>
              <a:srgbClr val="078D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078DD1"/>
                </a:solidFill>
              </a:rPr>
              <a:t>Loan</a:t>
            </a:r>
            <a:endParaRPr sz="2300">
              <a:solidFill>
                <a:srgbClr val="666666"/>
              </a:solidFill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3288178" y="2246391"/>
            <a:ext cx="2285400" cy="807000"/>
          </a:xfrm>
          <a:prstGeom prst="rect">
            <a:avLst/>
          </a:prstGeom>
          <a:noFill/>
          <a:ln cap="flat" cmpd="sng" w="76200">
            <a:solidFill>
              <a:srgbClr val="078D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2000">
                <a:solidFill>
                  <a:srgbClr val="078DD1"/>
                </a:solidFill>
              </a:rPr>
              <a:t>benefit received </a:t>
            </a:r>
            <a:endParaRPr sz="2000">
              <a:solidFill>
                <a:srgbClr val="078DD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2000">
                <a:solidFill>
                  <a:srgbClr val="078DD1"/>
                </a:solidFill>
              </a:rPr>
              <a:t>but not paid</a:t>
            </a:r>
            <a:endParaRPr sz="2000">
              <a:solidFill>
                <a:srgbClr val="078DD1"/>
              </a:solidFill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6359109" y="2246391"/>
            <a:ext cx="1547100" cy="807000"/>
          </a:xfrm>
          <a:prstGeom prst="rect">
            <a:avLst/>
          </a:prstGeom>
          <a:noFill/>
          <a:ln cap="flat" cmpd="sng" w="76200">
            <a:solidFill>
              <a:srgbClr val="078D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078DD1"/>
                </a:solidFill>
              </a:rPr>
              <a:t>Liability</a:t>
            </a:r>
            <a:endParaRPr b="1" sz="2300">
              <a:solidFill>
                <a:srgbClr val="078DD1"/>
              </a:solidFill>
            </a:endParaRPr>
          </a:p>
        </p:txBody>
      </p:sp>
      <p:cxnSp>
        <p:nvCxnSpPr>
          <p:cNvPr id="225" name="Google Shape;225;p31"/>
          <p:cNvCxnSpPr/>
          <p:nvPr/>
        </p:nvCxnSpPr>
        <p:spPr>
          <a:xfrm flipH="1" rot="10800000">
            <a:off x="2597142" y="2643305"/>
            <a:ext cx="591900" cy="13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1"/>
          <p:cNvCxnSpPr/>
          <p:nvPr/>
        </p:nvCxnSpPr>
        <p:spPr>
          <a:xfrm flipH="1" rot="10800000">
            <a:off x="5670370" y="2643305"/>
            <a:ext cx="591900" cy="13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2"/>
          <p:cNvGrpSpPr/>
          <p:nvPr/>
        </p:nvGrpSpPr>
        <p:grpSpPr>
          <a:xfrm>
            <a:off x="3727963" y="4764808"/>
            <a:ext cx="1845848" cy="203762"/>
            <a:chOff x="-1" y="-1"/>
            <a:chExt cx="8281058" cy="903600"/>
          </a:xfrm>
        </p:grpSpPr>
        <p:sp>
          <p:nvSpPr>
            <p:cNvPr id="232" name="Google Shape;232;p32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32"/>
          <p:cNvSpPr/>
          <p:nvPr/>
        </p:nvSpPr>
        <p:spPr>
          <a:xfrm>
            <a:off x="0" y="-2419"/>
            <a:ext cx="9171300" cy="917100"/>
          </a:xfrm>
          <a:prstGeom prst="rect">
            <a:avLst/>
          </a:prstGeom>
          <a:solidFill>
            <a:srgbClr val="078D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1769850" y="4712484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41" name="Google Shape;241;p32"/>
          <p:cNvSpPr txBox="1"/>
          <p:nvPr/>
        </p:nvSpPr>
        <p:spPr>
          <a:xfrm>
            <a:off x="2021675" y="1133681"/>
            <a:ext cx="615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078DD1"/>
                </a:solidFill>
              </a:rPr>
              <a:t>Salary of March 2020 has not paid yet</a:t>
            </a:r>
            <a:endParaRPr sz="2300">
              <a:solidFill>
                <a:srgbClr val="666666"/>
              </a:solidFill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2021681" y="264666"/>
            <a:ext cx="6157500" cy="492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FFFFFF"/>
                </a:solidFill>
              </a:rPr>
              <a:t>Liability = benefit received but not paid</a:t>
            </a:r>
            <a:endParaRPr b="1" sz="2300">
              <a:solidFill>
                <a:srgbClr val="FFFFFF"/>
              </a:solidFill>
            </a:endParaRPr>
          </a:p>
        </p:txBody>
      </p:sp>
      <p:grpSp>
        <p:nvGrpSpPr>
          <p:cNvPr id="243" name="Google Shape;243;p32"/>
          <p:cNvGrpSpPr/>
          <p:nvPr/>
        </p:nvGrpSpPr>
        <p:grpSpPr>
          <a:xfrm>
            <a:off x="1497397" y="253556"/>
            <a:ext cx="399319" cy="438328"/>
            <a:chOff x="2608925" y="2663850"/>
            <a:chExt cx="1064850" cy="1168875"/>
          </a:xfrm>
        </p:grpSpPr>
        <p:sp>
          <p:nvSpPr>
            <p:cNvPr id="244" name="Google Shape;244;p32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5" name="Google Shape;245;p32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46" name="Google Shape;246;p32"/>
          <p:cNvSpPr txBox="1"/>
          <p:nvPr/>
        </p:nvSpPr>
        <p:spPr>
          <a:xfrm>
            <a:off x="1001033" y="2246400"/>
            <a:ext cx="2030400" cy="807000"/>
          </a:xfrm>
          <a:prstGeom prst="rect">
            <a:avLst/>
          </a:prstGeom>
          <a:noFill/>
          <a:ln cap="flat" cmpd="sng" w="76200">
            <a:solidFill>
              <a:srgbClr val="078D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1700">
                <a:solidFill>
                  <a:srgbClr val="078DD1"/>
                </a:solidFill>
              </a:rPr>
              <a:t>Service from the employee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3821578" y="2246391"/>
            <a:ext cx="2285400" cy="807000"/>
          </a:xfrm>
          <a:prstGeom prst="rect">
            <a:avLst/>
          </a:prstGeom>
          <a:noFill/>
          <a:ln cap="flat" cmpd="sng" w="76200">
            <a:solidFill>
              <a:srgbClr val="078D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2000">
                <a:solidFill>
                  <a:srgbClr val="078DD1"/>
                </a:solidFill>
              </a:rPr>
              <a:t>benefit received </a:t>
            </a:r>
            <a:endParaRPr sz="2000">
              <a:solidFill>
                <a:srgbClr val="078DD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2000">
                <a:solidFill>
                  <a:srgbClr val="078DD1"/>
                </a:solidFill>
              </a:rPr>
              <a:t>but not paid</a:t>
            </a:r>
            <a:endParaRPr sz="2000">
              <a:solidFill>
                <a:srgbClr val="078DD1"/>
              </a:solidFill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6892509" y="2246391"/>
            <a:ext cx="1547100" cy="807000"/>
          </a:xfrm>
          <a:prstGeom prst="rect">
            <a:avLst/>
          </a:prstGeom>
          <a:noFill/>
          <a:ln cap="flat" cmpd="sng" w="76200">
            <a:solidFill>
              <a:srgbClr val="078D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078DD1"/>
                </a:solidFill>
              </a:rPr>
              <a:t>Liability</a:t>
            </a:r>
            <a:endParaRPr b="1" sz="2300">
              <a:solidFill>
                <a:srgbClr val="078DD1"/>
              </a:solidFill>
            </a:endParaRPr>
          </a:p>
        </p:txBody>
      </p:sp>
      <p:cxnSp>
        <p:nvCxnSpPr>
          <p:cNvPr id="249" name="Google Shape;249;p32"/>
          <p:cNvCxnSpPr/>
          <p:nvPr/>
        </p:nvCxnSpPr>
        <p:spPr>
          <a:xfrm flipH="1" rot="10800000">
            <a:off x="3130542" y="2643305"/>
            <a:ext cx="591900" cy="13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2"/>
          <p:cNvCxnSpPr/>
          <p:nvPr/>
        </p:nvCxnSpPr>
        <p:spPr>
          <a:xfrm flipH="1" rot="10800000">
            <a:off x="6203770" y="2643305"/>
            <a:ext cx="591900" cy="13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33"/>
          <p:cNvGrpSpPr/>
          <p:nvPr/>
        </p:nvGrpSpPr>
        <p:grpSpPr>
          <a:xfrm>
            <a:off x="3527938" y="4679083"/>
            <a:ext cx="1845848" cy="203762"/>
            <a:chOff x="-1" y="-1"/>
            <a:chExt cx="8281058" cy="903600"/>
          </a:xfrm>
        </p:grpSpPr>
        <p:sp>
          <p:nvSpPr>
            <p:cNvPr id="256" name="Google Shape;256;p33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33"/>
          <p:cNvSpPr txBox="1"/>
          <p:nvPr/>
        </p:nvSpPr>
        <p:spPr>
          <a:xfrm>
            <a:off x="1654772" y="1442888"/>
            <a:ext cx="59772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 Which of the following is a liability ?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3"/>
          <p:cNvSpPr/>
          <p:nvPr/>
        </p:nvSpPr>
        <p:spPr>
          <a:xfrm>
            <a:off x="8267697" y="1686407"/>
            <a:ext cx="876312" cy="177066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264" name="Google Shape;26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317293" y="2358785"/>
            <a:ext cx="397951" cy="3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/>
          <p:nvPr/>
        </p:nvSpPr>
        <p:spPr>
          <a:xfrm>
            <a:off x="0" y="-2419"/>
            <a:ext cx="9171300" cy="10386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33"/>
          <p:cNvCxnSpPr/>
          <p:nvPr/>
        </p:nvCxnSpPr>
        <p:spPr>
          <a:xfrm>
            <a:off x="3678197" y="484856"/>
            <a:ext cx="0" cy="440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33"/>
          <p:cNvSpPr txBox="1"/>
          <p:nvPr/>
        </p:nvSpPr>
        <p:spPr>
          <a:xfrm>
            <a:off x="2010713" y="409753"/>
            <a:ext cx="3717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Quick Quiz   </a:t>
            </a:r>
            <a:r>
              <a:rPr b="0" i="0" lang="en" sz="2700" u="none" cap="none" strike="noStrike">
                <a:solidFill>
                  <a:srgbClr val="CCCC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Exit Ticket</a:t>
            </a:r>
            <a:endParaRPr b="0" i="0" sz="2700" u="none" cap="none" strike="noStrike">
              <a:solidFill>
                <a:srgbClr val="CCCCC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68" name="Google Shape;268;p33"/>
          <p:cNvGrpSpPr/>
          <p:nvPr/>
        </p:nvGrpSpPr>
        <p:grpSpPr>
          <a:xfrm>
            <a:off x="1528594" y="369338"/>
            <a:ext cx="399319" cy="438328"/>
            <a:chOff x="2608925" y="2663850"/>
            <a:chExt cx="1064850" cy="1168875"/>
          </a:xfrm>
        </p:grpSpPr>
        <p:sp>
          <p:nvSpPr>
            <p:cNvPr id="269" name="Google Shape;269;p33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0" name="Google Shape;270;p33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71" name="Google Shape;271;p33"/>
          <p:cNvSpPr txBox="1"/>
          <p:nvPr/>
        </p:nvSpPr>
        <p:spPr>
          <a:xfrm rot="-5400000">
            <a:off x="8221716" y="2055563"/>
            <a:ext cx="1327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2700"/>
              <a:buFont typeface="Twentieth Century"/>
              <a:buNone/>
            </a:pPr>
            <a:r>
              <a:rPr b="1" i="0" lang="en" sz="23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 Can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3280200" y="2218388"/>
            <a:ext cx="26700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1841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lphaLcPeriod"/>
            </a:pPr>
            <a:r>
              <a:rPr lang="en" sz="2300">
                <a:latin typeface="Twentieth Century"/>
                <a:ea typeface="Twentieth Century"/>
                <a:cs typeface="Twentieth Century"/>
                <a:sym typeface="Twentieth Century"/>
              </a:rPr>
              <a:t>Salary payable</a:t>
            </a:r>
            <a:endParaRPr b="0" i="0" sz="23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841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wentieth Century"/>
              <a:buAutoNum type="alphaLcPeriod"/>
            </a:pPr>
            <a:r>
              <a:rPr lang="en" sz="2300">
                <a:latin typeface="Twentieth Century"/>
                <a:ea typeface="Twentieth Century"/>
                <a:cs typeface="Twentieth Century"/>
                <a:sym typeface="Twentieth Century"/>
              </a:rPr>
              <a:t>Rent expense</a:t>
            </a:r>
            <a:endParaRPr sz="23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841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wentieth Century"/>
              <a:buAutoNum type="alphaLcPeriod"/>
            </a:pPr>
            <a:r>
              <a:rPr lang="en" sz="2300">
                <a:latin typeface="Twentieth Century"/>
                <a:ea typeface="Twentieth Century"/>
                <a:cs typeface="Twentieth Century"/>
                <a:sym typeface="Twentieth Century"/>
              </a:rPr>
              <a:t>furniture</a:t>
            </a:r>
            <a:endParaRPr sz="23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841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wentieth Century"/>
              <a:buAutoNum type="alphaLcPeriod"/>
            </a:pPr>
            <a:r>
              <a:rPr lang="en" sz="2300">
                <a:latin typeface="Twentieth Century"/>
                <a:ea typeface="Twentieth Century"/>
                <a:cs typeface="Twentieth Century"/>
                <a:sym typeface="Twentieth Century"/>
              </a:rPr>
              <a:t>Bank account</a:t>
            </a:r>
            <a:endParaRPr b="0" i="0" sz="23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3" name="Google Shape;27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6716" y="2335338"/>
            <a:ext cx="444824" cy="44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/>
          <p:cNvPicPr preferRelativeResize="0"/>
          <p:nvPr/>
        </p:nvPicPr>
        <p:blipFill rotWithShape="1">
          <a:blip r:embed="rId5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75" name="Google Shape;275;p33"/>
          <p:cNvSpPr txBox="1"/>
          <p:nvPr/>
        </p:nvSpPr>
        <p:spPr>
          <a:xfrm>
            <a:off x="1769850" y="4712484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4"/>
          <p:cNvGrpSpPr/>
          <p:nvPr/>
        </p:nvGrpSpPr>
        <p:grpSpPr>
          <a:xfrm>
            <a:off x="3527938" y="4679083"/>
            <a:ext cx="1845848" cy="203762"/>
            <a:chOff x="-1" y="-1"/>
            <a:chExt cx="8281058" cy="903600"/>
          </a:xfrm>
        </p:grpSpPr>
        <p:sp>
          <p:nvSpPr>
            <p:cNvPr id="281" name="Google Shape;281;p34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34"/>
          <p:cNvSpPr/>
          <p:nvPr/>
        </p:nvSpPr>
        <p:spPr>
          <a:xfrm>
            <a:off x="8267697" y="1686407"/>
            <a:ext cx="876312" cy="177066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19602" y="21550"/>
                </a:lnTo>
                <a:cubicBezTo>
                  <a:pt x="8592" y="20997"/>
                  <a:pt x="0" y="16395"/>
                  <a:pt x="0" y="10800"/>
                </a:cubicBezTo>
                <a:cubicBezTo>
                  <a:pt x="0" y="5205"/>
                  <a:pt x="8592" y="603"/>
                  <a:pt x="19602" y="50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8" id="288" name="Google Shape;28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317293" y="2358785"/>
            <a:ext cx="397951" cy="3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/>
          <p:cNvSpPr/>
          <p:nvPr/>
        </p:nvSpPr>
        <p:spPr>
          <a:xfrm>
            <a:off x="0" y="-2419"/>
            <a:ext cx="9171300" cy="10386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34"/>
          <p:cNvCxnSpPr/>
          <p:nvPr/>
        </p:nvCxnSpPr>
        <p:spPr>
          <a:xfrm>
            <a:off x="3678197" y="484856"/>
            <a:ext cx="0" cy="440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p34"/>
          <p:cNvSpPr txBox="1"/>
          <p:nvPr/>
        </p:nvSpPr>
        <p:spPr>
          <a:xfrm>
            <a:off x="2010713" y="409753"/>
            <a:ext cx="3717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Quick Quiz   </a:t>
            </a:r>
            <a:r>
              <a:rPr b="0" i="0" lang="en" sz="2700" u="none" cap="none" strike="noStrike">
                <a:solidFill>
                  <a:srgbClr val="CCCC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Exit Ticket</a:t>
            </a:r>
            <a:endParaRPr b="0" i="0" sz="2700" u="none" cap="none" strike="noStrike">
              <a:solidFill>
                <a:srgbClr val="CCCCC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92" name="Google Shape;292;p34"/>
          <p:cNvGrpSpPr/>
          <p:nvPr/>
        </p:nvGrpSpPr>
        <p:grpSpPr>
          <a:xfrm>
            <a:off x="1528594" y="369338"/>
            <a:ext cx="399319" cy="438328"/>
            <a:chOff x="2608925" y="2663850"/>
            <a:chExt cx="1064850" cy="1168875"/>
          </a:xfrm>
        </p:grpSpPr>
        <p:sp>
          <p:nvSpPr>
            <p:cNvPr id="293" name="Google Shape;293;p34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4" name="Google Shape;294;p34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95" name="Google Shape;295;p34"/>
          <p:cNvSpPr txBox="1"/>
          <p:nvPr/>
        </p:nvSpPr>
        <p:spPr>
          <a:xfrm rot="-5400000">
            <a:off x="8221716" y="2055563"/>
            <a:ext cx="1327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EF0"/>
              </a:buClr>
              <a:buSzPts val="2700"/>
              <a:buFont typeface="Twentieth Century"/>
              <a:buNone/>
            </a:pPr>
            <a:r>
              <a:rPr b="1" i="0" lang="en" sz="2300" u="none" cap="none" strike="noStrike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 Can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1725806" y="2620719"/>
            <a:ext cx="54501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Yes/No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24492">
            <a:off x="2284831" y="2537600"/>
            <a:ext cx="444825" cy="4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4"/>
          <p:cNvPicPr preferRelativeResize="0"/>
          <p:nvPr/>
        </p:nvPicPr>
        <p:blipFill rotWithShape="1">
          <a:blip r:embed="rId5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99" name="Google Shape;299;p34"/>
          <p:cNvSpPr txBox="1"/>
          <p:nvPr/>
        </p:nvSpPr>
        <p:spPr>
          <a:xfrm>
            <a:off x="1769850" y="4712484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1654772" y="1404788"/>
            <a:ext cx="59772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 Is it a liability ?</a:t>
            </a:r>
            <a:endParaRPr sz="23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Received laundry service &amp; paid tk. 100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>
            <a:off x="0" y="2095271"/>
            <a:ext cx="2552700" cy="96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5"/>
          <p:cNvSpPr/>
          <p:nvPr/>
        </p:nvSpPr>
        <p:spPr>
          <a:xfrm>
            <a:off x="5444173" y="2733097"/>
            <a:ext cx="3699900" cy="96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5278659" y="1617328"/>
            <a:ext cx="3865500" cy="96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35"/>
          <p:cNvCxnSpPr/>
          <p:nvPr/>
        </p:nvCxnSpPr>
        <p:spPr>
          <a:xfrm>
            <a:off x="3312507" y="1139780"/>
            <a:ext cx="3201300" cy="3300"/>
          </a:xfrm>
          <a:prstGeom prst="straightConnector1">
            <a:avLst/>
          </a:prstGeom>
          <a:noFill/>
          <a:ln cap="flat" cmpd="sng" w="381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9" name="Google Shape;309;p35"/>
          <p:cNvCxnSpPr/>
          <p:nvPr/>
        </p:nvCxnSpPr>
        <p:spPr>
          <a:xfrm>
            <a:off x="6500450" y="1126485"/>
            <a:ext cx="0" cy="2891400"/>
          </a:xfrm>
          <a:prstGeom prst="straightConnector1">
            <a:avLst/>
          </a:prstGeom>
          <a:noFill/>
          <a:ln cap="flat" cmpd="sng" w="381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0" name="Google Shape;310;p35"/>
          <p:cNvCxnSpPr/>
          <p:nvPr/>
        </p:nvCxnSpPr>
        <p:spPr>
          <a:xfrm>
            <a:off x="3306080" y="3999346"/>
            <a:ext cx="3228900" cy="1500"/>
          </a:xfrm>
          <a:prstGeom prst="straightConnector1">
            <a:avLst/>
          </a:prstGeom>
          <a:noFill/>
          <a:ln cap="flat" cmpd="sng" w="381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1" name="Google Shape;311;p35"/>
          <p:cNvCxnSpPr/>
          <p:nvPr/>
        </p:nvCxnSpPr>
        <p:spPr>
          <a:xfrm>
            <a:off x="3323903" y="3536352"/>
            <a:ext cx="0" cy="481200"/>
          </a:xfrm>
          <a:prstGeom prst="straightConnector1">
            <a:avLst/>
          </a:prstGeom>
          <a:noFill/>
          <a:ln cap="flat" cmpd="sng" w="381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2" name="Google Shape;312;p35"/>
          <p:cNvCxnSpPr/>
          <p:nvPr/>
        </p:nvCxnSpPr>
        <p:spPr>
          <a:xfrm>
            <a:off x="3328666" y="1126009"/>
            <a:ext cx="0" cy="481200"/>
          </a:xfrm>
          <a:prstGeom prst="straightConnector1">
            <a:avLst/>
          </a:prstGeom>
          <a:noFill/>
          <a:ln cap="flat" cmpd="sng" w="38100">
            <a:solidFill>
              <a:srgbClr val="40404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313" name="Google Shape;3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8053" y="4598184"/>
            <a:ext cx="648431" cy="24036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5"/>
          <p:cNvSpPr txBox="1"/>
          <p:nvPr/>
        </p:nvSpPr>
        <p:spPr>
          <a:xfrm>
            <a:off x="270009" y="4560975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35"/>
          <p:cNvGrpSpPr/>
          <p:nvPr/>
        </p:nvGrpSpPr>
        <p:grpSpPr>
          <a:xfrm>
            <a:off x="3794165" y="4616472"/>
            <a:ext cx="1845848" cy="203762"/>
            <a:chOff x="-1" y="-1"/>
            <a:chExt cx="8281058" cy="903600"/>
          </a:xfrm>
        </p:grpSpPr>
        <p:sp>
          <p:nvSpPr>
            <p:cNvPr id="316" name="Google Shape;316;p35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35"/>
          <p:cNvSpPr txBox="1"/>
          <p:nvPr/>
        </p:nvSpPr>
        <p:spPr>
          <a:xfrm>
            <a:off x="1962638" y="1695591"/>
            <a:ext cx="52872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B2	:	ALICE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! - Know her to know Accounting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4	:	</a:t>
            </a: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ssets - Mr. Debit The Power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1400" u="none" cap="none" strike="noStrike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5	:	Liability - Ms. Credit The Burden</a:t>
            </a:r>
            <a:endParaRPr b="1" i="0" sz="1400" u="none" cap="none" strike="noStrike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6	:	</a:t>
            </a: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ncome or Revenue - I am not Profit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7	:	</a:t>
            </a: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apital - I am from owner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 8	:	</a:t>
            </a: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xpense - Mr. Debit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