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inglink.com/scene/467662623836471296" TargetMode="External"/><Relationship Id="rId3" Type="http://schemas.openxmlformats.org/officeDocument/2006/relationships/hyperlink" Target="https://www.thinglink.com/scene/467662623836471296" TargetMode="External"/><Relationship Id="rId4" Type="http://schemas.openxmlformats.org/officeDocument/2006/relationships/hyperlink" Target="https://www.thinglink.com/scene/467662623836471296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inglink.com/scene/467662623836471296" TargetMode="External"/><Relationship Id="rId3" Type="http://schemas.openxmlformats.org/officeDocument/2006/relationships/hyperlink" Target="https://www.thinglink.com/scene/467662623836471296" TargetMode="External"/><Relationship Id="rId4" Type="http://schemas.openxmlformats.org/officeDocument/2006/relationships/hyperlink" Target="https://www.thinglink.com/scene/467662623836471296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66af9715_0_6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8466af9715_0_6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66af9715_0_4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8466af9715_0_4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a30267f3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88a30267f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a30267f3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1016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rgbClr val="666666"/>
                </a:solidFill>
                <a:highlight>
                  <a:srgbClr val="2A2B2E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ThingLink</a:t>
            </a:r>
            <a:endParaRPr sz="900">
              <a:solidFill>
                <a:srgbClr val="666666"/>
              </a:solidFill>
              <a:highlight>
                <a:srgbClr val="2A2B2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founders of Google, Larry Page and Sergey Brin</a:t>
            </a:r>
            <a:endParaRPr sz="15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5" name="Google Shape;165;g88a30267f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a30267f3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1016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rgbClr val="666666"/>
                </a:solidFill>
                <a:highlight>
                  <a:srgbClr val="2A2B2E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ThingLink</a:t>
            </a:r>
            <a:endParaRPr sz="900">
              <a:solidFill>
                <a:srgbClr val="666666"/>
              </a:solidFill>
              <a:highlight>
                <a:srgbClr val="2A2B2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founders of Google, Larry Page and Sergey Brin</a:t>
            </a:r>
            <a:endParaRPr sz="15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7" name="Google Shape;187;g88a30267f3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8a30267f3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88a30267f3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2000250" y="354955"/>
            <a:ext cx="51435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812726" y="42996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>
            <p:ph idx="2" type="pic"/>
          </p:nvPr>
        </p:nvSpPr>
        <p:spPr>
          <a:xfrm>
            <a:off x="4685854" y="334863"/>
            <a:ext cx="28128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645295" y="2491383"/>
            <a:ext cx="28128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1645295" y="1366242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>
            <p:ph idx="2" type="pic"/>
          </p:nvPr>
        </p:nvSpPr>
        <p:spPr>
          <a:xfrm>
            <a:off x="4685854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645295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195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195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4482789" y="4902398"/>
            <a:ext cx="1749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4"/>
          <p:cNvSpPr/>
          <p:nvPr>
            <p:ph idx="3" type="pic"/>
          </p:nvPr>
        </p:nvSpPr>
        <p:spPr>
          <a:xfrm>
            <a:off x="4685854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1812726" y="3355330"/>
            <a:ext cx="5518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1812726" y="2249091"/>
            <a:ext cx="5518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ccountingcoach.com/blog/what-are-revenu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ccountingcoach.com/blog/what-are-revenues" TargetMode="External"/><Relationship Id="rId4" Type="http://schemas.openxmlformats.org/officeDocument/2006/relationships/hyperlink" Target="https://www.accountingcoach.com/blog/what-are-revenu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/>
        </p:nvSpPr>
        <p:spPr>
          <a:xfrm>
            <a:off x="0" y="2095271"/>
            <a:ext cx="25527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5444173" y="2733097"/>
            <a:ext cx="36999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5278659" y="1617328"/>
            <a:ext cx="38655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7"/>
          <p:cNvCxnSpPr/>
          <p:nvPr/>
        </p:nvCxnSpPr>
        <p:spPr>
          <a:xfrm>
            <a:off x="3271194" y="1126009"/>
            <a:ext cx="2891400" cy="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" name="Google Shape;110;p27"/>
          <p:cNvCxnSpPr/>
          <p:nvPr/>
        </p:nvCxnSpPr>
        <p:spPr>
          <a:xfrm>
            <a:off x="6105679" y="1126485"/>
            <a:ext cx="0" cy="28914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" name="Google Shape;111;p27"/>
          <p:cNvCxnSpPr/>
          <p:nvPr/>
        </p:nvCxnSpPr>
        <p:spPr>
          <a:xfrm>
            <a:off x="3271194" y="3964459"/>
            <a:ext cx="2891400" cy="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27"/>
          <p:cNvCxnSpPr/>
          <p:nvPr/>
        </p:nvCxnSpPr>
        <p:spPr>
          <a:xfrm>
            <a:off x="3323903" y="3536352"/>
            <a:ext cx="0" cy="4812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27"/>
          <p:cNvCxnSpPr/>
          <p:nvPr/>
        </p:nvCxnSpPr>
        <p:spPr>
          <a:xfrm>
            <a:off x="3328666" y="1126009"/>
            <a:ext cx="0" cy="4812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8053" y="4598184"/>
            <a:ext cx="648431" cy="2403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270009" y="456097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27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117" name="Google Shape;117;p27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7"/>
          <p:cNvSpPr txBox="1"/>
          <p:nvPr/>
        </p:nvSpPr>
        <p:spPr>
          <a:xfrm>
            <a:off x="2038838" y="1619391"/>
            <a:ext cx="52872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B2	:	ALICE 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 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4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ssets - Mr. Debit The Power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5	:	Liability - Credit The Burden</a:t>
            </a:r>
            <a:endParaRPr b="1" i="0" sz="1700" u="none" cap="none" strike="noStrike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17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6	:	Income - I am not Profit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7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apital - I am from owner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8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xpense - Mr. Debit 2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8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129" name="Google Shape;129;p28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8"/>
          <p:cNvSpPr txBox="1"/>
          <p:nvPr/>
        </p:nvSpPr>
        <p:spPr>
          <a:xfrm>
            <a:off x="1413197" y="988566"/>
            <a:ext cx="6994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b="1" lang="en" sz="1700">
                <a:solidFill>
                  <a:srgbClr val="3D85C6"/>
                </a:solidFill>
              </a:rPr>
              <a:t>Definition of Income or Revenue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1481650" y="3324375"/>
            <a:ext cx="6506700" cy="3957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1700"/>
              <a:t>   </a:t>
            </a:r>
            <a:r>
              <a:rPr lang="en" u="sng">
                <a:solidFill>
                  <a:schemeClr val="hlink"/>
                </a:solidFill>
                <a:hlinkClick r:id="rId3"/>
              </a:rPr>
              <a:t>Learn more : What is Revenue </a:t>
            </a:r>
            <a:endParaRPr b="0" i="0" sz="1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8"/>
          <p:cNvGrpSpPr/>
          <p:nvPr/>
        </p:nvGrpSpPr>
        <p:grpSpPr>
          <a:xfrm>
            <a:off x="887797" y="1015556"/>
            <a:ext cx="399319" cy="438328"/>
            <a:chOff x="2608925" y="2663850"/>
            <a:chExt cx="1064850" cy="1168875"/>
          </a:xfrm>
        </p:grpSpPr>
        <p:sp>
          <p:nvSpPr>
            <p:cNvPr id="140" name="Google Shape;140;p28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28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42" name="Google Shape;142;p28"/>
          <p:cNvSpPr txBox="1"/>
          <p:nvPr/>
        </p:nvSpPr>
        <p:spPr>
          <a:xfrm>
            <a:off x="1433200" y="1508425"/>
            <a:ext cx="66036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Revenue is the amount a company receives from selling goods and/or providing services to its customers and clients. A company's revenue is often described as sales or service revenues. Hence, revenue is the amount earned from customers and clients.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t/>
            </a:r>
            <a:endParaRPr sz="1700"/>
          </a:p>
        </p:txBody>
      </p:sp>
      <p:sp>
        <p:nvSpPr>
          <p:cNvPr id="143" name="Google Shape;143;p28"/>
          <p:cNvSpPr txBox="1"/>
          <p:nvPr/>
        </p:nvSpPr>
        <p:spPr>
          <a:xfrm>
            <a:off x="1413197" y="302766"/>
            <a:ext cx="6994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b="1" lang="en" sz="1700">
                <a:solidFill>
                  <a:srgbClr val="F3F3F3"/>
                </a:solidFill>
              </a:rPr>
              <a:t>What is Income/revenue</a:t>
            </a:r>
            <a:endParaRPr b="1" sz="1800">
              <a:solidFill>
                <a:srgbClr val="F3F3F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9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149" name="Google Shape;149;p29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9"/>
          <p:cNvSpPr txBox="1"/>
          <p:nvPr/>
        </p:nvSpPr>
        <p:spPr>
          <a:xfrm>
            <a:off x="1413197" y="988566"/>
            <a:ext cx="6994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800">
                <a:solidFill>
                  <a:srgbClr val="078DD1"/>
                </a:solidFill>
              </a:rPr>
              <a:t>Income/Revenue</a:t>
            </a:r>
            <a:endParaRPr b="1" sz="1800">
              <a:solidFill>
                <a:srgbClr val="078DD1"/>
              </a:solidFill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1509400" y="3013250"/>
            <a:ext cx="6506700" cy="3957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1700"/>
              <a:t>   </a:t>
            </a:r>
            <a:r>
              <a:rPr lang="en" u="sng">
                <a:solidFill>
                  <a:schemeClr val="hlink"/>
                </a:solidFill>
                <a:hlinkClick r:id="rId3"/>
              </a:rPr>
              <a:t>Learn more : What is Revenue </a:t>
            </a:r>
            <a:endParaRPr b="0" i="0" sz="12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9"/>
          <p:cNvGrpSpPr/>
          <p:nvPr/>
        </p:nvGrpSpPr>
        <p:grpSpPr>
          <a:xfrm>
            <a:off x="887797" y="1015556"/>
            <a:ext cx="399319" cy="438328"/>
            <a:chOff x="2608925" y="2663850"/>
            <a:chExt cx="1064850" cy="1168875"/>
          </a:xfrm>
        </p:grpSpPr>
        <p:sp>
          <p:nvSpPr>
            <p:cNvPr id="160" name="Google Shape;160;p29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29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62" name="Google Shape;162;p29"/>
          <p:cNvSpPr txBox="1"/>
          <p:nvPr/>
        </p:nvSpPr>
        <p:spPr>
          <a:xfrm>
            <a:off x="1509400" y="1584627"/>
            <a:ext cx="6603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1700"/>
              <a:t>Income or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Revenue</a:t>
            </a:r>
            <a:r>
              <a:rPr lang="en" sz="1700"/>
              <a:t> is the amount earned from a company's main operating activities, such as a retailer selling merchandise or a law firm providing legal services.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0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168" name="Google Shape;168;p3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30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77" name="Google Shape;177;p30"/>
          <p:cNvSpPr txBox="1"/>
          <p:nvPr/>
        </p:nvSpPr>
        <p:spPr>
          <a:xfrm>
            <a:off x="3244630" y="2034325"/>
            <a:ext cx="2580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34950" lvl="0" marL="177800" rtl="0" algn="l">
              <a:spcBef>
                <a:spcPts val="0"/>
              </a:spcBef>
              <a:spcAft>
                <a:spcPts val="0"/>
              </a:spcAft>
              <a:buClr>
                <a:srgbClr val="078DD1"/>
              </a:buClr>
              <a:buSzPts val="2300"/>
              <a:buChar char="-"/>
            </a:pPr>
            <a:r>
              <a:rPr lang="en" sz="2300">
                <a:solidFill>
                  <a:srgbClr val="078DD1"/>
                </a:solidFill>
              </a:rPr>
              <a:t>Product sold</a:t>
            </a:r>
            <a:endParaRPr sz="2300">
              <a:solidFill>
                <a:srgbClr val="A61C00"/>
              </a:solidFill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3244633" y="2390600"/>
            <a:ext cx="2979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34950" lvl="0" marL="177800" rtl="0" algn="l">
              <a:spcBef>
                <a:spcPts val="0"/>
              </a:spcBef>
              <a:spcAft>
                <a:spcPts val="0"/>
              </a:spcAft>
              <a:buClr>
                <a:srgbClr val="078DD1"/>
              </a:buClr>
              <a:buSzPts val="2300"/>
              <a:buChar char="-"/>
            </a:pPr>
            <a:r>
              <a:rPr lang="en" sz="2300">
                <a:solidFill>
                  <a:srgbClr val="078DD1"/>
                </a:solidFill>
              </a:rPr>
              <a:t>Service provided </a:t>
            </a:r>
            <a:r>
              <a:rPr lang="en" sz="2300">
                <a:solidFill>
                  <a:srgbClr val="078DD1"/>
                </a:solidFill>
              </a:rPr>
              <a:t> </a:t>
            </a:r>
            <a:endParaRPr sz="23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A61C00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244623" y="2806200"/>
            <a:ext cx="3796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34950" lvl="0" marL="177800" rtl="0" algn="l">
              <a:spcBef>
                <a:spcPts val="0"/>
              </a:spcBef>
              <a:spcAft>
                <a:spcPts val="0"/>
              </a:spcAft>
              <a:buClr>
                <a:srgbClr val="078DD1"/>
              </a:buClr>
              <a:buSzPts val="2300"/>
              <a:buChar char="-"/>
            </a:pPr>
            <a:r>
              <a:rPr lang="en" sz="2300">
                <a:solidFill>
                  <a:srgbClr val="078DD1"/>
                </a:solidFill>
              </a:rPr>
              <a:t>Legal service provided</a:t>
            </a:r>
            <a:r>
              <a:rPr lang="en" sz="2300">
                <a:solidFill>
                  <a:srgbClr val="078DD1"/>
                </a:solidFill>
              </a:rPr>
              <a:t> </a:t>
            </a:r>
            <a:endParaRPr sz="23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A61C00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3244623" y="3263400"/>
            <a:ext cx="3796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8DD1"/>
                </a:solidFill>
              </a:rPr>
              <a:t>- Entry ticket sold</a:t>
            </a:r>
            <a:endParaRPr sz="2300">
              <a:solidFill>
                <a:srgbClr val="A61C00"/>
              </a:solidFill>
            </a:endParaRPr>
          </a:p>
        </p:txBody>
      </p:sp>
      <p:grpSp>
        <p:nvGrpSpPr>
          <p:cNvPr id="181" name="Google Shape;181;p30"/>
          <p:cNvGrpSpPr/>
          <p:nvPr/>
        </p:nvGrpSpPr>
        <p:grpSpPr>
          <a:xfrm>
            <a:off x="1497397" y="1091756"/>
            <a:ext cx="399319" cy="438328"/>
            <a:chOff x="2608925" y="2663850"/>
            <a:chExt cx="1064850" cy="1168875"/>
          </a:xfrm>
        </p:grpSpPr>
        <p:sp>
          <p:nvSpPr>
            <p:cNvPr id="182" name="Google Shape;182;p30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Google Shape;183;p30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84" name="Google Shape;184;p30"/>
          <p:cNvSpPr txBox="1"/>
          <p:nvPr/>
        </p:nvSpPr>
        <p:spPr>
          <a:xfrm>
            <a:off x="2021681" y="1102866"/>
            <a:ext cx="6157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Income </a:t>
            </a:r>
            <a:r>
              <a:rPr b="1" lang="en" sz="2300">
                <a:solidFill>
                  <a:srgbClr val="666666"/>
                </a:solidFill>
              </a:rPr>
              <a:t>= service provided/ product sold</a:t>
            </a:r>
            <a:endParaRPr b="1" sz="230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190" name="Google Shape;190;p31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31"/>
          <p:cNvSpPr/>
          <p:nvPr/>
        </p:nvSpPr>
        <p:spPr>
          <a:xfrm>
            <a:off x="0" y="-2422"/>
            <a:ext cx="9171300" cy="4383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99" name="Google Shape;199;p31"/>
          <p:cNvSpPr txBox="1"/>
          <p:nvPr/>
        </p:nvSpPr>
        <p:spPr>
          <a:xfrm>
            <a:off x="1716875" y="611425"/>
            <a:ext cx="6157500" cy="40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 RFL sold plastic bucket of Tk. 500,000 on cash.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sold &gt;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increased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also see that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cash received so  &gt;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Asset increased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provided of Tk. 1000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provided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&gt;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increased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cash  received &gt;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Asset increased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provided of Tk. 5000 on account.(বাকি তে)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provided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&gt; Income increased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cash not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Cash will be received in future.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 receivable (দেনাদার)</a:t>
            </a:r>
            <a:r>
              <a:rPr b="1" lang="en" sz="2300">
                <a:solidFill>
                  <a:srgbClr val="078DD1"/>
                </a:solidFill>
              </a:rPr>
              <a:t> &gt;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Asset Increased &gt; </a:t>
            </a:r>
            <a:endParaRPr b="1" sz="2300">
              <a:solidFill>
                <a:srgbClr val="078DD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0" y="2095271"/>
            <a:ext cx="25527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5444173" y="2733097"/>
            <a:ext cx="36999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5278659" y="1617328"/>
            <a:ext cx="38655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32"/>
          <p:cNvCxnSpPr/>
          <p:nvPr/>
        </p:nvCxnSpPr>
        <p:spPr>
          <a:xfrm>
            <a:off x="3271194" y="1126009"/>
            <a:ext cx="2891400" cy="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8" name="Google Shape;208;p32"/>
          <p:cNvCxnSpPr/>
          <p:nvPr/>
        </p:nvCxnSpPr>
        <p:spPr>
          <a:xfrm>
            <a:off x="6105679" y="1126485"/>
            <a:ext cx="0" cy="28914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9" name="Google Shape;209;p32"/>
          <p:cNvCxnSpPr/>
          <p:nvPr/>
        </p:nvCxnSpPr>
        <p:spPr>
          <a:xfrm>
            <a:off x="3271194" y="3964459"/>
            <a:ext cx="2891400" cy="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0" name="Google Shape;210;p32"/>
          <p:cNvCxnSpPr/>
          <p:nvPr/>
        </p:nvCxnSpPr>
        <p:spPr>
          <a:xfrm>
            <a:off x="3323903" y="3536352"/>
            <a:ext cx="0" cy="4812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1" name="Google Shape;211;p32"/>
          <p:cNvCxnSpPr/>
          <p:nvPr/>
        </p:nvCxnSpPr>
        <p:spPr>
          <a:xfrm>
            <a:off x="3328666" y="1126009"/>
            <a:ext cx="0" cy="4812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8053" y="4598184"/>
            <a:ext cx="648431" cy="24036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0009" y="456097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32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215" name="Google Shape;215;p32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32"/>
          <p:cNvSpPr txBox="1"/>
          <p:nvPr/>
        </p:nvSpPr>
        <p:spPr>
          <a:xfrm>
            <a:off x="2038838" y="1619391"/>
            <a:ext cx="52872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B2	:	ALICE 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 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4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ssets - Mr. Debit The Power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5	:	Liability - Credit The Burden</a:t>
            </a:r>
            <a:endParaRPr b="1" i="0" sz="1700" u="none" cap="none" strike="noStrike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5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6	:	Income - I am not Profit</a:t>
            </a:r>
            <a:endParaRPr b="0" i="0" sz="1200" u="none" cap="none" strike="noStrike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7	:	</a:t>
            </a:r>
            <a:r>
              <a:rPr b="1" i="0" lang="en" sz="1400" u="none" cap="none" strike="noStrike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" sz="1400" u="none" cap="none" strike="noStrike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apital - I am from owner</a:t>
            </a:r>
            <a:endParaRPr b="1" i="0" sz="1400" u="none" cap="none" strike="noStrike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8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xpense - Mr. Debit 2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