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71" r:id="rId5"/>
    <p:sldId id="273" r:id="rId6"/>
    <p:sldId id="274" r:id="rId7"/>
    <p:sldId id="275" r:id="rId8"/>
    <p:sldId id="277" r:id="rId9"/>
    <p:sldId id="278" r:id="rId10"/>
    <p:sldId id="279" r:id="rId11"/>
    <p:sldId id="281" r:id="rId12"/>
    <p:sldId id="284" r:id="rId13"/>
    <p:sldId id="282" r:id="rId14"/>
    <p:sldId id="28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D5DBDE"/>
    <a:srgbClr val="B1B9C0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37F56B1-993F-4F36-93E4-1E5C2CD51226}" styleName="">
    <a:tblBg/>
    <a:wholeTbl>
      <a:tcTxStyle b="off" i="off">
        <a:font>
          <a:latin typeface="Helvetica"/>
          <a:ea typeface="Helvetica"/>
          <a:cs typeface="Helvetica"/>
        </a:font>
        <a:srgbClr val="0454D9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4F4F4"/>
          </a:solidFill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D8D7D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97A4AD"/>
          </a:solidFill>
        </a:fill>
      </a:tcStyle>
    </a:lastRow>
    <a:firstRow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454D9"/>
          </a:solidFill>
        </a:fill>
      </a:tcStyle>
    </a:firstRow>
  </a:tblStyle>
  <a:tblStyle styleId="{38A9EDBE-A88A-48F5-B2E4-888D4BF599B3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252D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2E4E5">
              <a:alpha val="54527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635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AED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  <a:tblStyle styleId="{FF4B6028-FCBE-401A-A1A8-659DC9DE68E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AED">
              <a:alpha val="58913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6350" cap="flat">
              <a:solidFill>
                <a:srgbClr val="A0A0A0"/>
              </a:solidFill>
              <a:prstDash val="solid"/>
              <a:miter lim="400000"/>
            </a:ln>
          </a:left>
          <a:right>
            <a:ln w="25400" cap="flat">
              <a:solidFill>
                <a:srgbClr val="D8D7DF"/>
              </a:solidFill>
              <a:prstDash val="solid"/>
              <a:miter lim="400000"/>
            </a:ln>
          </a:right>
          <a:top>
            <a:ln w="3175" cap="flat">
              <a:solidFill>
                <a:srgbClr val="A0A0A0"/>
              </a:solidFill>
              <a:prstDash val="solid"/>
              <a:miter lim="400000"/>
            </a:ln>
          </a:top>
          <a:bottom>
            <a:ln w="3175" cap="flat">
              <a:solidFill>
                <a:srgbClr val="A0A0A0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3175" cap="flat">
              <a:solidFill>
                <a:srgbClr val="A0A0A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7A4AD"/>
              </a:solidFill>
              <a:prstDash val="solid"/>
              <a:miter lim="400000"/>
            </a:ln>
          </a:top>
          <a:bottom>
            <a:ln w="6350" cap="flat">
              <a:solidFill>
                <a:srgbClr val="A0A0A0"/>
              </a:solidFill>
              <a:prstDash val="solid"/>
              <a:miter lim="400000"/>
            </a:ln>
          </a:bottom>
          <a:insideH>
            <a:ln w="6350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A0A0A0"/>
              </a:solidFill>
              <a:prstDash val="solid"/>
              <a:miter lim="400000"/>
            </a:ln>
          </a:top>
          <a:bottom>
            <a:ln w="952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5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" y="-1"/>
            <a:ext cx="24366829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3230896"/>
            <a:ext cx="415398" cy="35313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2030147" y="160767"/>
            <a:ext cx="20611572" cy="109899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12189420" y="6858000"/>
            <a:ext cx="12194467" cy="6855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12189817" y="4273"/>
            <a:ext cx="12193761" cy="68525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4659" y="198"/>
            <a:ext cx="12194803" cy="137156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2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827305" y="8934450"/>
            <a:ext cx="18742091" cy="5855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827305" y="6261662"/>
            <a:ext cx="18742091" cy="119267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49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6648704" y="4633383"/>
            <a:ext cx="11340593" cy="473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" y="0"/>
            <a:ext cx="243668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1390914" y="4525334"/>
            <a:ext cx="20611572" cy="6400073"/>
          </a:xfrm>
          <a:prstGeom prst="rect">
            <a:avLst/>
          </a:prstGeom>
        </p:spPr>
        <p:txBody>
          <a:bodyPr anchor="t"/>
          <a:lstStyle>
            <a:lvl1pPr algn="l">
              <a:defRPr sz="14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86214" y="7922485"/>
            <a:ext cx="20611572" cy="1267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6858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9144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2192000" y="11121859"/>
            <a:ext cx="825500" cy="60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1" y="3082822"/>
            <a:ext cx="4111522" cy="55261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1779250" y="11121859"/>
            <a:ext cx="825501" cy="60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86214" y="7922485"/>
            <a:ext cx="20611572" cy="12674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886214" y="1363034"/>
            <a:ext cx="20611572" cy="6400073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仅标题 copy">
    <p:bg>
      <p:bgPr>
        <a:gradFill>
          <a:gsLst>
            <a:gs pos="0">
              <a:srgbClr val="B1B9C0"/>
            </a:gs>
            <a:gs pos="100000">
              <a:srgbClr val="D5DBD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3627342" y="4628753"/>
            <a:ext cx="17710473" cy="285168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13800" b="0">
                <a:solidFill>
                  <a:srgbClr val="0D4FD8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B1B9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6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978" y="-758305"/>
            <a:ext cx="13345777" cy="1120247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reeform 5"/>
          <p:cNvSpPr/>
          <p:nvPr userDrawn="1"/>
        </p:nvSpPr>
        <p:spPr>
          <a:xfrm>
            <a:off x="259988" y="13227721"/>
            <a:ext cx="422700" cy="359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3175">
            <a:miter lim="400000"/>
          </a:ln>
        </p:spPr>
        <p:txBody>
          <a:bodyPr lIns="24383" tIns="24383" rIns="24383" bIns="24383"/>
          <a:lstStyle/>
          <a:p>
            <a:pPr defTabSz="65024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0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15145412" y="1587"/>
            <a:ext cx="9276440" cy="13712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12251721" cy="2033324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15145412" y="1587"/>
            <a:ext cx="9276440" cy="13712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12251721" cy="2036565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0518" y="13086291"/>
            <a:ext cx="24384001" cy="2692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254000" algn="r">
              <a:defRPr sz="24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562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1172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1781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2391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30011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3610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4220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4829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5439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25400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25400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25400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25400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25400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25400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25400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25400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25400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1390914" y="4246345"/>
            <a:ext cx="20611572" cy="241630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腾讯云代码分析快速入门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216" name="Sharing The Power To Connect"/>
          <p:cNvSpPr txBox="1">
            <a:spLocks noGrp="1"/>
          </p:cNvSpPr>
          <p:nvPr>
            <p:ph type="body" sz="quarter" idx="1"/>
          </p:nvPr>
        </p:nvSpPr>
        <p:spPr>
          <a:xfrm>
            <a:off x="1390914" y="6626371"/>
            <a:ext cx="20611572" cy="1267487"/>
          </a:xfrm>
          <a:prstGeom prst="rect">
            <a:avLst/>
          </a:prstGeom>
        </p:spPr>
        <p:txBody>
          <a:bodyPr/>
          <a:lstStyle>
            <a:lvl1pPr defTabSz="338454">
              <a:defRPr sz="6969"/>
            </a:lvl1pPr>
          </a:lstStyle>
          <a:p>
            <a:r>
              <a:rPr lang="en" dirty="0">
                <a:latin typeface="腾讯体 W7" panose="020C08030202040F0204" pitchFamily="34" charset="-122"/>
                <a:ea typeface="腾讯体 W7" panose="020C08030202040F0204" pitchFamily="34" charset="-122"/>
              </a:rPr>
              <a:t>Getting Start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4777" y="1977363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b.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配置</a:t>
            </a:r>
            <a:r>
              <a:rPr lang="en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client/</a:t>
            </a:r>
            <a:r>
              <a:rPr lang="en" altLang="zh-CN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codedog.ini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文件，完成项目配置以启动项目扫描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558745"/>
            <a:ext cx="22164229" cy="839644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FB2FD-CFAA-7D47-B4CD-36672C32EE52}"/>
              </a:ext>
            </a:extLst>
          </p:cNvPr>
          <p:cNvSpPr/>
          <p:nvPr/>
        </p:nvSpPr>
        <p:spPr>
          <a:xfrm>
            <a:off x="1869393" y="4074471"/>
            <a:ext cx="18949156" cy="23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" altLang="zh-CN" sz="4000" b="1" dirty="0">
                <a:latin typeface="TencentSans W7" panose="020C04030202040F0204" pitchFamily="34" charset="-122"/>
                <a:ea typeface="TencentSans W7" panose="020C04030202040F0204" pitchFamily="34" charset="-122"/>
              </a:rPr>
              <a:t>token</a:t>
            </a:r>
            <a:r>
              <a:rPr lang="zh-CN" altLang="e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：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从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web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页面获取，前往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[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个人中心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]-[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个人令牌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]-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复制</a:t>
            </a:r>
            <a:r>
              <a:rPr lang="en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Token</a:t>
            </a:r>
          </a:p>
          <a:p>
            <a:pPr algn="l">
              <a:lnSpc>
                <a:spcPct val="200000"/>
              </a:lnSpc>
            </a:pPr>
            <a:endParaRPr lang="zh-CN" altLang="en-US" sz="4000" dirty="0"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7932AA-9A74-714A-955F-2C287E1AE32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40441" y="6068848"/>
            <a:ext cx="16728727" cy="4946482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387450" y="195070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b.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配置</a:t>
            </a:r>
            <a:r>
              <a:rPr lang="en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client/</a:t>
            </a:r>
            <a:r>
              <a:rPr lang="en" altLang="zh-CN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codedog.ini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文件，完成项目配置以启动项目扫描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558745"/>
            <a:ext cx="22164229" cy="839644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E029E-1372-2B44-89EA-06FDB5AED9F4}"/>
              </a:ext>
            </a:extLst>
          </p:cNvPr>
          <p:cNvSpPr/>
          <p:nvPr/>
        </p:nvSpPr>
        <p:spPr>
          <a:xfrm>
            <a:off x="1869393" y="4074471"/>
            <a:ext cx="13526551" cy="23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" altLang="zh-CN" sz="4000" b="1" dirty="0" err="1">
                <a:latin typeface="TencentSans W7" panose="020C04030202040F0204" pitchFamily="34" charset="-122"/>
                <a:ea typeface="TencentSans W7" panose="020C04030202040F0204" pitchFamily="34" charset="-122"/>
              </a:rPr>
              <a:t>org_sid</a:t>
            </a:r>
            <a:r>
              <a:rPr lang="zh-CN" altLang="en" sz="4000" b="1" dirty="0">
                <a:latin typeface="TencentSans W7" panose="020C04030202040F0204" pitchFamily="34" charset="-122"/>
                <a:ea typeface="TencentSans W7" panose="020C04030202040F0204" pitchFamily="34" charset="-122"/>
              </a:rPr>
              <a:t>：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进入项目概览页，从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URL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中获取</a:t>
            </a:r>
          </a:p>
          <a:p>
            <a:pPr algn="l">
              <a:lnSpc>
                <a:spcPct val="200000"/>
              </a:lnSpc>
            </a:pPr>
            <a:r>
              <a:rPr lang="en" altLang="zh-CN" sz="4000" b="1" dirty="0" err="1">
                <a:latin typeface="TencentSans W7" panose="020C04030202040F0204" pitchFamily="34" charset="-122"/>
                <a:ea typeface="TencentSans W7" panose="020C04030202040F0204" pitchFamily="34" charset="-122"/>
              </a:rPr>
              <a:t>team_name</a:t>
            </a:r>
            <a:r>
              <a:rPr lang="zh-CN" altLang="en" sz="4000" b="1" dirty="0">
                <a:latin typeface="TencentSans W7" panose="020C04030202040F0204" pitchFamily="34" charset="-122"/>
                <a:ea typeface="TencentSans W7" panose="020C04030202040F0204" pitchFamily="34" charset="-122"/>
              </a:rPr>
              <a:t>：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进入项目概览页，从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URL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中获取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B06B6-7B3F-D14C-9377-6B445BE31627}"/>
              </a:ext>
            </a:extLst>
          </p:cNvPr>
          <p:cNvSpPr/>
          <p:nvPr/>
        </p:nvSpPr>
        <p:spPr>
          <a:xfrm>
            <a:off x="1869393" y="7669378"/>
            <a:ext cx="11228769" cy="367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200000"/>
              </a:lnSpc>
            </a:pP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说明：</a:t>
            </a:r>
            <a:endParaRPr lang="en-US" altLang="zh-CN" sz="2400" dirty="0">
              <a:solidFill>
                <a:srgbClr val="53585F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algn="l" hangingPunct="1">
              <a:lnSpc>
                <a:spcPct val="200000"/>
              </a:lnSpc>
            </a:pP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项目概览</a:t>
            </a:r>
            <a:r>
              <a:rPr lang="en-US" altLang="zh-CN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URL</a:t>
            </a: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格式：</a:t>
            </a:r>
            <a:r>
              <a:rPr lang="en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http://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{</a:t>
            </a:r>
            <a:r>
              <a:rPr lang="zh-CN" altLang="en-US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域名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}</a:t>
            </a:r>
            <a:r>
              <a:rPr lang="en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/t/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{</a:t>
            </a:r>
            <a:r>
              <a:rPr lang="en-US" altLang="zh-CN" sz="2400" u="sng" dirty="0" err="1">
                <a:solidFill>
                  <a:srgbClr val="FFC000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org_sid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}</a:t>
            </a:r>
            <a:r>
              <a:rPr lang="en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/p/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{</a:t>
            </a:r>
            <a:r>
              <a:rPr lang="en-US" altLang="zh-CN" sz="2400" u="sng" dirty="0" err="1">
                <a:solidFill>
                  <a:srgbClr val="FFC000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team_name</a:t>
            </a:r>
            <a:r>
              <a:rPr lang="en-US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}</a:t>
            </a:r>
            <a:r>
              <a:rPr lang="en" altLang="zh-CN" sz="2400" u="sng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/profile</a:t>
            </a:r>
          </a:p>
          <a:p>
            <a:pPr algn="l" hangingPunct="1">
              <a:lnSpc>
                <a:spcPct val="200000"/>
              </a:lnSpc>
            </a:pP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可获取到：</a:t>
            </a:r>
            <a:endParaRPr lang="en-US" altLang="zh-CN" sz="2400" dirty="0">
              <a:solidFill>
                <a:srgbClr val="53585F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algn="l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团队编号（</a:t>
            </a:r>
            <a:r>
              <a:rPr lang="en" altLang="zh-CN" sz="2400" dirty="0" err="1">
                <a:solidFill>
                  <a:srgbClr val="FFC000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org_sid</a:t>
            </a:r>
            <a:r>
              <a:rPr lang="en" altLang="zh-CN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）</a:t>
            </a:r>
          </a:p>
          <a:p>
            <a:pPr algn="l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项目名称（</a:t>
            </a:r>
            <a:r>
              <a:rPr lang="en" altLang="zh-CN" sz="2400" dirty="0" err="1">
                <a:solidFill>
                  <a:srgbClr val="FFC000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team_name</a:t>
            </a:r>
            <a:r>
              <a:rPr lang="en" altLang="zh-CN" sz="24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F3AFD47-F5B9-824B-B38B-162DF603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168" y="4103668"/>
            <a:ext cx="9729439" cy="7404999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387450" y="195070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b.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配置</a:t>
            </a:r>
            <a:r>
              <a:rPr lang="en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client/</a:t>
            </a:r>
            <a:r>
              <a:rPr lang="en" altLang="zh-CN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codedog.ini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文件，完成项目配置以启动项目扫描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558745"/>
            <a:ext cx="22164229" cy="839644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FB2FD-CFAA-7D47-B4CD-36672C32EE52}"/>
              </a:ext>
            </a:extLst>
          </p:cNvPr>
          <p:cNvSpPr/>
          <p:nvPr/>
        </p:nvSpPr>
        <p:spPr>
          <a:xfrm>
            <a:off x="1869393" y="4074471"/>
            <a:ext cx="20545764" cy="705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" altLang="zh-CN" sz="4000" b="1" dirty="0" err="1">
                <a:latin typeface="TencentSans W7" panose="020C04030202040F0204" pitchFamily="34" charset="-122"/>
                <a:ea typeface="TencentSans W7" panose="020C04030202040F0204" pitchFamily="34" charset="-122"/>
              </a:rPr>
              <a:t>source_dir</a:t>
            </a:r>
            <a:r>
              <a:rPr lang="zh-CN" altLang="en" sz="4000" b="1" dirty="0">
                <a:latin typeface="TencentSans W7" panose="020C04030202040F0204" pitchFamily="34" charset="-122"/>
                <a:ea typeface="TencentSans W7" panose="020C04030202040F0204" pitchFamily="34" charset="-122"/>
              </a:rPr>
              <a:t>：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本地代码目录</a:t>
            </a:r>
          </a:p>
          <a:p>
            <a:pPr algn="l">
              <a:lnSpc>
                <a:spcPct val="200000"/>
              </a:lnSpc>
            </a:pP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说明：</a:t>
            </a:r>
          </a:p>
          <a:p>
            <a:pPr algn="l">
              <a:lnSpc>
                <a:spcPct val="200000"/>
              </a:lnSpc>
            </a:pP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其他为可选参数，按需填写，默认可以不填。</a:t>
            </a:r>
          </a:p>
          <a:p>
            <a:pPr algn="l">
              <a:lnSpc>
                <a:spcPct val="200000"/>
              </a:lnSpc>
            </a:pP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如果项目代码为编译型语言（比如：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C/C++</a:t>
            </a:r>
            <a:r>
              <a:rPr lang="zh-CN" altLang="e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，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C#</a:t>
            </a:r>
            <a:r>
              <a:rPr lang="zh-CN" altLang="e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，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Go</a:t>
            </a:r>
            <a:r>
              <a:rPr lang="zh-CN" altLang="e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，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Java</a:t>
            </a:r>
            <a:r>
              <a:rPr lang="zh-CN" altLang="e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，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Kotlin</a:t>
            </a:r>
            <a:r>
              <a:rPr lang="zh-CN" altLang="e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，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Objective-C</a:t>
            </a: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等），且使用的分析方案中配置了编译型工具（如图，使用了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OC</a:t>
            </a: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推荐规则包），需要填写“</a:t>
            </a:r>
            <a:r>
              <a:rPr lang="en" altLang="zh-CN" sz="2800" dirty="0" err="1">
                <a:latin typeface="TencentSans W3" panose="020C04030202040F0204" pitchFamily="34" charset="-122"/>
                <a:ea typeface="TencentSans W3" panose="020C04030202040F0204" pitchFamily="34" charset="-122"/>
              </a:rPr>
              <a:t>build_cmd</a:t>
            </a:r>
            <a:r>
              <a:rPr lang="en" altLang="zh-CN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”</a:t>
            </a:r>
            <a:r>
              <a:rPr lang="zh-CN" altLang="en-US" sz="28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编译命令。</a:t>
            </a:r>
          </a:p>
          <a:p>
            <a:pPr algn="l">
              <a:lnSpc>
                <a:spcPct val="200000"/>
              </a:lnSpc>
            </a:pPr>
            <a:endParaRPr lang="en" altLang="zh-CN" sz="4000" dirty="0"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algn="l">
              <a:lnSpc>
                <a:spcPct val="200000"/>
              </a:lnSpc>
            </a:pPr>
            <a:endParaRPr lang="zh-CN" altLang="en-US" sz="4000" dirty="0"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2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387450" y="195070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启动一次代码分析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558745"/>
            <a:ext cx="22164229" cy="839644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FB2FD-CFAA-7D47-B4CD-36672C32EE52}"/>
              </a:ext>
            </a:extLst>
          </p:cNvPr>
          <p:cNvSpPr/>
          <p:nvPr/>
        </p:nvSpPr>
        <p:spPr>
          <a:xfrm>
            <a:off x="1869393" y="4074471"/>
            <a:ext cx="20545764" cy="360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进入到</a:t>
            </a:r>
            <a:r>
              <a:rPr lang="en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client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目录，执行命令：</a:t>
            </a:r>
          </a:p>
          <a:p>
            <a:pPr algn="l">
              <a:lnSpc>
                <a:spcPct val="200000"/>
              </a:lnSpc>
            </a:pPr>
            <a:r>
              <a:rPr lang="en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python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3</a:t>
            </a:r>
            <a:r>
              <a:rPr lang="en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en" altLang="zh-CN" sz="4000" dirty="0" err="1">
                <a:latin typeface="TencentSans W3" panose="020C04030202040F0204" pitchFamily="34" charset="-122"/>
                <a:ea typeface="TencentSans W3" panose="020C04030202040F0204" pitchFamily="34" charset="-122"/>
              </a:rPr>
              <a:t>codepuppy.py</a:t>
            </a:r>
            <a:r>
              <a:rPr lang="en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en" altLang="zh-CN" sz="4000" dirty="0" err="1">
                <a:latin typeface="TencentSans W3" panose="020C04030202040F0204" pitchFamily="34" charset="-122"/>
                <a:ea typeface="TencentSans W3" panose="020C04030202040F0204" pitchFamily="34" charset="-122"/>
              </a:rPr>
              <a:t>localscan</a:t>
            </a:r>
            <a:endParaRPr lang="en" altLang="zh-CN" sz="4000" dirty="0"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（说明：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python3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命令需要对应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Python3.7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版本）</a:t>
            </a:r>
            <a:endParaRPr lang="en" altLang="zh-CN" sz="4000" dirty="0"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05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6959" y="1559983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d.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客户端执行完成后，可以在分支项目中查看结果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558745"/>
            <a:ext cx="22164229" cy="839644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348B63-BB42-0442-9CE9-62D490F6E2D4}"/>
              </a:ext>
            </a:extLst>
          </p:cNvPr>
          <p:cNvPicPr/>
          <p:nvPr/>
        </p:nvPicPr>
        <p:blipFill rotWithShape="1">
          <a:blip r:embed="rId3"/>
          <a:srcRect t="7471"/>
          <a:stretch/>
        </p:blipFill>
        <p:spPr>
          <a:xfrm>
            <a:off x="3502237" y="4722747"/>
            <a:ext cx="16070866" cy="6576726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88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0B8BF"/>
            </a:gs>
            <a:gs pos="100000">
              <a:srgbClr val="D5DB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" name="版式设计…">
            <a:extLst>
              <a:ext uri="{FF2B5EF4-FFF2-40B4-BE49-F238E27FC236}">
                <a16:creationId xmlns:a16="http://schemas.microsoft.com/office/drawing/2014/main" id="{40437B29-1F0D-0843-B199-B3C4DCD8DD87}"/>
              </a:ext>
            </a:extLst>
          </p:cNvPr>
          <p:cNvSpPr txBox="1">
            <a:spLocks/>
          </p:cNvSpPr>
          <p:nvPr/>
        </p:nvSpPr>
        <p:spPr>
          <a:xfrm>
            <a:off x="3304857" y="5309131"/>
            <a:ext cx="10969021" cy="9238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5627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1723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7819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3915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30011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6107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203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299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395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  <a:defRPr sz="4200"/>
            </a:pPr>
            <a:r>
              <a:rPr lang="zh-CN" altLang="en-US" sz="5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一、部署服务</a:t>
            </a:r>
          </a:p>
          <a:p>
            <a:pPr marL="0" indent="0" hangingPunct="1">
              <a:buNone/>
              <a:defRPr sz="4200"/>
            </a:pPr>
            <a:r>
              <a:rPr lang="zh-CN" altLang="en-US" sz="5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二、配置项目</a:t>
            </a:r>
          </a:p>
          <a:p>
            <a:pPr marL="0" indent="0" hangingPunct="1">
              <a:buNone/>
              <a:defRPr sz="4200"/>
            </a:pPr>
            <a:r>
              <a:rPr lang="zh-CN" altLang="en-US" sz="5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三、启动客户端</a:t>
            </a:r>
          </a:p>
        </p:txBody>
      </p:sp>
      <p:sp>
        <p:nvSpPr>
          <p:cNvPr id="9" name="目录">
            <a:extLst>
              <a:ext uri="{FF2B5EF4-FFF2-40B4-BE49-F238E27FC236}">
                <a16:creationId xmlns:a16="http://schemas.microsoft.com/office/drawing/2014/main" id="{21BFAD87-4EB3-7E4C-9470-32A7DA867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137" y="2322861"/>
            <a:ext cx="12251721" cy="2033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sz="11500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目录</a:t>
            </a:r>
            <a:endParaRPr sz="115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BB117BB2-8D67-614D-9366-16D70509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040" y="2322861"/>
            <a:ext cx="8368899" cy="83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D95C1115-E235-6B47-81A4-1E4FB40779F5}"/>
              </a:ext>
            </a:extLst>
          </p:cNvPr>
          <p:cNvSpPr/>
          <p:nvPr/>
        </p:nvSpPr>
        <p:spPr>
          <a:xfrm>
            <a:off x="1853513" y="5585254"/>
            <a:ext cx="21055831" cy="6735003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4" name="内页标题，建议30字以内…">
            <a:extLst>
              <a:ext uri="{FF2B5EF4-FFF2-40B4-BE49-F238E27FC236}">
                <a16:creationId xmlns:a16="http://schemas.microsoft.com/office/drawing/2014/main" id="{60BBC120-E5FA-D34C-99FB-E2BBA3B15CC9}"/>
              </a:ext>
            </a:extLst>
          </p:cNvPr>
          <p:cNvSpPr txBox="1"/>
          <p:nvPr/>
        </p:nvSpPr>
        <p:spPr>
          <a:xfrm>
            <a:off x="1978911" y="4111359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详见服务部署文档：</a:t>
            </a:r>
            <a:r>
              <a:rPr lang="en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doc/</a:t>
            </a:r>
            <a:r>
              <a:rPr lang="en" altLang="zh-CN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deploy.md</a:t>
            </a:r>
            <a:endParaRPr lang="en" altLang="zh-CN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77D402-CB4C-0242-AED5-956459D33FC2}"/>
              </a:ext>
            </a:extLst>
          </p:cNvPr>
          <p:cNvSpPr txBox="1"/>
          <p:nvPr/>
        </p:nvSpPr>
        <p:spPr>
          <a:xfrm>
            <a:off x="2675505" y="5916942"/>
            <a:ext cx="4045979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4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1.</a:t>
            </a:r>
            <a:r>
              <a:rPr lang="zh-CN" altLang="en-US" sz="4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前期部署准备</a:t>
            </a:r>
          </a:p>
          <a:p>
            <a:pPr algn="l">
              <a:lnSpc>
                <a:spcPct val="200000"/>
              </a:lnSpc>
            </a:pPr>
            <a:r>
              <a:rPr lang="en-US" altLang="zh-CN" sz="4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2. </a:t>
            </a:r>
            <a:r>
              <a:rPr lang="zh-CN" altLang="en-US" sz="4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服务部署</a:t>
            </a:r>
          </a:p>
        </p:txBody>
      </p:sp>
      <p:sp>
        <p:nvSpPr>
          <p:cNvPr id="12" name="色彩体系">
            <a:extLst>
              <a:ext uri="{FF2B5EF4-FFF2-40B4-BE49-F238E27FC236}">
                <a16:creationId xmlns:a16="http://schemas.microsoft.com/office/drawing/2014/main" id="{1385970D-282E-694D-BDBC-9FBCD2A7B7AA}"/>
              </a:ext>
            </a:extLst>
          </p:cNvPr>
          <p:cNvSpPr txBox="1">
            <a:spLocks/>
          </p:cNvSpPr>
          <p:nvPr/>
        </p:nvSpPr>
        <p:spPr>
          <a:xfrm>
            <a:off x="4454789" y="531628"/>
            <a:ext cx="17710474" cy="285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部署服务</a:t>
            </a:r>
          </a:p>
        </p:txBody>
      </p:sp>
      <p:pic>
        <p:nvPicPr>
          <p:cNvPr id="13" name="图像" descr="图像">
            <a:extLst>
              <a:ext uri="{FF2B5EF4-FFF2-40B4-BE49-F238E27FC236}">
                <a16:creationId xmlns:a16="http://schemas.microsoft.com/office/drawing/2014/main" id="{92515F34-4300-9441-AE7F-7E03D3E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3" y="1655474"/>
            <a:ext cx="2191856" cy="186330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2">
            <a:extLst>
              <a:ext uri="{FF2B5EF4-FFF2-40B4-BE49-F238E27FC236}">
                <a16:creationId xmlns:a16="http://schemas.microsoft.com/office/drawing/2014/main" id="{07301322-C3A3-0449-B0BE-AA7AEDE2F16C}"/>
              </a:ext>
            </a:extLst>
          </p:cNvPr>
          <p:cNvSpPr txBox="1"/>
          <p:nvPr/>
        </p:nvSpPr>
        <p:spPr>
          <a:xfrm>
            <a:off x="1629160" y="1843334"/>
            <a:ext cx="232648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 b="1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1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7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色彩体系">
            <a:extLst>
              <a:ext uri="{FF2B5EF4-FFF2-40B4-BE49-F238E27FC236}">
                <a16:creationId xmlns:a16="http://schemas.microsoft.com/office/drawing/2014/main" id="{1385970D-282E-694D-BDBC-9FBCD2A7B7AA}"/>
              </a:ext>
            </a:extLst>
          </p:cNvPr>
          <p:cNvSpPr txBox="1">
            <a:spLocks/>
          </p:cNvSpPr>
          <p:nvPr/>
        </p:nvSpPr>
        <p:spPr>
          <a:xfrm>
            <a:off x="4454789" y="531628"/>
            <a:ext cx="17710474" cy="285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配置项目</a:t>
            </a:r>
          </a:p>
        </p:txBody>
      </p:sp>
      <p:pic>
        <p:nvPicPr>
          <p:cNvPr id="13" name="图像" descr="图像">
            <a:extLst>
              <a:ext uri="{FF2B5EF4-FFF2-40B4-BE49-F238E27FC236}">
                <a16:creationId xmlns:a16="http://schemas.microsoft.com/office/drawing/2014/main" id="{92515F34-4300-9441-AE7F-7E03D3E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3" y="1655474"/>
            <a:ext cx="2191856" cy="186330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2">
            <a:extLst>
              <a:ext uri="{FF2B5EF4-FFF2-40B4-BE49-F238E27FC236}">
                <a16:creationId xmlns:a16="http://schemas.microsoft.com/office/drawing/2014/main" id="{07301322-C3A3-0449-B0BE-AA7AEDE2F16C}"/>
              </a:ext>
            </a:extLst>
          </p:cNvPr>
          <p:cNvSpPr txBox="1"/>
          <p:nvPr/>
        </p:nvSpPr>
        <p:spPr>
          <a:xfrm>
            <a:off x="1629160" y="1843334"/>
            <a:ext cx="232648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 b="1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2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5" name="内容区域">
            <a:extLst>
              <a:ext uri="{FF2B5EF4-FFF2-40B4-BE49-F238E27FC236}">
                <a16:creationId xmlns:a16="http://schemas.microsoft.com/office/drawing/2014/main" id="{CD96ECBF-BBEF-694D-99BE-70034FF760A8}"/>
              </a:ext>
            </a:extLst>
          </p:cNvPr>
          <p:cNvSpPr/>
          <p:nvPr/>
        </p:nvSpPr>
        <p:spPr>
          <a:xfrm>
            <a:off x="1044867" y="4669086"/>
            <a:ext cx="22294265" cy="7899784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B55A2A-3B2F-D44C-8DCB-8C3A7D28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75" y="5346455"/>
            <a:ext cx="12280042" cy="6542505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9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3E903B-0872-054E-BC96-EAC7DDE7952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162170" y="4669155"/>
            <a:ext cx="7793347" cy="6399241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配置项目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Han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2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4777" y="2088296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a.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创建团队，创建项目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782363"/>
            <a:ext cx="21472847" cy="8172826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3803C7-0BE2-D742-AE46-3DA10031844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3428484" y="4602644"/>
            <a:ext cx="7207299" cy="6596275"/>
          </a:xfrm>
          <a:prstGeom prst="rect">
            <a:avLst/>
          </a:prstGeom>
          <a:ln w="127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虚尾箭头 1">
            <a:extLst>
              <a:ext uri="{FF2B5EF4-FFF2-40B4-BE49-F238E27FC236}">
                <a16:creationId xmlns:a16="http://schemas.microsoft.com/office/drawing/2014/main" id="{7386369D-BC00-BF4C-941A-AC11D9E6494D}"/>
              </a:ext>
            </a:extLst>
          </p:cNvPr>
          <p:cNvSpPr/>
          <p:nvPr/>
        </p:nvSpPr>
        <p:spPr>
          <a:xfrm>
            <a:off x="11778183" y="7166919"/>
            <a:ext cx="825709" cy="939113"/>
          </a:xfrm>
          <a:prstGeom prst="stripedRightArrow">
            <a:avLst/>
          </a:prstGeom>
          <a:solidFill>
            <a:srgbClr val="B1B9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43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配置项目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Han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2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4777" y="208917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b.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登记代码库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782363"/>
            <a:ext cx="21472847" cy="8172826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98AF9D-49E9-9C4E-BCEB-8A02449B899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384007" y="4733991"/>
            <a:ext cx="16606878" cy="6362376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4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配置项目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Han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2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4777" y="208917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创建分析方案，配置代码检查规则包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782363"/>
            <a:ext cx="21472847" cy="8172826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5F4837-F2D0-C141-84DE-C5EDF4A1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77" y="4744995"/>
            <a:ext cx="6234142" cy="6787388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09FD5F-A3CD-CE43-BEB8-6E54802F78D7}"/>
              </a:ext>
            </a:extLst>
          </p:cNvPr>
          <p:cNvPicPr/>
          <p:nvPr/>
        </p:nvPicPr>
        <p:blipFill rotWithShape="1">
          <a:blip r:embed="rId4"/>
          <a:srcRect l="12232" t="11345"/>
          <a:stretch/>
        </p:blipFill>
        <p:spPr>
          <a:xfrm>
            <a:off x="8784780" y="5511113"/>
            <a:ext cx="13318080" cy="4720282"/>
          </a:xfrm>
          <a:prstGeom prst="rect">
            <a:avLst/>
          </a:prstGeom>
          <a:ln w="25400">
            <a:solidFill>
              <a:srgbClr val="B1B9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1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2" name="色彩体系">
            <a:extLst>
              <a:ext uri="{FF2B5EF4-FFF2-40B4-BE49-F238E27FC236}">
                <a16:creationId xmlns:a16="http://schemas.microsoft.com/office/drawing/2014/main" id="{1385970D-282E-694D-BDBC-9FBCD2A7B7AA}"/>
              </a:ext>
            </a:extLst>
          </p:cNvPr>
          <p:cNvSpPr txBox="1">
            <a:spLocks/>
          </p:cNvSpPr>
          <p:nvPr/>
        </p:nvSpPr>
        <p:spPr>
          <a:xfrm>
            <a:off x="4454789" y="531628"/>
            <a:ext cx="17710474" cy="285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</a:p>
        </p:txBody>
      </p:sp>
      <p:pic>
        <p:nvPicPr>
          <p:cNvPr id="13" name="图像" descr="图像">
            <a:extLst>
              <a:ext uri="{FF2B5EF4-FFF2-40B4-BE49-F238E27FC236}">
                <a16:creationId xmlns:a16="http://schemas.microsoft.com/office/drawing/2014/main" id="{92515F34-4300-9441-AE7F-7E03D3EE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3" y="1655474"/>
            <a:ext cx="2191856" cy="186330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2">
            <a:extLst>
              <a:ext uri="{FF2B5EF4-FFF2-40B4-BE49-F238E27FC236}">
                <a16:creationId xmlns:a16="http://schemas.microsoft.com/office/drawing/2014/main" id="{07301322-C3A3-0449-B0BE-AA7AEDE2F16C}"/>
              </a:ext>
            </a:extLst>
          </p:cNvPr>
          <p:cNvSpPr txBox="1"/>
          <p:nvPr/>
        </p:nvSpPr>
        <p:spPr>
          <a:xfrm>
            <a:off x="1629160" y="1843334"/>
            <a:ext cx="2326482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 b="1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3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5" name="内容区域">
            <a:extLst>
              <a:ext uri="{FF2B5EF4-FFF2-40B4-BE49-F238E27FC236}">
                <a16:creationId xmlns:a16="http://schemas.microsoft.com/office/drawing/2014/main" id="{CD96ECBF-BBEF-694D-99BE-70034FF760A8}"/>
              </a:ext>
            </a:extLst>
          </p:cNvPr>
          <p:cNvSpPr/>
          <p:nvPr/>
        </p:nvSpPr>
        <p:spPr>
          <a:xfrm>
            <a:off x="1044867" y="3742090"/>
            <a:ext cx="22294265" cy="8826780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656CF-2B46-C044-81FD-725FA5BF8CF9}"/>
              </a:ext>
            </a:extLst>
          </p:cNvPr>
          <p:cNvSpPr txBox="1"/>
          <p:nvPr/>
        </p:nvSpPr>
        <p:spPr>
          <a:xfrm>
            <a:off x="2210804" y="3606617"/>
            <a:ext cx="19765026" cy="8843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4400" dirty="0" err="1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Python环境准备</a:t>
            </a:r>
            <a:r>
              <a:rPr lang="zh-CN" altLang="en-US" sz="4400" dirty="0">
                <a:solidFill>
                  <a:srgbClr val="53585F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：</a:t>
            </a:r>
            <a:endParaRPr lang="en-US" altLang="zh-CN" sz="4400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marL="800100" indent="-571500" algn="l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预装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python3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（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3.7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版本）、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pip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，支持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python3 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和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pip3 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命令</a:t>
            </a:r>
          </a:p>
          <a:p>
            <a:pPr marL="800100" indent="-571500" algn="l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在本地源码路径下安装依赖：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&gt;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pip3 install -r client/requirements/</a:t>
            </a:r>
            <a:r>
              <a:rPr lang="en-US" altLang="zh-CN" sz="4000" dirty="0" err="1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app_reqs.pip</a:t>
            </a:r>
            <a:endParaRPr lang="en-US" altLang="zh-CN" sz="4000" dirty="0">
              <a:solidFill>
                <a:srgbClr val="53585F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marL="800100" indent="-571500" algn="l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安装第三方工具</a:t>
            </a:r>
            <a:b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</a:b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1. 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进入到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client/requirements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目录</a:t>
            </a:r>
            <a:b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</a:b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2. 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在命令行中执行以下安装脚本：</a:t>
            </a:r>
            <a:endParaRPr lang="en-US" altLang="zh-CN" sz="4000" dirty="0">
              <a:solidFill>
                <a:srgbClr val="53585F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  <a:p>
            <a:pPr marL="228600" algn="l">
              <a:lnSpc>
                <a:spcPct val="200000"/>
              </a:lnSpc>
            </a:pP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        </a:t>
            </a:r>
            <a:r>
              <a:rPr lang="en-US" altLang="zh-CN" sz="4000" dirty="0" err="1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install.sh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(</a:t>
            </a:r>
            <a:r>
              <a:rPr lang="en-US" altLang="zh-CN" sz="4000" dirty="0" err="1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linux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/mac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环境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)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 或  </a:t>
            </a:r>
            <a:r>
              <a:rPr lang="en-US" altLang="zh-CN" sz="4000" dirty="0" err="1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install.bat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 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(windows</a:t>
            </a:r>
            <a:r>
              <a:rPr lang="zh-CN" altLang="en-US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环境</a:t>
            </a:r>
            <a:r>
              <a:rPr lang="en-US" altLang="zh-CN" sz="4000" dirty="0">
                <a:solidFill>
                  <a:srgbClr val="53585F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1" name="色彩体系">
            <a:extLst>
              <a:ext uri="{FF2B5EF4-FFF2-40B4-BE49-F238E27FC236}">
                <a16:creationId xmlns:a16="http://schemas.microsoft.com/office/drawing/2014/main" id="{C625D368-FE98-2745-9D99-C39F4F21D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en-US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启动客户端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5" name="成组">
            <a:extLst>
              <a:ext uri="{FF2B5EF4-FFF2-40B4-BE49-F238E27FC236}">
                <a16:creationId xmlns:a16="http://schemas.microsoft.com/office/drawing/2014/main" id="{275714C3-B131-D744-B2A5-8CECA59A86DF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16" name="图像" descr="图像">
              <a:extLst>
                <a:ext uri="{FF2B5EF4-FFF2-40B4-BE49-F238E27FC236}">
                  <a16:creationId xmlns:a16="http://schemas.microsoft.com/office/drawing/2014/main" id="{F0FE7B49-047A-8349-B1CB-72902385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1">
              <a:extLst>
                <a:ext uri="{FF2B5EF4-FFF2-40B4-BE49-F238E27FC236}">
                  <a16:creationId xmlns:a16="http://schemas.microsoft.com/office/drawing/2014/main" id="{57A2F19A-FF7E-3047-827E-4CE0295CF426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3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8" name="采用腾讯新视觉系统配色方案">
            <a:extLst>
              <a:ext uri="{FF2B5EF4-FFF2-40B4-BE49-F238E27FC236}">
                <a16:creationId xmlns:a16="http://schemas.microsoft.com/office/drawing/2014/main" id="{D4BF69A4-81BC-F94C-8F7F-D1D4905643B2}"/>
              </a:ext>
            </a:extLst>
          </p:cNvPr>
          <p:cNvSpPr txBox="1"/>
          <p:nvPr/>
        </p:nvSpPr>
        <p:spPr>
          <a:xfrm>
            <a:off x="1404777" y="2089172"/>
            <a:ext cx="2147284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a.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 配置</a:t>
            </a:r>
            <a:r>
              <a:rPr lang="en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client/</a:t>
            </a:r>
            <a:r>
              <a:rPr lang="en" altLang="zh-CN" dirty="0" err="1">
                <a:latin typeface="腾讯体 W7" panose="020C08030202040F0204" pitchFamily="34" charset="-122"/>
                <a:ea typeface="腾讯体 W7" panose="020C08030202040F0204" pitchFamily="34" charset="-122"/>
              </a:rPr>
              <a:t>config.ini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文件，配置客户端执行环境</a:t>
            </a:r>
          </a:p>
        </p:txBody>
      </p:sp>
      <p:sp>
        <p:nvSpPr>
          <p:cNvPr id="19" name="内容区域">
            <a:extLst>
              <a:ext uri="{FF2B5EF4-FFF2-40B4-BE49-F238E27FC236}">
                <a16:creationId xmlns:a16="http://schemas.microsoft.com/office/drawing/2014/main" id="{5E12B75A-8D11-F046-8892-527A2E16A296}"/>
              </a:ext>
            </a:extLst>
          </p:cNvPr>
          <p:cNvSpPr/>
          <p:nvPr/>
        </p:nvSpPr>
        <p:spPr>
          <a:xfrm>
            <a:off x="1041760" y="3782363"/>
            <a:ext cx="21472847" cy="8360018"/>
          </a:xfrm>
          <a:prstGeom prst="rect">
            <a:avLst/>
          </a:prstGeom>
          <a:ln w="38100">
            <a:solidFill>
              <a:srgbClr val="D8D7DF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l"/>
            <a:endParaRPr lang="zh-CN" altLang="en-US" dirty="0">
              <a:solidFill>
                <a:srgbClr val="53585F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FB2FD-CFAA-7D47-B4CD-36672C32EE52}"/>
              </a:ext>
            </a:extLst>
          </p:cNvPr>
          <p:cNvSpPr/>
          <p:nvPr/>
        </p:nvSpPr>
        <p:spPr>
          <a:xfrm>
            <a:off x="1869393" y="4505979"/>
            <a:ext cx="7636591" cy="23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将 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&lt;Server IP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地址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&gt;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 替换成实际的</a:t>
            </a:r>
            <a:r>
              <a:rPr lang="en-US" altLang="zh-CN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serve </a:t>
            </a:r>
            <a:r>
              <a:rPr lang="en-US" altLang="zh-CN" sz="4000" dirty="0" err="1">
                <a:latin typeface="TencentSans W3" panose="020C04030202040F0204" pitchFamily="34" charset="-122"/>
                <a:ea typeface="TencentSans W3" panose="020C04030202040F0204" pitchFamily="34" charset="-122"/>
              </a:rPr>
              <a:t>ip</a:t>
            </a:r>
            <a:r>
              <a:rPr lang="zh-CN" altLang="en-US" sz="4000" dirty="0">
                <a:latin typeface="TencentSans W3" panose="020C04030202040F0204" pitchFamily="34" charset="-122"/>
                <a:ea typeface="TencentSans W3" panose="020C04030202040F0204" pitchFamily="34" charset="-122"/>
              </a:rPr>
              <a:t>（可包含端口号）。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CC93B6-0D6D-8645-A450-BC6C85D5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691" y="4828359"/>
            <a:ext cx="11747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med">
        <p:dissolv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491</Words>
  <Application>Microsoft Macintosh PowerPoint</Application>
  <PresentationFormat>自定义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腾讯体 W7</vt:lpstr>
      <vt:lpstr>TencentSans W3</vt:lpstr>
      <vt:lpstr>TencentSans W7</vt:lpstr>
      <vt:lpstr>TTTGBMedium</vt:lpstr>
      <vt:lpstr>Calibri</vt:lpstr>
      <vt:lpstr>Helvetica</vt:lpstr>
      <vt:lpstr>Helvetica Light</vt:lpstr>
      <vt:lpstr>Helvetica Neue</vt:lpstr>
      <vt:lpstr>Helvetica Neue Medium</vt:lpstr>
      <vt:lpstr>Wingdings</vt:lpstr>
      <vt:lpstr>Gradient</vt:lpstr>
      <vt:lpstr>腾讯云代码分析快速入门</vt:lpstr>
      <vt:lpstr>目录</vt:lpstr>
      <vt:lpstr>PowerPoint 演示文稿</vt:lpstr>
      <vt:lpstr>PowerPoint 演示文稿</vt:lpstr>
      <vt:lpstr>配置项目</vt:lpstr>
      <vt:lpstr>配置项目</vt:lpstr>
      <vt:lpstr>配置项目</vt:lpstr>
      <vt:lpstr>PowerPoint 演示文稿</vt:lpstr>
      <vt:lpstr>启动客户端</vt:lpstr>
      <vt:lpstr>启动客户端</vt:lpstr>
      <vt:lpstr>启动客户端</vt:lpstr>
      <vt:lpstr>启动客户端</vt:lpstr>
      <vt:lpstr>启动客户端</vt:lpstr>
      <vt:lpstr>启动客户端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 连接的力量</dc:title>
  <cp:lastModifiedBy>T162355</cp:lastModifiedBy>
  <cp:revision>21</cp:revision>
  <dcterms:modified xsi:type="dcterms:W3CDTF">2021-12-31T03:15:54Z</dcterms:modified>
</cp:coreProperties>
</file>