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7" r:id="rId2"/>
    <p:sldId id="310" r:id="rId3"/>
    <p:sldId id="318" r:id="rId4"/>
    <p:sldId id="260" r:id="rId5"/>
    <p:sldId id="275" r:id="rId6"/>
    <p:sldId id="271" r:id="rId7"/>
    <p:sldId id="319" r:id="rId8"/>
    <p:sldId id="298" r:id="rId9"/>
    <p:sldId id="320" r:id="rId10"/>
    <p:sldId id="321" r:id="rId11"/>
    <p:sldId id="322" r:id="rId12"/>
    <p:sldId id="325" r:id="rId13"/>
    <p:sldId id="323" r:id="rId14"/>
    <p:sldId id="324" r:id="rId15"/>
    <p:sldId id="278" r:id="rId16"/>
    <p:sldId id="256" r:id="rId17"/>
    <p:sldId id="279" r:id="rId18"/>
  </p:sldIdLst>
  <p:sldSz cx="12192000" cy="6858000"/>
  <p:notesSz cx="6858000" cy="9144000"/>
  <p:embeddedFontLst>
    <p:embeddedFont>
      <p:font typeface="10X10 Bold" charset="-127"/>
      <p:regular r:id="rId19"/>
    </p:embeddedFont>
    <p:embeddedFont>
      <p:font typeface="나눔고딕코딩" pitchFamily="49" charset="-127"/>
      <p:regular r:id="rId20"/>
      <p:bold r:id="rId21"/>
    </p:embeddedFont>
    <p:embeddedFont>
      <p:font typeface="맑은 고딕" pitchFamily="50" charset="-127"/>
      <p:regular r:id="rId22"/>
      <p:bold r:id="rId23"/>
    </p:embeddedFont>
    <p:embeddedFont>
      <p:font typeface="나눔고딕 ExtraBold" charset="-127"/>
      <p:bold r:id="rId24"/>
    </p:embeddedFont>
    <p:embeddedFont>
      <p:font typeface="한컴 솔잎 M" pitchFamily="18" charset="-127"/>
      <p:regular r:id="rId25"/>
    </p:embeddedFont>
    <p:embeddedFont>
      <p:font typeface="나눔바른고딕" charset="-127"/>
      <p:regular r:id="rId26"/>
      <p:bold r:id="rId27"/>
    </p:embeddedFont>
    <p:embeddedFont>
      <p:font typeface="나눔스퀘어 Bold" charset="-1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4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064">
          <p15:clr>
            <a:srgbClr val="A4A3A4"/>
          </p15:clr>
        </p15:guide>
        <p15:guide id="4" pos="3976" userDrawn="1">
          <p15:clr>
            <a:srgbClr val="A4A3A4"/>
          </p15:clr>
        </p15:guide>
        <p15:guide id="5" pos="7016">
          <p15:clr>
            <a:srgbClr val="A4A3A4"/>
          </p15:clr>
        </p15:guide>
        <p15:guide id="6" orient="horz" pos="2387" userDrawn="1">
          <p15:clr>
            <a:srgbClr val="A4A3A4"/>
          </p15:clr>
        </p15:guide>
        <p15:guide id="7" orient="horz" pos="1956" userDrawn="1">
          <p15:clr>
            <a:srgbClr val="A4A3A4"/>
          </p15:clr>
        </p15:guide>
        <p15:guide id="8" orient="horz" pos="2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B2C6"/>
    <a:srgbClr val="1AA5B8"/>
    <a:srgbClr val="C22B3C"/>
    <a:srgbClr val="16A085"/>
    <a:srgbClr val="A7A5A6"/>
    <a:srgbClr val="F9F9F9"/>
    <a:srgbClr val="C0392B"/>
    <a:srgbClr val="9BBB59"/>
    <a:srgbClr val="F39C12"/>
    <a:srgbClr val="298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228" y="-102"/>
      </p:cViewPr>
      <p:guideLst>
        <p:guide orient="horz" pos="1049"/>
        <p:guide orient="horz" pos="2160"/>
        <p:guide orient="horz" pos="3064"/>
        <p:guide orient="horz" pos="2387"/>
        <p:guide orient="horz" pos="1956"/>
        <p:guide orient="horz" pos="2815"/>
        <p:guide pos="3976"/>
        <p:guide pos="7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4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00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96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 userDrawn="1"/>
        </p:nvGrpSpPr>
        <p:grpSpPr>
          <a:xfrm>
            <a:off x="10987927" y="6235531"/>
            <a:ext cx="1325947" cy="634586"/>
            <a:chOff x="7128334" y="2485162"/>
            <a:chExt cx="1325947" cy="616322"/>
          </a:xfrm>
        </p:grpSpPr>
        <p:sp>
          <p:nvSpPr>
            <p:cNvPr id="8" name="TextBox 7"/>
            <p:cNvSpPr txBox="1"/>
            <p:nvPr/>
          </p:nvSpPr>
          <p:spPr>
            <a:xfrm>
              <a:off x="7128334" y="2485162"/>
              <a:ext cx="1134904" cy="388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000" spc="-150" smtClean="0">
                  <a:solidFill>
                    <a:srgbClr val="77767A"/>
                  </a:solidFill>
                  <a:latin typeface="a둥근빅체" panose="02020600000000000000" pitchFamily="18" charset="-127"/>
                  <a:ea typeface="a둥근빅체" panose="02020600000000000000" pitchFamily="18" charset="-127"/>
                </a:rPr>
                <a:t>VANXY</a:t>
              </a:r>
              <a:endParaRPr lang="ko-KR" altLang="en-US" sz="2000" spc="-150">
                <a:solidFill>
                  <a:srgbClr val="77767A"/>
                </a:solidFill>
                <a:latin typeface="a둥근빅체" panose="02020600000000000000" pitchFamily="18" charset="-127"/>
                <a:ea typeface="a둥근빅체" panose="02020600000000000000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47932" y="2653107"/>
              <a:ext cx="697981" cy="448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 smtClean="0">
                  <a:solidFill>
                    <a:srgbClr val="159F84"/>
                  </a:solidFill>
                  <a:latin typeface="HU바위꽃170" panose="02020603020101020101" pitchFamily="18" charset="-127"/>
                  <a:ea typeface="HU바위꽃170" panose="02020603020101020101" pitchFamily="18" charset="-127"/>
                </a:rPr>
                <a:t>P</a:t>
              </a:r>
              <a:r>
                <a:rPr lang="en-US" altLang="ko-KR" sz="2400" spc="-300" smtClean="0">
                  <a:solidFill>
                    <a:srgbClr val="F49201"/>
                  </a:solidFill>
                  <a:latin typeface="HU바위꽃170" panose="02020603020101020101" pitchFamily="18" charset="-127"/>
                  <a:ea typeface="HU바위꽃170" panose="02020603020101020101" pitchFamily="18" charset="-127"/>
                </a:rPr>
                <a:t>P</a:t>
              </a:r>
              <a:r>
                <a:rPr lang="en-US" altLang="ko-KR" sz="2400" spc="-300" smtClean="0">
                  <a:solidFill>
                    <a:srgbClr val="BD2517"/>
                  </a:solidFill>
                  <a:latin typeface="HU바위꽃170" panose="02020603020101020101" pitchFamily="18" charset="-127"/>
                  <a:ea typeface="HU바위꽃170" panose="02020603020101020101" pitchFamily="18" charset="-127"/>
                </a:rPr>
                <a:t>T</a:t>
              </a:r>
              <a:endParaRPr lang="ko-KR" altLang="en-US" sz="2400" spc="-300">
                <a:solidFill>
                  <a:srgbClr val="BD2517"/>
                </a:solidFill>
                <a:latin typeface="HU바위꽃170" panose="02020603020101020101" pitchFamily="18" charset="-127"/>
                <a:ea typeface="HU바위꽃170" panose="0202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91092" y="2766108"/>
              <a:ext cx="863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solidFill>
                    <a:srgbClr val="77767A"/>
                  </a:solidFill>
                </a:rPr>
                <a:t>9-8007</a:t>
              </a:r>
              <a:endParaRPr lang="ko-KR" altLang="en-US" sz="1200">
                <a:solidFill>
                  <a:srgbClr val="77767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90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0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8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2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53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7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F513-41D8-4FBD-889F-CCE17FCCA7D9}" type="datetimeFigureOut">
              <a:rPr lang="ko-KR" altLang="en-US" smtClean="0"/>
              <a:pPr/>
              <a:t>2016-02-15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200240" cy="6858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667000" y="2324100"/>
            <a:ext cx="6858000" cy="2209800"/>
          </a:xfrm>
          <a:prstGeom prst="rect">
            <a:avLst/>
          </a:prstGeom>
          <a:solidFill>
            <a:srgbClr val="1AA5B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65626" y="2669466"/>
            <a:ext cx="627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SIDA Project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2117" y="3891479"/>
            <a:ext cx="609188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dist"/>
            <a:r>
              <a:rPr lang="ko-KR" altLang="en-US" sz="1600" dirty="0" smtClean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코딩" pitchFamily="49" charset="-127"/>
                <a:ea typeface="나눔고딕코딩" pitchFamily="49" charset="-127"/>
              </a:rPr>
              <a:t>송영준</a:t>
            </a:r>
            <a:r>
              <a:rPr lang="en-US" altLang="ko-KR" sz="1600" dirty="0" smtClean="0">
                <a:solidFill>
                  <a:schemeClr val="bg1"/>
                </a:solidFill>
                <a:latin typeface="나눔고딕코딩" pitchFamily="49" charset="-127"/>
                <a:ea typeface="나눔고딕코딩" pitchFamily="49" charset="-127"/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  <a:latin typeface="나눔고딕코딩" pitchFamily="49" charset="-127"/>
                <a:ea typeface="나눔고딕코딩" pitchFamily="49" charset="-127"/>
              </a:rPr>
              <a:t>조소현</a:t>
            </a:r>
            <a:r>
              <a:rPr lang="en-US" altLang="ko-KR" sz="1600" dirty="0" smtClean="0">
                <a:solidFill>
                  <a:schemeClr val="bg1"/>
                </a:solidFill>
                <a:latin typeface="나눔고딕코딩" pitchFamily="49" charset="-127"/>
                <a:ea typeface="나눔고딕코딩" pitchFamily="49" charset="-127"/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  <a:latin typeface="나눔고딕코딩" pitchFamily="49" charset="-127"/>
                <a:ea typeface="나눔고딕코딩" pitchFamily="49" charset="-127"/>
              </a:rPr>
              <a:t>정상훈</a:t>
            </a:r>
            <a:r>
              <a:rPr lang="en-US" altLang="ko-KR" sz="1600" dirty="0" smtClean="0">
                <a:solidFill>
                  <a:schemeClr val="bg1"/>
                </a:solidFill>
                <a:latin typeface="나눔고딕코딩" pitchFamily="49" charset="-127"/>
                <a:ea typeface="나눔고딕코딩" pitchFamily="49" charset="-127"/>
              </a:rPr>
              <a:t>/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고딕코딩" pitchFamily="49" charset="-127"/>
                <a:ea typeface="나눔고딕코딩" pitchFamily="49" charset="-127"/>
              </a:rPr>
              <a:t>양우남</a:t>
            </a:r>
            <a:r>
              <a:rPr lang="en-US" altLang="ko-KR" sz="1600" dirty="0" smtClean="0">
                <a:solidFill>
                  <a:schemeClr val="bg1"/>
                </a:solidFill>
                <a:latin typeface="나눔고딕코딩" pitchFamily="49" charset="-127"/>
                <a:ea typeface="나눔고딕코딩" pitchFamily="49" charset="-127"/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  <a:latin typeface="나눔고딕코딩" pitchFamily="49" charset="-127"/>
                <a:ea typeface="나눔고딕코딩" pitchFamily="49" charset="-127"/>
              </a:rPr>
              <a:t>진호영</a:t>
            </a:r>
            <a:endParaRPr lang="en-US" altLang="ko-KR" sz="1600" dirty="0" smtClean="0">
              <a:solidFill>
                <a:schemeClr val="bg1"/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683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2902" y="168583"/>
            <a:ext cx="4637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Card</a:t>
            </a:r>
            <a:endParaRPr lang="ko-KR" altLang="en-US" sz="3200" spc="-150" dirty="0">
              <a:solidFill>
                <a:srgbClr val="4455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507205" y="727000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29" y="1020077"/>
            <a:ext cx="10440000" cy="2267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29" y="3213026"/>
            <a:ext cx="10440000" cy="3397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532239" y="5968314"/>
            <a:ext cx="1655805" cy="197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7153" y="143361"/>
            <a:ext cx="1075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  <a:latin typeface="한컴 솔잎 M" pitchFamily="18" charset="-127"/>
                <a:ea typeface="한컴 솔잎 M" pitchFamily="18" charset="-127"/>
              </a:rPr>
              <a:t>SIDA</a:t>
            </a:r>
            <a:endParaRPr lang="ko-KR" altLang="en-US" sz="2400" dirty="0">
              <a:solidFill>
                <a:srgbClr val="0070C0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68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2902" y="168583"/>
            <a:ext cx="4637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Money Book</a:t>
            </a:r>
            <a:endParaRPr lang="ko-KR" altLang="en-US" sz="3200" spc="-150" dirty="0">
              <a:solidFill>
                <a:srgbClr val="4455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507205" y="727000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725" y="1090869"/>
            <a:ext cx="4334782" cy="57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510" y="1074463"/>
            <a:ext cx="3392877" cy="57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7153" y="143361"/>
            <a:ext cx="1075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  <a:latin typeface="한컴 솔잎 M" pitchFamily="18" charset="-127"/>
                <a:ea typeface="한컴 솔잎 M" pitchFamily="18" charset="-127"/>
              </a:rPr>
              <a:t>SIDA</a:t>
            </a:r>
            <a:endParaRPr lang="ko-KR" altLang="en-US" sz="2400" dirty="0">
              <a:solidFill>
                <a:srgbClr val="0070C0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78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2902" y="168583"/>
            <a:ext cx="4637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Money Book</a:t>
            </a:r>
            <a:endParaRPr lang="ko-KR" altLang="en-US" sz="3200" spc="-150" dirty="0">
              <a:solidFill>
                <a:srgbClr val="4455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507205" y="727000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0" y="1089000"/>
            <a:ext cx="10440000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7153" y="143361"/>
            <a:ext cx="1075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  <a:latin typeface="한컴 솔잎 M" pitchFamily="18" charset="-127"/>
                <a:ea typeface="한컴 솔잎 M" pitchFamily="18" charset="-127"/>
              </a:rPr>
              <a:t>SIDA</a:t>
            </a:r>
            <a:endParaRPr lang="ko-KR" altLang="en-US" sz="2400" dirty="0">
              <a:solidFill>
                <a:srgbClr val="0070C0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15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2902" y="168583"/>
            <a:ext cx="4637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Address Book</a:t>
            </a:r>
            <a:endParaRPr lang="ko-KR" altLang="en-US" sz="3200" spc="-150" dirty="0">
              <a:solidFill>
                <a:srgbClr val="4455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507205" y="727000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0" y="1089000"/>
            <a:ext cx="10440000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7153" y="143361"/>
            <a:ext cx="1075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  <a:latin typeface="한컴 솔잎 M" pitchFamily="18" charset="-127"/>
                <a:ea typeface="한컴 솔잎 M" pitchFamily="18" charset="-127"/>
              </a:rPr>
              <a:t>SIDA</a:t>
            </a:r>
            <a:endParaRPr lang="ko-KR" altLang="en-US" sz="2400" dirty="0">
              <a:solidFill>
                <a:srgbClr val="0070C0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060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2902" y="168583"/>
            <a:ext cx="4637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 Account</a:t>
            </a:r>
            <a:endParaRPr lang="ko-KR" altLang="en-US" sz="3200" spc="-150" dirty="0">
              <a:solidFill>
                <a:srgbClr val="4455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507205" y="727000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25" y="1132874"/>
            <a:ext cx="6586151" cy="5601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47153" y="143361"/>
            <a:ext cx="1075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  <a:latin typeface="한컴 솔잎 M" pitchFamily="18" charset="-127"/>
                <a:ea typeface="한컴 솔잎 M" pitchFamily="18" charset="-127"/>
              </a:rPr>
              <a:t>SIDA</a:t>
            </a:r>
            <a:endParaRPr lang="ko-KR" altLang="en-US" sz="2400" dirty="0">
              <a:solidFill>
                <a:srgbClr val="0070C0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99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667000" y="2324100"/>
            <a:ext cx="6858000" cy="2209800"/>
          </a:xfrm>
          <a:prstGeom prst="rect">
            <a:avLst/>
          </a:prstGeom>
          <a:solidFill>
            <a:srgbClr val="1AA5B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04800" y="3003105"/>
            <a:ext cx="4137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spc="-150" dirty="0" smtClean="0">
                <a:solidFill>
                  <a:schemeClr val="bg1"/>
                </a:solidFill>
                <a:latin typeface="나눔스퀘어 Bold" charset="-127"/>
                <a:ea typeface="나눔스퀘어 Bold" charset="-127"/>
              </a:rPr>
              <a:t>프로젝트 시연</a:t>
            </a:r>
            <a:endParaRPr lang="ko-KR" altLang="en-US" sz="4400" spc="-150" dirty="0">
              <a:solidFill>
                <a:schemeClr val="bg1"/>
              </a:solidFill>
              <a:latin typeface="나눔스퀘어 Bold" charset="-127"/>
              <a:ea typeface="나눔스퀘어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683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44346" y="2953270"/>
            <a:ext cx="2691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 smtClean="0">
                <a:solidFill>
                  <a:srgbClr val="77767A"/>
                </a:solidFill>
                <a:latin typeface="10X10 Bold" pitchFamily="50" charset="-127"/>
                <a:ea typeface="10X10 Bold" pitchFamily="50" charset="-127"/>
              </a:rPr>
              <a:t>P R O J E C T</a:t>
            </a:r>
            <a:endParaRPr lang="ko-KR" altLang="en-US" sz="3600" spc="-150" dirty="0">
              <a:solidFill>
                <a:srgbClr val="77767A"/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44346" y="3411526"/>
            <a:ext cx="87808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 smtClean="0">
                <a:solidFill>
                  <a:srgbClr val="159F84"/>
                </a:solidFill>
                <a:latin typeface="10X10 Bold" pitchFamily="50" charset="-127"/>
                <a:ea typeface="10X10 Bold" pitchFamily="50" charset="-127"/>
              </a:rPr>
              <a:t>Q </a:t>
            </a:r>
            <a:r>
              <a:rPr lang="en-US" altLang="ko-KR" sz="3600" spc="-300" dirty="0" smtClean="0">
                <a:solidFill>
                  <a:srgbClr val="F49201"/>
                </a:solidFill>
                <a:latin typeface="10X10 Bold" pitchFamily="50" charset="-127"/>
                <a:ea typeface="10X10 Bold" pitchFamily="50" charset="-127"/>
              </a:rPr>
              <a:t>N </a:t>
            </a:r>
            <a:endParaRPr lang="ko-KR" altLang="en-US" sz="3200" dirty="0"/>
          </a:p>
          <a:p>
            <a:endParaRPr lang="ko-KR" altLang="en-US" sz="3200" spc="-300" dirty="0">
              <a:solidFill>
                <a:srgbClr val="BD2517"/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44346" y="3899255"/>
            <a:ext cx="442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spc="-300" dirty="0" smtClean="0">
                <a:solidFill>
                  <a:srgbClr val="BD2517"/>
                </a:solidFill>
                <a:latin typeface="10X10 Bold" pitchFamily="50" charset="-127"/>
                <a:ea typeface="10X10 Bold" pitchFamily="50" charset="-127"/>
              </a:rPr>
              <a:t>A</a:t>
            </a:r>
            <a:endParaRPr lang="ko-KR" altLang="en-US" sz="3600" dirty="0"/>
          </a:p>
        </p:txBody>
      </p:sp>
      <p:sp>
        <p:nvSpPr>
          <p:cNvPr id="16" name="눈물 방울 15"/>
          <p:cNvSpPr/>
          <p:nvPr/>
        </p:nvSpPr>
        <p:spPr>
          <a:xfrm rot="7965196">
            <a:off x="5279242" y="1851032"/>
            <a:ext cx="455925" cy="455925"/>
          </a:xfrm>
          <a:prstGeom prst="teardrop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63376" y="2345594"/>
            <a:ext cx="1287656" cy="261610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SIDA Project</a:t>
            </a:r>
            <a:endParaRPr lang="ko-KR" altLang="en-US" sz="1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" name="직선 연결선 17"/>
          <p:cNvCxnSpPr>
            <a:stCxn id="17" idx="2"/>
          </p:cNvCxnSpPr>
          <p:nvPr/>
        </p:nvCxnSpPr>
        <p:spPr>
          <a:xfrm>
            <a:off x="5507204" y="2607204"/>
            <a:ext cx="1" cy="187558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904" y="199225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8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and_20858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1162050"/>
            <a:ext cx="4514850" cy="4533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rot="5400000">
            <a:off x="5155540" y="2121532"/>
            <a:ext cx="1914425" cy="1588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12752" y="3313518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112752" y="3908308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112752" y="4470942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112752" y="5005440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43809" y="3009399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01. 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43809" y="361411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02. 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화면구성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43809" y="4195218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 PROJECT 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시연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3809" y="4741022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04. Q&amp;A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047709" y="3128173"/>
            <a:ext cx="154800" cy="154800"/>
          </a:xfrm>
          <a:prstGeom prst="ellipse">
            <a:avLst/>
          </a:prstGeom>
          <a:solidFill>
            <a:srgbClr val="1AA5B8">
              <a:alpha val="80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47709" y="3692518"/>
            <a:ext cx="154800" cy="154800"/>
          </a:xfrm>
          <a:prstGeom prst="ellipse">
            <a:avLst/>
          </a:prstGeom>
          <a:solidFill>
            <a:srgbClr val="1AA5B8">
              <a:alpha val="80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047709" y="4267509"/>
            <a:ext cx="154800" cy="154800"/>
          </a:xfrm>
          <a:prstGeom prst="ellipse">
            <a:avLst/>
          </a:prstGeom>
          <a:solidFill>
            <a:srgbClr val="1AA5B8">
              <a:alpha val="80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047709" y="4817786"/>
            <a:ext cx="154800" cy="154800"/>
          </a:xfrm>
          <a:prstGeom prst="ellipse">
            <a:avLst/>
          </a:prstGeom>
          <a:solidFill>
            <a:srgbClr val="1AA5B8">
              <a:alpha val="80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74388" y="1496132"/>
            <a:ext cx="2799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</a:t>
            </a:r>
            <a:endParaRPr lang="ko-KR" altLang="en-US" sz="4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413152" y="1423643"/>
            <a:ext cx="1054440" cy="574769"/>
            <a:chOff x="6647935" y="1880852"/>
            <a:chExt cx="1054440" cy="57476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006281" y="1880852"/>
              <a:ext cx="691978" cy="133299"/>
            </a:xfrm>
            <a:prstGeom prst="roundRect">
              <a:avLst/>
            </a:prstGeom>
            <a:solidFill>
              <a:srgbClr val="1AA5B8">
                <a:alpha val="8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7010397" y="2095037"/>
              <a:ext cx="691978" cy="133299"/>
            </a:xfrm>
            <a:prstGeom prst="roundRect">
              <a:avLst/>
            </a:prstGeom>
            <a:solidFill>
              <a:srgbClr val="1AA5B8">
                <a:alpha val="8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7006281" y="2318951"/>
              <a:ext cx="691978" cy="133299"/>
            </a:xfrm>
            <a:prstGeom prst="roundRect">
              <a:avLst/>
            </a:prstGeom>
            <a:solidFill>
              <a:srgbClr val="1AA5B8">
                <a:alpha val="8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647935" y="1880852"/>
              <a:ext cx="222422" cy="133299"/>
            </a:xfrm>
            <a:prstGeom prst="roundRect">
              <a:avLst/>
            </a:prstGeom>
            <a:solidFill>
              <a:srgbClr val="1AA5B8">
                <a:alpha val="8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47935" y="2106648"/>
              <a:ext cx="222422" cy="133299"/>
            </a:xfrm>
            <a:prstGeom prst="roundRect">
              <a:avLst/>
            </a:prstGeom>
            <a:solidFill>
              <a:srgbClr val="1AA5B8">
                <a:alpha val="8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47935" y="2322322"/>
              <a:ext cx="222422" cy="133299"/>
            </a:xfrm>
            <a:prstGeom prst="roundRect">
              <a:avLst/>
            </a:prstGeom>
            <a:solidFill>
              <a:srgbClr val="1AA5B8">
                <a:alpha val="8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47153" y="143361"/>
            <a:ext cx="1075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  <a:latin typeface="한컴 솔잎 M" pitchFamily="18" charset="-127"/>
                <a:ea typeface="한컴 솔잎 M" pitchFamily="18" charset="-127"/>
              </a:rPr>
              <a:t>SIDA</a:t>
            </a:r>
            <a:endParaRPr lang="ko-KR" altLang="en-US" sz="2400" dirty="0">
              <a:solidFill>
                <a:srgbClr val="0070C0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54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rot="5400000">
            <a:off x="5155540" y="2121532"/>
            <a:ext cx="1914425" cy="1588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12752" y="3313518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112752" y="3908308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112752" y="4470942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112752" y="5005440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43809" y="3009399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01. </a:t>
            </a:r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43809" y="361411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02. </a:t>
            </a: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화면구성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43809" y="4195218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 PROJECT </a:t>
            </a: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43809" y="4741022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04. Q&amp;A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047709" y="3128173"/>
            <a:ext cx="154800" cy="154800"/>
          </a:xfrm>
          <a:prstGeom prst="ellipse">
            <a:avLst/>
          </a:prstGeom>
          <a:solidFill>
            <a:srgbClr val="1AA5B8">
              <a:alpha val="80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47709" y="3692518"/>
            <a:ext cx="154800" cy="154800"/>
          </a:xfrm>
          <a:prstGeom prst="ellipse">
            <a:avLst/>
          </a:prstGeom>
          <a:solidFill>
            <a:srgbClr val="1AA5B8">
              <a:alpha val="80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047709" y="4267509"/>
            <a:ext cx="154800" cy="154800"/>
          </a:xfrm>
          <a:prstGeom prst="ellipse">
            <a:avLst/>
          </a:prstGeom>
          <a:solidFill>
            <a:srgbClr val="1AA5B8">
              <a:alpha val="80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047709" y="4817786"/>
            <a:ext cx="154800" cy="154800"/>
          </a:xfrm>
          <a:prstGeom prst="ellipse">
            <a:avLst/>
          </a:prstGeom>
          <a:solidFill>
            <a:srgbClr val="1AA5B8">
              <a:alpha val="80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74388" y="1496132"/>
            <a:ext cx="2799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</a:t>
            </a:r>
            <a:endParaRPr lang="ko-KR" altLang="en-US" sz="4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413152" y="1423643"/>
            <a:ext cx="1054440" cy="574769"/>
            <a:chOff x="6647935" y="1880852"/>
            <a:chExt cx="1054440" cy="57476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006281" y="1880852"/>
              <a:ext cx="691978" cy="133299"/>
            </a:xfrm>
            <a:prstGeom prst="roundRect">
              <a:avLst/>
            </a:prstGeom>
            <a:solidFill>
              <a:srgbClr val="1AA5B8">
                <a:alpha val="8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7010397" y="2095037"/>
              <a:ext cx="691978" cy="133299"/>
            </a:xfrm>
            <a:prstGeom prst="roundRect">
              <a:avLst/>
            </a:prstGeom>
            <a:solidFill>
              <a:srgbClr val="1AA5B8">
                <a:alpha val="8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7006281" y="2318951"/>
              <a:ext cx="691978" cy="133299"/>
            </a:xfrm>
            <a:prstGeom prst="roundRect">
              <a:avLst/>
            </a:prstGeom>
            <a:solidFill>
              <a:srgbClr val="1AA5B8">
                <a:alpha val="8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647935" y="1880852"/>
              <a:ext cx="222422" cy="133299"/>
            </a:xfrm>
            <a:prstGeom prst="roundRect">
              <a:avLst/>
            </a:prstGeom>
            <a:solidFill>
              <a:srgbClr val="1AA5B8">
                <a:alpha val="8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47935" y="2106648"/>
              <a:ext cx="222422" cy="133299"/>
            </a:xfrm>
            <a:prstGeom prst="roundRect">
              <a:avLst/>
            </a:prstGeom>
            <a:solidFill>
              <a:srgbClr val="1AA5B8">
                <a:alpha val="8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47935" y="2322322"/>
              <a:ext cx="222422" cy="133299"/>
            </a:xfrm>
            <a:prstGeom prst="roundRect">
              <a:avLst/>
            </a:prstGeom>
            <a:solidFill>
              <a:srgbClr val="1AA5B8">
                <a:alpha val="8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47153" y="143361"/>
            <a:ext cx="1075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  <a:latin typeface="한컴 솔잎 M" pitchFamily="18" charset="-127"/>
                <a:ea typeface="한컴 솔잎 M" pitchFamily="18" charset="-127"/>
              </a:rPr>
              <a:t>SIDA</a:t>
            </a:r>
            <a:endParaRPr lang="ko-KR" altLang="en-US" sz="2400" dirty="0">
              <a:solidFill>
                <a:srgbClr val="0070C0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585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4053839" y="670155"/>
            <a:ext cx="3615397" cy="932113"/>
            <a:chOff x="4053839" y="670155"/>
            <a:chExt cx="3615397" cy="932113"/>
          </a:xfrm>
        </p:grpSpPr>
        <p:sp>
          <p:nvSpPr>
            <p:cNvPr id="38" name="TextBox 37"/>
            <p:cNvSpPr txBox="1"/>
            <p:nvPr/>
          </p:nvSpPr>
          <p:spPr>
            <a:xfrm>
              <a:off x="4053839" y="670155"/>
              <a:ext cx="36153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spc="-150" dirty="0" smtClean="0">
                  <a:solidFill>
                    <a:srgbClr val="44556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개요</a:t>
              </a:r>
              <a:endParaRPr lang="ko-KR" altLang="en-US" sz="3200" spc="-150" dirty="0">
                <a:solidFill>
                  <a:srgbClr val="4455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70670" y="1325269"/>
              <a:ext cx="31817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5507205" y="1283065"/>
              <a:ext cx="708664" cy="0"/>
            </a:xfrm>
            <a:prstGeom prst="line">
              <a:avLst/>
            </a:prstGeom>
            <a:ln w="38100">
              <a:solidFill>
                <a:srgbClr val="1CB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2222500" y="1869587"/>
            <a:ext cx="1906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프로젝트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6485" y="2138387"/>
            <a:ext cx="300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코딩" pitchFamily="49" charset="-127"/>
                <a:ea typeface="나눔고딕코딩" pitchFamily="49" charset="-127"/>
              </a:rPr>
              <a:t>개인관리 웹 어플리케이션 </a:t>
            </a:r>
            <a:r>
              <a:rPr lang="en-US" altLang="ko-KR" b="1" dirty="0" smtClean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rPr>
              <a:t>SIDA</a:t>
            </a:r>
            <a:r>
              <a:rPr lang="en-US" altLang="ko-KR" sz="1200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ko-KR" altLang="en-US" sz="1200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endParaRPr lang="en-US" altLang="ko-KR" sz="12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ko-KR" altLang="en-US" sz="1200" dirty="0" smtClean="0">
                <a:latin typeface="나눔고딕코딩" pitchFamily="49" charset="-127"/>
                <a:ea typeface="나눔고딕코딩" pitchFamily="49" charset="-127"/>
              </a:rPr>
              <a:t>구축</a:t>
            </a:r>
            <a:endParaRPr lang="en-US" altLang="ko-KR" sz="1200" dirty="0" smtClean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6485" y="1668487"/>
            <a:ext cx="81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1CB2C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600" dirty="0">
              <a:solidFill>
                <a:srgbClr val="1CB2C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24272" y="1882630"/>
            <a:ext cx="1868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 smtClean="0"/>
              <a:t>프로젝트 설명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08218" y="2203430"/>
            <a:ext cx="2627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나눔고딕코딩" pitchFamily="49" charset="-127"/>
                <a:ea typeface="나눔고딕코딩" pitchFamily="49" charset="-127"/>
              </a:rPr>
              <a:t>Bootstrap</a:t>
            </a:r>
            <a:r>
              <a:rPr lang="ko-KR" altLang="en-US" sz="1200" dirty="0" smtClean="0">
                <a:latin typeface="나눔고딕코딩" pitchFamily="49" charset="-127"/>
                <a:ea typeface="나눔고딕코딩" pitchFamily="49" charset="-127"/>
              </a:rPr>
              <a:t>을</a:t>
            </a:r>
            <a:r>
              <a:rPr lang="en-US" altLang="ko-KR" sz="1200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ko-KR" altLang="en-US" sz="1200" dirty="0" smtClean="0">
                <a:latin typeface="나눔고딕코딩" pitchFamily="49" charset="-127"/>
                <a:ea typeface="나눔고딕코딩" pitchFamily="49" charset="-127"/>
              </a:rPr>
              <a:t>이용하고</a:t>
            </a:r>
            <a:r>
              <a:rPr lang="en-US" altLang="ko-KR" sz="1200" dirty="0" smtClean="0">
                <a:latin typeface="나눔고딕코딩" pitchFamily="49" charset="-127"/>
                <a:ea typeface="나눔고딕코딩" pitchFamily="49" charset="-127"/>
              </a:rPr>
              <a:t>, MVC </a:t>
            </a:r>
            <a:r>
              <a:rPr lang="ko-KR" altLang="en-US" sz="1200" dirty="0" smtClean="0">
                <a:latin typeface="나눔고딕코딩" pitchFamily="49" charset="-127"/>
                <a:ea typeface="나눔고딕코딩" pitchFamily="49" charset="-127"/>
              </a:rPr>
              <a:t>패턴을 사용한 </a:t>
            </a:r>
            <a:r>
              <a:rPr lang="en-US" altLang="ko-KR" sz="1200" dirty="0" smtClean="0">
                <a:latin typeface="나눔고딕코딩" pitchFamily="49" charset="-127"/>
                <a:ea typeface="나눔고딕코딩" pitchFamily="49" charset="-127"/>
              </a:rPr>
              <a:t>Spring Framework </a:t>
            </a:r>
            <a:r>
              <a:rPr lang="ko-KR" altLang="en-US" sz="1200" dirty="0" smtClean="0">
                <a:latin typeface="나눔고딕코딩" pitchFamily="49" charset="-127"/>
                <a:ea typeface="나눔고딕코딩" pitchFamily="49" charset="-127"/>
              </a:rPr>
              <a:t>기반의 개인관리 웹 어플리케이션</a:t>
            </a:r>
            <a:endParaRPr lang="ko-KR" altLang="en-US" sz="1200" dirty="0">
              <a:solidFill>
                <a:srgbClr val="929292"/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08219" y="1665054"/>
            <a:ext cx="81651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1CB2C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3600" dirty="0">
              <a:solidFill>
                <a:srgbClr val="1CB2C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42462" y="1898703"/>
            <a:ext cx="2143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 smtClean="0"/>
              <a:t>개발 </a:t>
            </a:r>
            <a:r>
              <a:rPr lang="ko-KR" altLang="en-US" dirty="0"/>
              <a:t>환경</a:t>
            </a:r>
            <a:r>
              <a:rPr lang="ko-KR" altLang="en-US" dirty="0" smtClean="0"/>
              <a:t> 및 사용언어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345744" y="2221184"/>
            <a:ext cx="3139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나눔고딕코딩" pitchFamily="49" charset="-127"/>
                <a:ea typeface="나눔고딕코딩" pitchFamily="49" charset="-127"/>
              </a:rPr>
              <a:t>Java</a:t>
            </a:r>
            <a:endParaRPr lang="en-US" altLang="ko-KR" sz="1200" dirty="0">
              <a:latin typeface="나눔고딕코딩" pitchFamily="49" charset="-127"/>
              <a:ea typeface="나눔고딕코딩" pitchFamily="49" charset="-127"/>
            </a:endParaRPr>
          </a:p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나눔고딕코딩" pitchFamily="49" charset="-127"/>
                <a:ea typeface="나눔고딕코딩" pitchFamily="49" charset="-127"/>
              </a:rPr>
              <a:t>JSP</a:t>
            </a:r>
            <a:endParaRPr lang="en-US" altLang="ko-KR" sz="1200" dirty="0">
              <a:latin typeface="나눔고딕코딩" pitchFamily="49" charset="-127"/>
              <a:ea typeface="나눔고딕코딩" pitchFamily="49" charset="-127"/>
            </a:endParaRPr>
          </a:p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나눔고딕코딩" pitchFamily="49" charset="-127"/>
                <a:ea typeface="나눔고딕코딩" pitchFamily="49" charset="-127"/>
              </a:rPr>
              <a:t>HTML/CSS</a:t>
            </a:r>
            <a:endParaRPr lang="en-US" altLang="ko-KR" sz="1200" dirty="0">
              <a:latin typeface="나눔고딕코딩" pitchFamily="49" charset="-127"/>
              <a:ea typeface="나눔고딕코딩" pitchFamily="49" charset="-127"/>
            </a:endParaRPr>
          </a:p>
          <a:p>
            <a:pPr>
              <a:lnSpc>
                <a:spcPts val="1600"/>
              </a:lnSpc>
            </a:pPr>
            <a:r>
              <a:rPr lang="en-US" altLang="ko-KR" sz="1200" dirty="0">
                <a:latin typeface="나눔고딕코딩" pitchFamily="49" charset="-127"/>
                <a:ea typeface="나눔고딕코딩" pitchFamily="49" charset="-127"/>
              </a:rPr>
              <a:t>JavaScript</a:t>
            </a:r>
          </a:p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나눔고딕코딩" pitchFamily="49" charset="-127"/>
                <a:ea typeface="나눔고딕코딩" pitchFamily="49" charset="-127"/>
              </a:rPr>
              <a:t>JQuery</a:t>
            </a:r>
          </a:p>
          <a:p>
            <a:pPr>
              <a:lnSpc>
                <a:spcPts val="1600"/>
              </a:lnSpc>
            </a:pPr>
            <a:r>
              <a:rPr lang="en-US" altLang="ko-KR" sz="1200" dirty="0">
                <a:latin typeface="나눔고딕코딩" pitchFamily="49" charset="-127"/>
                <a:ea typeface="나눔고딕코딩" pitchFamily="49" charset="-127"/>
              </a:rPr>
              <a:t>SQL(Oracle 11g)</a:t>
            </a:r>
          </a:p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나눔고딕코딩" pitchFamily="49" charset="-127"/>
                <a:ea typeface="나눔고딕코딩" pitchFamily="49" charset="-127"/>
              </a:rPr>
              <a:t>Spring </a:t>
            </a:r>
            <a:r>
              <a:rPr lang="en-US" altLang="ko-KR" sz="1200" dirty="0">
                <a:latin typeface="나눔고딕코딩" pitchFamily="49" charset="-127"/>
                <a:ea typeface="나눔고딕코딩" pitchFamily="49" charset="-127"/>
              </a:rPr>
              <a:t>3</a:t>
            </a:r>
          </a:p>
          <a:p>
            <a:pPr>
              <a:lnSpc>
                <a:spcPts val="1600"/>
              </a:lnSpc>
            </a:pPr>
            <a:r>
              <a:rPr lang="en-US" altLang="ko-KR" sz="1200" dirty="0" err="1">
                <a:latin typeface="나눔고딕코딩" pitchFamily="49" charset="-127"/>
                <a:ea typeface="나눔고딕코딩" pitchFamily="49" charset="-127"/>
              </a:rPr>
              <a:t>MyBatis</a:t>
            </a:r>
            <a:endParaRPr lang="en-US" altLang="ko-KR" sz="1200" dirty="0">
              <a:latin typeface="나눔고딕코딩" pitchFamily="49" charset="-127"/>
              <a:ea typeface="나눔고딕코딩" pitchFamily="49" charset="-127"/>
            </a:endParaRPr>
          </a:p>
          <a:p>
            <a:pPr>
              <a:lnSpc>
                <a:spcPts val="1600"/>
              </a:lnSpc>
            </a:pPr>
            <a:r>
              <a:rPr lang="en-US" altLang="ko-KR" sz="1200" dirty="0">
                <a:latin typeface="나눔고딕코딩" pitchFamily="49" charset="-127"/>
                <a:ea typeface="나눔고딕코딩" pitchFamily="49" charset="-127"/>
              </a:rPr>
              <a:t>Bootstrap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22500" y="3315134"/>
            <a:ext cx="18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 smtClean="0"/>
              <a:t>개발 목적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596485" y="3719101"/>
            <a:ext cx="2641883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나눔고딕코딩" pitchFamily="49" charset="-127"/>
                <a:ea typeface="나눔고딕코딩" pitchFamily="49" charset="-127"/>
              </a:rPr>
              <a:t>JAVA </a:t>
            </a:r>
            <a:r>
              <a:rPr lang="ko-KR" altLang="en-US" sz="1200" dirty="0" smtClean="0">
                <a:latin typeface="나눔고딕코딩" pitchFamily="49" charset="-127"/>
                <a:ea typeface="나눔고딕코딩" pitchFamily="49" charset="-127"/>
              </a:rPr>
              <a:t>프로그래밍 응용능력 및 </a:t>
            </a:r>
            <a:r>
              <a:rPr lang="en-US" altLang="ko-KR" sz="1200" dirty="0" smtClean="0">
                <a:latin typeface="나눔고딕코딩" pitchFamily="49" charset="-127"/>
                <a:ea typeface="나눔고딕코딩" pitchFamily="49" charset="-127"/>
              </a:rPr>
              <a:t>Spring Framework</a:t>
            </a:r>
            <a:r>
              <a:rPr lang="ko-KR" altLang="en-US" sz="1200" dirty="0" smtClean="0">
                <a:latin typeface="나눔고딕코딩" pitchFamily="49" charset="-127"/>
                <a:ea typeface="나눔고딕코딩" pitchFamily="49" charset="-127"/>
              </a:rPr>
              <a:t>의 적용을 통한 개발능력 향상을 목적</a:t>
            </a:r>
            <a:endParaRPr lang="en-US" altLang="ko-KR" sz="1200" dirty="0" smtClean="0">
              <a:latin typeface="나눔고딕코딩" pitchFamily="49" charset="-127"/>
              <a:ea typeface="나눔고딕코딩" pitchFamily="49" charset="-127"/>
            </a:endParaRPr>
          </a:p>
          <a:p>
            <a:pPr>
              <a:lnSpc>
                <a:spcPts val="1600"/>
              </a:lnSpc>
            </a:pPr>
            <a:endParaRPr lang="en-US" altLang="ko-KR" sz="1200" dirty="0" smtClean="0">
              <a:latin typeface="나눔고딕코딩" pitchFamily="49" charset="-127"/>
              <a:ea typeface="나눔고딕코딩" pitchFamily="49" charset="-127"/>
            </a:endParaRPr>
          </a:p>
          <a:p>
            <a:pPr>
              <a:lnSpc>
                <a:spcPts val="1600"/>
              </a:lnSpc>
            </a:pPr>
            <a:r>
              <a:rPr lang="ko-KR" altLang="en-US" sz="1200" dirty="0" smtClean="0">
                <a:latin typeface="나눔고딕코딩" pitchFamily="49" charset="-127"/>
                <a:ea typeface="나눔고딕코딩" pitchFamily="49" charset="-127"/>
              </a:rPr>
              <a:t>개인 비서역할을 할 수 있는 기능을 가진 프로그램을 통해 개인에게 편의를 제공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96485" y="3101372"/>
            <a:ext cx="81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1CB2C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600" dirty="0">
              <a:solidFill>
                <a:srgbClr val="1CB2C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24272" y="3315134"/>
            <a:ext cx="1842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 구현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08596" y="3715473"/>
            <a:ext cx="3100309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lnSpc>
                <a:spcPts val="1600"/>
              </a:lnSpc>
            </a:pPr>
            <a:r>
              <a:rPr lang="ko-KR" altLang="en-US" sz="1200" b="1" dirty="0" err="1">
                <a:latin typeface="나눔고딕코딩" pitchFamily="49" charset="-127"/>
                <a:ea typeface="나눔고딕코딩" pitchFamily="49" charset="-127"/>
              </a:rPr>
              <a:t>대쉬보드</a:t>
            </a:r>
            <a:endParaRPr lang="en-US" altLang="ko-KR" sz="1200" b="1" dirty="0" smtClean="0">
              <a:latin typeface="나눔고딕코딩" pitchFamily="49" charset="-127"/>
              <a:ea typeface="나눔고딕코딩" pitchFamily="49" charset="-127"/>
            </a:endParaRPr>
          </a:p>
          <a:p>
            <a:pPr indent="-342900">
              <a:lnSpc>
                <a:spcPts val="1600"/>
              </a:lnSpc>
            </a:pPr>
            <a:r>
              <a:rPr lang="ko-KR" altLang="en-US" sz="1200" b="1" dirty="0" smtClean="0">
                <a:latin typeface="나눔고딕코딩" pitchFamily="49" charset="-127"/>
                <a:ea typeface="나눔고딕코딩" pitchFamily="49" charset="-127"/>
              </a:rPr>
              <a:t>회원관리</a:t>
            </a:r>
            <a:r>
              <a:rPr lang="en-US" altLang="ko-KR" sz="1200" b="1" dirty="0">
                <a:latin typeface="나눔고딕코딩" pitchFamily="49" charset="-127"/>
                <a:ea typeface="나눔고딕코딩" pitchFamily="49" charset="-127"/>
              </a:rPr>
              <a:t>	</a:t>
            </a:r>
            <a:r>
              <a:rPr lang="ko-KR" altLang="en-US" sz="1200" b="1" i="1" dirty="0">
                <a:latin typeface="나눔고딕코딩" pitchFamily="49" charset="-127"/>
                <a:ea typeface="나눔고딕코딩" pitchFamily="49" charset="-127"/>
              </a:rPr>
              <a:t>회원가입</a:t>
            </a:r>
            <a:r>
              <a:rPr lang="en-US" altLang="ko-KR" sz="1200" b="1" i="1" dirty="0">
                <a:latin typeface="나눔고딕코딩" pitchFamily="49" charset="-127"/>
                <a:ea typeface="나눔고딕코딩" pitchFamily="49" charset="-127"/>
              </a:rPr>
              <a:t>,Log </a:t>
            </a:r>
            <a:r>
              <a:rPr lang="en-US" altLang="ko-KR" sz="1200" b="1" i="1" dirty="0" smtClean="0">
                <a:latin typeface="나눔고딕코딩" pitchFamily="49" charset="-127"/>
                <a:ea typeface="나눔고딕코딩" pitchFamily="49" charset="-127"/>
              </a:rPr>
              <a:t>in/out</a:t>
            </a:r>
          </a:p>
          <a:p>
            <a:pPr indent="-342900">
              <a:lnSpc>
                <a:spcPts val="1600"/>
              </a:lnSpc>
            </a:pPr>
            <a:r>
              <a:rPr lang="en-US" altLang="ko-KR" sz="1200" b="1" i="1" dirty="0">
                <a:latin typeface="나눔고딕코딩" pitchFamily="49" charset="-127"/>
                <a:ea typeface="나눔고딕코딩" pitchFamily="49" charset="-127"/>
              </a:rPr>
              <a:t>	</a:t>
            </a:r>
            <a:r>
              <a:rPr lang="ko-KR" altLang="en-US" sz="1200" b="1" i="1" dirty="0" smtClean="0">
                <a:latin typeface="나눔고딕코딩" pitchFamily="49" charset="-127"/>
                <a:ea typeface="나눔고딕코딩" pitchFamily="49" charset="-127"/>
              </a:rPr>
              <a:t>정보수정</a:t>
            </a:r>
            <a:endParaRPr lang="en-US" altLang="ko-KR" sz="1200" b="1" i="1" dirty="0">
              <a:latin typeface="나눔고딕코딩" pitchFamily="49" charset="-127"/>
              <a:ea typeface="나눔고딕코딩" pitchFamily="49" charset="-127"/>
            </a:endParaRPr>
          </a:p>
          <a:p>
            <a:pPr indent="-342900">
              <a:lnSpc>
                <a:spcPts val="1600"/>
              </a:lnSpc>
            </a:pPr>
            <a:r>
              <a:rPr lang="ko-KR" altLang="en-US" sz="1200" b="1" dirty="0">
                <a:latin typeface="나눔고딕코딩" pitchFamily="49" charset="-127"/>
                <a:ea typeface="나눔고딕코딩" pitchFamily="49" charset="-127"/>
              </a:rPr>
              <a:t>일정관리 </a:t>
            </a:r>
            <a:r>
              <a:rPr lang="en-US" altLang="ko-KR" sz="1200" b="1" dirty="0">
                <a:latin typeface="나눔고딕코딩" pitchFamily="49" charset="-127"/>
                <a:ea typeface="나눔고딕코딩" pitchFamily="49" charset="-127"/>
              </a:rPr>
              <a:t>	</a:t>
            </a:r>
            <a:r>
              <a:rPr lang="ko-KR" altLang="en-US" sz="1200" b="1" i="1" dirty="0">
                <a:latin typeface="나눔고딕코딩" pitchFamily="49" charset="-127"/>
                <a:ea typeface="나눔고딕코딩" pitchFamily="49" charset="-127"/>
              </a:rPr>
              <a:t>달력기반 일정관리</a:t>
            </a:r>
            <a:endParaRPr lang="en-US" altLang="ko-KR" sz="1200" b="1" i="1" dirty="0">
              <a:latin typeface="나눔고딕코딩" pitchFamily="49" charset="-127"/>
              <a:ea typeface="나눔고딕코딩" pitchFamily="49" charset="-127"/>
            </a:endParaRPr>
          </a:p>
          <a:p>
            <a:pPr indent="-342900">
              <a:lnSpc>
                <a:spcPts val="1600"/>
              </a:lnSpc>
            </a:pPr>
            <a:r>
              <a:rPr lang="ko-KR" altLang="en-US" sz="1200" b="1" dirty="0">
                <a:latin typeface="나눔고딕코딩" pitchFamily="49" charset="-127"/>
                <a:ea typeface="나눔고딕코딩" pitchFamily="49" charset="-127"/>
              </a:rPr>
              <a:t>카드관리</a:t>
            </a:r>
            <a:r>
              <a:rPr lang="en-US" altLang="ko-KR" sz="1200" b="1" dirty="0">
                <a:latin typeface="나눔고딕코딩" pitchFamily="49" charset="-127"/>
                <a:ea typeface="나눔고딕코딩" pitchFamily="49" charset="-127"/>
              </a:rPr>
              <a:t>	</a:t>
            </a:r>
            <a:r>
              <a:rPr lang="ko-KR" altLang="en-US" sz="1200" b="1" i="1" dirty="0">
                <a:latin typeface="나눔고딕코딩" pitchFamily="49" charset="-127"/>
                <a:ea typeface="나눔고딕코딩" pitchFamily="49" charset="-127"/>
              </a:rPr>
              <a:t>개인신용카드 추가</a:t>
            </a:r>
            <a:r>
              <a:rPr lang="en-US" altLang="ko-KR" sz="1200" b="1" i="1" dirty="0">
                <a:latin typeface="나눔고딕코딩" pitchFamily="49" charset="-127"/>
                <a:ea typeface="나눔고딕코딩" pitchFamily="49" charset="-127"/>
              </a:rPr>
              <a:t>/</a:t>
            </a:r>
            <a:r>
              <a:rPr lang="ko-KR" altLang="en-US" sz="1200" b="1" i="1" dirty="0">
                <a:latin typeface="나눔고딕코딩" pitchFamily="49" charset="-127"/>
                <a:ea typeface="나눔고딕코딩" pitchFamily="49" charset="-127"/>
              </a:rPr>
              <a:t>관리</a:t>
            </a:r>
            <a:endParaRPr lang="en-US" altLang="ko-KR" sz="1200" b="1" i="1" dirty="0">
              <a:latin typeface="나눔고딕코딩" pitchFamily="49" charset="-127"/>
              <a:ea typeface="나눔고딕코딩" pitchFamily="49" charset="-127"/>
            </a:endParaRPr>
          </a:p>
          <a:p>
            <a:pPr>
              <a:lnSpc>
                <a:spcPts val="1600"/>
              </a:lnSpc>
            </a:pPr>
            <a:r>
              <a:rPr lang="ko-KR" altLang="en-US" sz="1200" b="1" dirty="0">
                <a:latin typeface="나눔고딕코딩" pitchFamily="49" charset="-127"/>
                <a:ea typeface="나눔고딕코딩" pitchFamily="49" charset="-127"/>
              </a:rPr>
              <a:t>가계부 </a:t>
            </a:r>
            <a:r>
              <a:rPr lang="en-US" altLang="ko-KR" sz="1200" b="1" dirty="0">
                <a:latin typeface="나눔고딕코딩" pitchFamily="49" charset="-127"/>
                <a:ea typeface="나눔고딕코딩" pitchFamily="49" charset="-127"/>
              </a:rPr>
              <a:t>	</a:t>
            </a:r>
            <a:r>
              <a:rPr lang="ko-KR" altLang="en-US" sz="1200" b="1" i="1" dirty="0">
                <a:latin typeface="나눔고딕코딩" pitchFamily="49" charset="-127"/>
                <a:ea typeface="나눔고딕코딩" pitchFamily="49" charset="-127"/>
              </a:rPr>
              <a:t>개인지출관리</a:t>
            </a:r>
            <a:endParaRPr lang="en-US" altLang="ko-KR" sz="1200" b="1" i="1" dirty="0">
              <a:latin typeface="나눔고딕코딩" pitchFamily="49" charset="-127"/>
              <a:ea typeface="나눔고딕코딩" pitchFamily="49" charset="-127"/>
            </a:endParaRPr>
          </a:p>
          <a:p>
            <a:pPr>
              <a:lnSpc>
                <a:spcPts val="1600"/>
              </a:lnSpc>
            </a:pPr>
            <a:r>
              <a:rPr lang="en-US" altLang="ko-KR" sz="1200" b="1" dirty="0">
                <a:latin typeface="나눔고딕코딩" pitchFamily="49" charset="-127"/>
                <a:ea typeface="나눔고딕코딩" pitchFamily="49" charset="-127"/>
              </a:rPr>
              <a:t>	</a:t>
            </a:r>
            <a:r>
              <a:rPr lang="ko-KR" altLang="en-US" sz="1200" b="1" i="1" dirty="0">
                <a:latin typeface="나눔고딕코딩" pitchFamily="49" charset="-127"/>
                <a:ea typeface="나눔고딕코딩" pitchFamily="49" charset="-127"/>
              </a:rPr>
              <a:t>지출관련차트</a:t>
            </a:r>
            <a:r>
              <a:rPr lang="en-US" altLang="ko-KR" sz="1200" b="1" i="1" dirty="0">
                <a:latin typeface="나눔고딕코딩" pitchFamily="49" charset="-127"/>
                <a:ea typeface="나눔고딕코딩" pitchFamily="49" charset="-127"/>
              </a:rPr>
              <a:t>	</a:t>
            </a:r>
          </a:p>
          <a:p>
            <a:pPr>
              <a:lnSpc>
                <a:spcPts val="1600"/>
              </a:lnSpc>
            </a:pPr>
            <a:r>
              <a:rPr lang="ko-KR" altLang="en-US" sz="1200" b="1" dirty="0">
                <a:latin typeface="나눔고딕코딩" pitchFamily="49" charset="-127"/>
                <a:ea typeface="나눔고딕코딩" pitchFamily="49" charset="-127"/>
              </a:rPr>
              <a:t>주소록 </a:t>
            </a:r>
            <a:r>
              <a:rPr lang="en-US" altLang="ko-KR" sz="1200" b="1" dirty="0">
                <a:latin typeface="나눔고딕코딩" pitchFamily="49" charset="-127"/>
                <a:ea typeface="나눔고딕코딩" pitchFamily="49" charset="-127"/>
              </a:rPr>
              <a:t>	</a:t>
            </a:r>
            <a:r>
              <a:rPr lang="ko-KR" altLang="en-US" sz="1200" b="1" i="1" dirty="0" smtClean="0">
                <a:latin typeface="나눔고딕코딩" pitchFamily="49" charset="-127"/>
                <a:ea typeface="나눔고딕코딩" pitchFamily="49" charset="-127"/>
              </a:rPr>
              <a:t>개인주소록관리</a:t>
            </a:r>
            <a:endParaRPr lang="en-US" altLang="ko-KR" sz="1200" b="1" i="1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08219" y="3093134"/>
            <a:ext cx="81651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1CB2C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3600" dirty="0">
              <a:solidFill>
                <a:srgbClr val="1CB2C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596485" y="5848887"/>
            <a:ext cx="9293667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7153" y="143361"/>
            <a:ext cx="1075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  <a:latin typeface="한컴 솔잎 M" pitchFamily="18" charset="-127"/>
                <a:ea typeface="한컴 솔잎 M" pitchFamily="18" charset="-127"/>
              </a:rPr>
              <a:t>SIDA</a:t>
            </a:r>
            <a:endParaRPr lang="ko-KR" altLang="en-US" sz="2400" dirty="0">
              <a:solidFill>
                <a:srgbClr val="0070C0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45744" y="1660248"/>
            <a:ext cx="81651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1CB2C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</a:t>
            </a:r>
            <a:endParaRPr lang="ko-KR" altLang="en-US" sz="3600" dirty="0">
              <a:solidFill>
                <a:srgbClr val="1CB2C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94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776784" y="670155"/>
            <a:ext cx="6169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 </a:t>
            </a:r>
            <a:r>
              <a:rPr lang="en-US" altLang="ko-KR" sz="3200" spc="-150" dirty="0" smtClean="0">
                <a:solidFill>
                  <a:srgbClr val="4455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3200" spc="-150" dirty="0" smtClean="0">
                <a:solidFill>
                  <a:srgbClr val="4455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개발과정</a:t>
            </a:r>
            <a:endParaRPr lang="ko-KR" altLang="en-US" sz="3200" spc="-150" dirty="0">
              <a:solidFill>
                <a:srgbClr val="4455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 PROCESS</a:t>
            </a:r>
            <a:endParaRPr lang="ko-KR" altLang="en-US" sz="1200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CB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497553" y="2735026"/>
            <a:ext cx="2510426" cy="1273368"/>
            <a:chOff x="608766" y="2735026"/>
            <a:chExt cx="2510426" cy="1273368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08766" y="3376033"/>
              <a:ext cx="2332134" cy="632361"/>
            </a:xfrm>
            <a:prstGeom prst="roundRect">
              <a:avLst/>
            </a:prstGeom>
            <a:solidFill>
              <a:srgbClr val="29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이등변 삼각형 3"/>
            <p:cNvSpPr/>
            <p:nvPr/>
          </p:nvSpPr>
          <p:spPr>
            <a:xfrm>
              <a:off x="841772" y="3162277"/>
              <a:ext cx="206457" cy="213756"/>
            </a:xfrm>
            <a:prstGeom prst="triangle">
              <a:avLst/>
            </a:prstGeom>
            <a:solidFill>
              <a:srgbClr val="29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8146" y="2735026"/>
              <a:ext cx="24910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 smtClean="0">
                  <a:latin typeface="나눔고딕코딩" pitchFamily="49" charset="-127"/>
                  <a:ea typeface="나눔고딕코딩" pitchFamily="49" charset="-127"/>
                </a:rPr>
                <a:t>모티브 사이트 선정 및 수집 </a:t>
              </a:r>
              <a:r>
                <a:rPr lang="en-US" altLang="ko-KR" sz="1200" dirty="0" smtClean="0">
                  <a:latin typeface="나눔고딕코딩" pitchFamily="49" charset="-127"/>
                  <a:ea typeface="나눔고딕코딩" pitchFamily="49" charset="-127"/>
                </a:rPr>
                <a:t>&amp; </a:t>
              </a:r>
            </a:p>
            <a:p>
              <a:pPr algn="just"/>
              <a:r>
                <a:rPr lang="ko-KR" altLang="en-US" sz="1200" dirty="0" smtClean="0">
                  <a:latin typeface="나눔고딕코딩" pitchFamily="49" charset="-127"/>
                  <a:ea typeface="나눔고딕코딩" pitchFamily="49" charset="-127"/>
                </a:rPr>
                <a:t>요구기능 정리</a:t>
              </a:r>
              <a:endParaRPr lang="en-US" altLang="ko-KR" sz="1200" dirty="0" smtClean="0">
                <a:latin typeface="나눔고딕코딩" pitchFamily="49" charset="-127"/>
                <a:ea typeface="나눔고딕코딩" pitchFamily="49" charset="-127"/>
              </a:endParaRPr>
            </a:p>
          </p:txBody>
        </p:sp>
        <p:pic>
          <p:nvPicPr>
            <p:cNvPr id="15" name="그림 14"/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05" y="3582186"/>
              <a:ext cx="216000" cy="2160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957258" y="3527263"/>
              <a:ext cx="2161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단계</a:t>
              </a:r>
              <a:endPara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825546" y="3376033"/>
            <a:ext cx="2560896" cy="1516548"/>
            <a:chOff x="2899688" y="3376033"/>
            <a:chExt cx="2560896" cy="151654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2899688" y="3376033"/>
              <a:ext cx="2215999" cy="632361"/>
            </a:xfrm>
            <a:prstGeom prst="roundRect">
              <a:avLst/>
            </a:prstGeom>
            <a:solidFill>
              <a:srgbClr val="16A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/>
            <p:nvPr/>
          </p:nvSpPr>
          <p:spPr>
            <a:xfrm flipV="1">
              <a:off x="3059456" y="4008394"/>
              <a:ext cx="206457" cy="213756"/>
            </a:xfrm>
            <a:prstGeom prst="triangle">
              <a:avLst/>
            </a:prstGeom>
            <a:solidFill>
              <a:srgbClr val="16A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43797" y="4246250"/>
              <a:ext cx="23333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 smtClean="0">
                  <a:latin typeface="나눔고딕코딩" pitchFamily="49" charset="-127"/>
                  <a:ea typeface="나눔고딕코딩" pitchFamily="49" charset="-127"/>
                </a:rPr>
                <a:t>데이터 베이스의 설계</a:t>
              </a:r>
            </a:p>
            <a:p>
              <a:pPr algn="just"/>
              <a:r>
                <a:rPr lang="ko-KR" altLang="en-US" sz="1200" dirty="0" smtClean="0">
                  <a:latin typeface="나눔고딕코딩" pitchFamily="49" charset="-127"/>
                  <a:ea typeface="나눔고딕코딩" pitchFamily="49" charset="-127"/>
                </a:rPr>
                <a:t>테이블 관계 설정</a:t>
              </a:r>
              <a:endParaRPr lang="en-US" altLang="ko-KR" sz="1200" dirty="0" smtClean="0">
                <a:latin typeface="나눔고딕코딩" pitchFamily="49" charset="-127"/>
                <a:ea typeface="나눔고딕코딩" pitchFamily="49" charset="-127"/>
              </a:endParaRPr>
            </a:p>
            <a:p>
              <a:pPr algn="just"/>
              <a:r>
                <a:rPr lang="en-US" altLang="ko-KR" sz="1200" dirty="0" smtClean="0">
                  <a:latin typeface="나눔고딕코딩" pitchFamily="49" charset="-127"/>
                  <a:ea typeface="나눔고딕코딩" pitchFamily="49" charset="-127"/>
                </a:rPr>
                <a:t>SQL</a:t>
              </a:r>
              <a:r>
                <a:rPr lang="ko-KR" altLang="en-US" sz="1200" dirty="0" smtClean="0">
                  <a:latin typeface="나눔고딕코딩" pitchFamily="49" charset="-127"/>
                  <a:ea typeface="나눔고딕코딩" pitchFamily="49" charset="-127"/>
                </a:rPr>
                <a:t>문의 작성</a:t>
              </a:r>
              <a:endParaRPr lang="en-US" altLang="ko-KR" sz="1200" dirty="0" smtClean="0">
                <a:latin typeface="나눔고딕코딩" pitchFamily="49" charset="-127"/>
                <a:ea typeface="나눔고딕코딩" pitchFamily="49" charset="-127"/>
              </a:endParaRPr>
            </a:p>
          </p:txBody>
        </p:sp>
        <p:pic>
          <p:nvPicPr>
            <p:cNvPr id="14" name="그림 13"/>
            <p:cNvPicPr preferRelativeResize="0"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3897" y="3574763"/>
              <a:ext cx="216000" cy="21600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298650" y="3527262"/>
              <a:ext cx="2161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단계</a:t>
              </a:r>
              <a:endPara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029971" y="2667568"/>
            <a:ext cx="2562464" cy="1340826"/>
            <a:chOff x="5104113" y="2667568"/>
            <a:chExt cx="2562464" cy="1340826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5104113" y="3376033"/>
              <a:ext cx="2309932" cy="632361"/>
            </a:xfrm>
            <a:prstGeom prst="roundRect">
              <a:avLst/>
            </a:prstGeom>
            <a:solidFill>
              <a:srgbClr val="9BB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5230668" y="3162277"/>
              <a:ext cx="206457" cy="213756"/>
            </a:xfrm>
            <a:prstGeom prst="triangle">
              <a:avLst/>
            </a:prstGeom>
            <a:solidFill>
              <a:srgbClr val="9BB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06356" y="2667568"/>
              <a:ext cx="2333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smtClean="0">
                  <a:latin typeface="나눔고딕코딩" pitchFamily="49" charset="-127"/>
                  <a:ea typeface="나눔고딕코딩" pitchFamily="49" charset="-127"/>
                </a:rPr>
                <a:t>Spring Framework </a:t>
              </a:r>
              <a:r>
                <a:rPr lang="ko-KR" altLang="en-US" sz="1200" dirty="0" smtClean="0">
                  <a:latin typeface="나눔고딕코딩" pitchFamily="49" charset="-127"/>
                  <a:ea typeface="나눔고딕코딩" pitchFamily="49" charset="-127"/>
                </a:rPr>
                <a:t>관련 설정 및 개발 환경 구성</a:t>
              </a:r>
              <a:endParaRPr lang="ko-KR" altLang="en-US" sz="1200" dirty="0">
                <a:latin typeface="나눔고딕코딩" pitchFamily="49" charset="-127"/>
                <a:ea typeface="나눔고딕코딩" pitchFamily="49" charset="-127"/>
              </a:endParaRPr>
            </a:p>
          </p:txBody>
        </p:sp>
        <p:pic>
          <p:nvPicPr>
            <p:cNvPr id="9" name="그림 8"/>
            <p:cNvPicPr preferRelativeResize="0"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291" y="3582186"/>
              <a:ext cx="216000" cy="21600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5504643" y="3536297"/>
              <a:ext cx="2161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단계</a:t>
              </a:r>
              <a:endPara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7320893" y="3376033"/>
            <a:ext cx="2558026" cy="1331881"/>
            <a:chOff x="7333250" y="3376033"/>
            <a:chExt cx="2558026" cy="133188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7333250" y="3376033"/>
              <a:ext cx="2267942" cy="632361"/>
            </a:xfrm>
            <a:prstGeom prst="roundRect">
              <a:avLst/>
            </a:pr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/>
            <p:cNvSpPr/>
            <p:nvPr/>
          </p:nvSpPr>
          <p:spPr>
            <a:xfrm flipV="1">
              <a:off x="7477029" y="4008394"/>
              <a:ext cx="206457" cy="213756"/>
            </a:xfrm>
            <a:prstGeom prst="triangle">
              <a:avLst/>
            </a:pr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401633" y="4246249"/>
              <a:ext cx="2333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 smtClean="0">
                  <a:latin typeface="나눔고딕코딩" pitchFamily="49" charset="-127"/>
                  <a:ea typeface="나눔고딕코딩" pitchFamily="49" charset="-127"/>
                </a:rPr>
                <a:t>프로그램 개발 </a:t>
              </a:r>
              <a:r>
                <a:rPr lang="en-US" altLang="ko-KR" sz="1200" dirty="0" smtClean="0">
                  <a:latin typeface="나눔고딕코딩" pitchFamily="49" charset="-127"/>
                  <a:ea typeface="나눔고딕코딩" pitchFamily="49" charset="-127"/>
                </a:rPr>
                <a:t>&amp; </a:t>
              </a:r>
              <a:r>
                <a:rPr lang="ko-KR" altLang="en-US" sz="1200" dirty="0" smtClean="0">
                  <a:latin typeface="나눔고딕코딩" pitchFamily="49" charset="-127"/>
                  <a:ea typeface="나눔고딕코딩" pitchFamily="49" charset="-127"/>
                </a:rPr>
                <a:t>테스트 </a:t>
              </a:r>
              <a:r>
                <a:rPr lang="en-US" altLang="ko-KR" sz="1200" dirty="0" smtClean="0">
                  <a:latin typeface="나눔고딕코딩" pitchFamily="49" charset="-127"/>
                  <a:ea typeface="나눔고딕코딩" pitchFamily="49" charset="-127"/>
                </a:rPr>
                <a:t>&amp; </a:t>
              </a:r>
            </a:p>
            <a:p>
              <a:pPr algn="just"/>
              <a:r>
                <a:rPr lang="ko-KR" altLang="en-US" sz="1200" dirty="0" smtClean="0">
                  <a:latin typeface="나눔고딕코딩" pitchFamily="49" charset="-127"/>
                  <a:ea typeface="나눔고딕코딩" pitchFamily="49" charset="-127"/>
                </a:rPr>
                <a:t>수정</a:t>
              </a:r>
            </a:p>
          </p:txBody>
        </p:sp>
        <p:pic>
          <p:nvPicPr>
            <p:cNvPr id="11" name="그림 10"/>
            <p:cNvPicPr preferRelativeResize="0"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91" y="3574763"/>
              <a:ext cx="216000" cy="21600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7729342" y="3536297"/>
              <a:ext cx="2161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단계</a:t>
              </a:r>
              <a:endPara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9596237" y="2684041"/>
            <a:ext cx="2632834" cy="1316115"/>
            <a:chOff x="9410882" y="2684041"/>
            <a:chExt cx="2632834" cy="1316115"/>
          </a:xfrm>
        </p:grpSpPr>
        <p:grpSp>
          <p:nvGrpSpPr>
            <p:cNvPr id="57" name="그룹 56"/>
            <p:cNvGrpSpPr/>
            <p:nvPr/>
          </p:nvGrpSpPr>
          <p:grpSpPr>
            <a:xfrm>
              <a:off x="9410882" y="3154039"/>
              <a:ext cx="2632834" cy="846117"/>
              <a:chOff x="10572440" y="5847821"/>
              <a:chExt cx="2632834" cy="846117"/>
            </a:xfrm>
          </p:grpSpPr>
          <p:sp>
            <p:nvSpPr>
              <p:cNvPr id="37" name="모서리가 둥근 직사각형 36"/>
              <p:cNvSpPr/>
              <p:nvPr/>
            </p:nvSpPr>
            <p:spPr>
              <a:xfrm>
                <a:off x="10572440" y="6061577"/>
                <a:ext cx="2332134" cy="632361"/>
              </a:xfrm>
              <a:prstGeom prst="roundRect">
                <a:avLst/>
              </a:prstGeom>
              <a:solidFill>
                <a:srgbClr val="1AA5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이등변 삼각형 49"/>
              <p:cNvSpPr/>
              <p:nvPr/>
            </p:nvSpPr>
            <p:spPr>
              <a:xfrm>
                <a:off x="10768376" y="5847821"/>
                <a:ext cx="206457" cy="213756"/>
              </a:xfrm>
              <a:prstGeom prst="triangle">
                <a:avLst/>
              </a:prstGeom>
              <a:solidFill>
                <a:srgbClr val="1AA5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1043340" y="6200450"/>
                <a:ext cx="21619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5</a:t>
                </a:r>
                <a:r>
                  <a:rPr lang="ko-KR" altLang="en-US" sz="1400" dirty="0" smtClean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단계</a:t>
                </a:r>
                <a:endParaRPr lang="ko-KR" altLang="en-US" sz="1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9422983" y="2684041"/>
              <a:ext cx="2333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 smtClean="0">
                  <a:latin typeface="나눔고딕코딩" pitchFamily="49" charset="-127"/>
                  <a:ea typeface="나눔고딕코딩" pitchFamily="49" charset="-127"/>
                </a:rPr>
                <a:t>최종 개발 완료</a:t>
              </a:r>
              <a:endParaRPr lang="en-US" altLang="ko-KR" sz="1200" dirty="0" smtClean="0">
                <a:latin typeface="나눔고딕코딩" pitchFamily="49" charset="-127"/>
                <a:ea typeface="나눔고딕코딩" pitchFamily="49" charset="-127"/>
              </a:endParaRPr>
            </a:p>
          </p:txBody>
        </p:sp>
        <p:pic>
          <p:nvPicPr>
            <p:cNvPr id="35" name="그림 34"/>
            <p:cNvPicPr preferRelativeResize="0"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4205" y="3549235"/>
              <a:ext cx="216000" cy="216000"/>
            </a:xfrm>
            <a:prstGeom prst="rect">
              <a:avLst/>
            </a:prstGeom>
          </p:spPr>
        </p:pic>
      </p:grpSp>
      <p:cxnSp>
        <p:nvCxnSpPr>
          <p:cNvPr id="49" name="직선 연결선 48"/>
          <p:cNvCxnSpPr/>
          <p:nvPr/>
        </p:nvCxnSpPr>
        <p:spPr>
          <a:xfrm>
            <a:off x="1596485" y="5848887"/>
            <a:ext cx="9293667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47153" y="143361"/>
            <a:ext cx="1075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  <a:latin typeface="한컴 솔잎 M" pitchFamily="18" charset="-127"/>
                <a:ea typeface="한컴 솔잎 M" pitchFamily="18" charset="-127"/>
              </a:rPr>
              <a:t>SIDA</a:t>
            </a:r>
            <a:endParaRPr lang="ko-KR" altLang="en-US" sz="2400" dirty="0">
              <a:solidFill>
                <a:srgbClr val="0070C0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75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541108" y="193297"/>
            <a:ext cx="8640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 </a:t>
            </a:r>
            <a:r>
              <a:rPr lang="en-US" altLang="ko-KR" sz="3200" spc="-150" dirty="0" smtClean="0">
                <a:solidFill>
                  <a:srgbClr val="4455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DB </a:t>
            </a:r>
            <a:r>
              <a:rPr lang="ko-KR" altLang="en-US" sz="3200" spc="-150" dirty="0" smtClean="0">
                <a:solidFill>
                  <a:srgbClr val="4455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구성</a:t>
            </a:r>
            <a:endParaRPr lang="ko-KR" altLang="en-US" sz="3200" spc="-150" dirty="0">
              <a:solidFill>
                <a:srgbClr val="4455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0670" y="793918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STRUCTURE OF DATABASE TABLE</a:t>
            </a:r>
            <a:endParaRPr lang="ko-KR" altLang="en-US" sz="1200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507205" y="739357"/>
            <a:ext cx="708664" cy="0"/>
          </a:xfrm>
          <a:prstGeom prst="line">
            <a:avLst/>
          </a:prstGeom>
          <a:ln w="38100">
            <a:solidFill>
              <a:srgbClr val="1CB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22" y="1080351"/>
            <a:ext cx="9868357" cy="57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7153" y="143361"/>
            <a:ext cx="1075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  <a:latin typeface="한컴 솔잎 M" pitchFamily="18" charset="-127"/>
                <a:ea typeface="한컴 솔잎 M" pitchFamily="18" charset="-127"/>
              </a:rPr>
              <a:t>SIDA</a:t>
            </a:r>
            <a:endParaRPr lang="ko-KR" altLang="en-US" sz="2400" dirty="0">
              <a:solidFill>
                <a:srgbClr val="0070C0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28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rot="5400000">
            <a:off x="5155540" y="2121532"/>
            <a:ext cx="1914425" cy="1588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12752" y="3313518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112752" y="3908308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112752" y="4470942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112752" y="5005440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43809" y="3009399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01. </a:t>
            </a: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43809" y="361411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02.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화면구성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43809" y="4195218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 PROJECT </a:t>
            </a: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43809" y="4741022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04. Q&amp;A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047709" y="3128173"/>
            <a:ext cx="154800" cy="154800"/>
          </a:xfrm>
          <a:prstGeom prst="ellipse">
            <a:avLst/>
          </a:prstGeom>
          <a:solidFill>
            <a:srgbClr val="1AA5B8">
              <a:alpha val="80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47709" y="3692518"/>
            <a:ext cx="154800" cy="154800"/>
          </a:xfrm>
          <a:prstGeom prst="ellipse">
            <a:avLst/>
          </a:prstGeom>
          <a:solidFill>
            <a:srgbClr val="1AA5B8">
              <a:alpha val="80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047709" y="4267509"/>
            <a:ext cx="154800" cy="154800"/>
          </a:xfrm>
          <a:prstGeom prst="ellipse">
            <a:avLst/>
          </a:prstGeom>
          <a:solidFill>
            <a:srgbClr val="1AA5B8">
              <a:alpha val="80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047709" y="4817786"/>
            <a:ext cx="154800" cy="154800"/>
          </a:xfrm>
          <a:prstGeom prst="ellipse">
            <a:avLst/>
          </a:prstGeom>
          <a:solidFill>
            <a:srgbClr val="1AA5B8">
              <a:alpha val="80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74388" y="1496132"/>
            <a:ext cx="2799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</a:t>
            </a:r>
            <a:endParaRPr lang="ko-KR" altLang="en-US" sz="4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413152" y="1423643"/>
            <a:ext cx="1054440" cy="574769"/>
            <a:chOff x="6647935" y="1880852"/>
            <a:chExt cx="1054440" cy="57476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006281" y="1880852"/>
              <a:ext cx="691978" cy="133299"/>
            </a:xfrm>
            <a:prstGeom prst="roundRect">
              <a:avLst/>
            </a:prstGeom>
            <a:solidFill>
              <a:srgbClr val="1AA5B8">
                <a:alpha val="8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7010397" y="2095037"/>
              <a:ext cx="691978" cy="133299"/>
            </a:xfrm>
            <a:prstGeom prst="roundRect">
              <a:avLst/>
            </a:prstGeom>
            <a:solidFill>
              <a:srgbClr val="1AA5B8">
                <a:alpha val="8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7006281" y="2318951"/>
              <a:ext cx="691978" cy="133299"/>
            </a:xfrm>
            <a:prstGeom prst="roundRect">
              <a:avLst/>
            </a:prstGeom>
            <a:solidFill>
              <a:srgbClr val="1AA5B8">
                <a:alpha val="8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647935" y="1880852"/>
              <a:ext cx="222422" cy="133299"/>
            </a:xfrm>
            <a:prstGeom prst="roundRect">
              <a:avLst/>
            </a:prstGeom>
            <a:solidFill>
              <a:srgbClr val="1AA5B8">
                <a:alpha val="8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47935" y="2106648"/>
              <a:ext cx="222422" cy="133299"/>
            </a:xfrm>
            <a:prstGeom prst="roundRect">
              <a:avLst/>
            </a:prstGeom>
            <a:solidFill>
              <a:srgbClr val="1AA5B8">
                <a:alpha val="8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47935" y="2322322"/>
              <a:ext cx="222422" cy="133299"/>
            </a:xfrm>
            <a:prstGeom prst="roundRect">
              <a:avLst/>
            </a:prstGeom>
            <a:solidFill>
              <a:srgbClr val="1AA5B8">
                <a:alpha val="8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47153" y="143361"/>
            <a:ext cx="1075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  <a:latin typeface="한컴 솔잎 M" pitchFamily="18" charset="-127"/>
                <a:ea typeface="한컴 솔잎 M" pitchFamily="18" charset="-127"/>
              </a:rPr>
              <a:t>SIDA</a:t>
            </a:r>
            <a:endParaRPr lang="ko-KR" altLang="en-US" sz="2400" dirty="0">
              <a:solidFill>
                <a:srgbClr val="0070C0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424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2902" y="168583"/>
            <a:ext cx="4637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Dashboard</a:t>
            </a:r>
            <a:endParaRPr lang="ko-KR" altLang="en-US" sz="3200" spc="-150" dirty="0">
              <a:solidFill>
                <a:srgbClr val="4455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507205" y="727000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0" y="1056835"/>
            <a:ext cx="10440000" cy="4744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7153" y="143361"/>
            <a:ext cx="1075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  <a:latin typeface="한컴 솔잎 M" pitchFamily="18" charset="-127"/>
                <a:ea typeface="한컴 솔잎 M" pitchFamily="18" charset="-127"/>
              </a:rPr>
              <a:t>SIDA</a:t>
            </a:r>
            <a:endParaRPr lang="ko-KR" altLang="en-US" sz="2400" dirty="0">
              <a:solidFill>
                <a:srgbClr val="0070C0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2902" y="168583"/>
            <a:ext cx="4637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Calendar</a:t>
            </a:r>
            <a:endParaRPr lang="ko-KR" altLang="en-US" sz="3200" spc="-150" dirty="0">
              <a:solidFill>
                <a:srgbClr val="4455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507205" y="727000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0" y="1089000"/>
            <a:ext cx="10440000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7153" y="143361"/>
            <a:ext cx="1075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  <a:latin typeface="한컴 솔잎 M" pitchFamily="18" charset="-127"/>
                <a:ea typeface="한컴 솔잎 M" pitchFamily="18" charset="-127"/>
              </a:rPr>
              <a:t>SIDA</a:t>
            </a:r>
            <a:endParaRPr lang="ko-KR" altLang="en-US" sz="2400" dirty="0">
              <a:solidFill>
                <a:srgbClr val="0070C0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2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daProj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SidaProject</Template>
  <TotalTime>847</TotalTime>
  <Words>229</Words>
  <Application>Microsoft Office PowerPoint</Application>
  <PresentationFormat>사용자 지정</PresentationFormat>
  <Paragraphs>94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굴림</vt:lpstr>
      <vt:lpstr>Arial</vt:lpstr>
      <vt:lpstr>a둥근빅체</vt:lpstr>
      <vt:lpstr>10X10 Bold</vt:lpstr>
      <vt:lpstr>나눔고딕코딩</vt:lpstr>
      <vt:lpstr>맑은 고딕</vt:lpstr>
      <vt:lpstr>나눔고딕 ExtraBold</vt:lpstr>
      <vt:lpstr>한컴 솔잎 M</vt:lpstr>
      <vt:lpstr>나눔바른고딕</vt:lpstr>
      <vt:lpstr>나눔스퀘어 Bold</vt:lpstr>
      <vt:lpstr>HU바위꽃170</vt:lpstr>
      <vt:lpstr>SidaProject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36</cp:revision>
  <dcterms:created xsi:type="dcterms:W3CDTF">2016-02-12T03:05:40Z</dcterms:created>
  <dcterms:modified xsi:type="dcterms:W3CDTF">2016-02-15T04:29:10Z</dcterms:modified>
</cp:coreProperties>
</file>