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3" r:id="rId9"/>
    <p:sldId id="268" r:id="rId10"/>
    <p:sldId id="267" r:id="rId11"/>
    <p:sldId id="270" r:id="rId12"/>
    <p:sldId id="271" r:id="rId13"/>
    <p:sldId id="264" r:id="rId14"/>
    <p:sldId id="266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ACEF-00E8-4E59-BABE-2D9E73A0FF43}" type="datetimeFigureOut">
              <a:rPr lang="zh-CN" altLang="en-US" smtClean="0"/>
              <a:t>2012/11/30</a:t>
            </a:fld>
            <a:endParaRPr lang="zh-CN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03C077-A022-44A2-94DD-3FCE7C688B1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ACEF-00E8-4E59-BABE-2D9E73A0FF43}" type="datetimeFigureOut">
              <a:rPr lang="zh-CN" altLang="en-US" smtClean="0"/>
              <a:t>2012/11/30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C077-A022-44A2-94DD-3FCE7C688B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ACEF-00E8-4E59-BABE-2D9E73A0FF43}" type="datetimeFigureOut">
              <a:rPr lang="zh-CN" altLang="en-US" smtClean="0"/>
              <a:t>2012/11/30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C077-A022-44A2-94DD-3FCE7C688B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AC1ACEF-00E8-4E59-BABE-2D9E73A0FF43}" type="datetimeFigureOut">
              <a:rPr lang="zh-CN" altLang="en-US" smtClean="0"/>
              <a:t>2012/11/30</a:t>
            </a:fld>
            <a:endParaRPr lang="zh-CN" alt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03C077-A022-44A2-94DD-3FCE7C688B1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ACEF-00E8-4E59-BABE-2D9E73A0FF43}" type="datetimeFigureOut">
              <a:rPr lang="zh-CN" altLang="en-US" smtClean="0"/>
              <a:t>2012/11/30</a:t>
            </a:fld>
            <a:endParaRPr lang="zh-CN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03C077-A022-44A2-94DD-3FCE7C688B1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AC1ACEF-00E8-4E59-BABE-2D9E73A0FF43}" type="datetimeFigureOut">
              <a:rPr lang="zh-CN" altLang="en-US" smtClean="0"/>
              <a:t>2012/11/30</a:t>
            </a:fld>
            <a:endParaRPr lang="zh-CN" alt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703C077-A022-44A2-94DD-3FCE7C688B1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AC1ACEF-00E8-4E59-BABE-2D9E73A0FF43}" type="datetimeFigureOut">
              <a:rPr lang="zh-CN" altLang="en-US" smtClean="0"/>
              <a:t>2012/11/30</a:t>
            </a:fld>
            <a:endParaRPr lang="zh-CN" alt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703C077-A022-44A2-94DD-3FCE7C688B1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ACEF-00E8-4E59-BABE-2D9E73A0FF43}" type="datetimeFigureOut">
              <a:rPr lang="zh-CN" altLang="en-US" smtClean="0"/>
              <a:t>2012/11/30</a:t>
            </a:fld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03C077-A022-44A2-94DD-3FCE7C688B1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ACEF-00E8-4E59-BABE-2D9E73A0FF43}" type="datetimeFigureOut">
              <a:rPr lang="zh-CN" altLang="en-US" smtClean="0"/>
              <a:t>2012/11/30</a:t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03C077-A022-44A2-94DD-3FCE7C688B1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AC1ACEF-00E8-4E59-BABE-2D9E73A0FF43}" type="datetimeFigureOut">
              <a:rPr lang="zh-CN" altLang="en-US" smtClean="0"/>
              <a:t>2012/11/30</a:t>
            </a:fld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703C077-A022-44A2-94DD-3FCE7C688B1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AC1ACEF-00E8-4E59-BABE-2D9E73A0FF43}" type="datetimeFigureOut">
              <a:rPr lang="zh-CN" altLang="en-US" smtClean="0"/>
              <a:t>2012/11/30</a:t>
            </a:fld>
            <a:endParaRPr lang="zh-CN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03C077-A022-44A2-94DD-3FCE7C688B1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2AC1ACEF-00E8-4E59-BABE-2D9E73A0FF43}" type="datetimeFigureOut">
              <a:rPr lang="zh-CN" altLang="en-US" smtClean="0"/>
              <a:t>2012/11/30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B703C077-A022-44A2-94DD-3FCE7C688B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900" dirty="0" smtClean="0"/>
              <a:t>面向对象设计原则</a:t>
            </a:r>
            <a:endParaRPr lang="en-US" altLang="zh-CN" sz="3900" dirty="0" smtClean="0"/>
          </a:p>
          <a:p>
            <a:endParaRPr lang="en-US" altLang="zh-CN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9600" dirty="0" smtClean="0">
                <a:latin typeface="+mj-ea"/>
              </a:rPr>
              <a:t>设计模式</a:t>
            </a:r>
            <a:endParaRPr lang="zh-CN" altLang="en-US" sz="9600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333" y="5013176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accent5"/>
              </a:buClr>
            </a:pPr>
            <a:r>
              <a:rPr lang="zh-CN" altLang="en-US" sz="2800" spc="120" dirty="0">
                <a:cs typeface="Tahoma" pitchFamily="34" charset="0"/>
              </a:rPr>
              <a:t>李长山</a:t>
            </a:r>
            <a:r>
              <a:rPr lang="en-US" altLang="zh-CN" sz="2800" spc="120" dirty="0">
                <a:cs typeface="Tahoma" pitchFamily="34" charset="0"/>
              </a:rPr>
              <a:t>@</a:t>
            </a:r>
            <a:r>
              <a:rPr lang="en-US" altLang="zh-CN" sz="2800" spc="120" dirty="0" smtClean="0">
                <a:cs typeface="Tahoma" pitchFamily="34" charset="0"/>
              </a:rPr>
              <a:t>BAP</a:t>
            </a:r>
            <a:endParaRPr lang="zh-CN" altLang="en-US" sz="2800" spc="120" dirty="0"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/>
              <a:t>意图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algn="just"/>
            <a:r>
              <a:rPr lang="en-US" altLang="zh-CN" sz="2000" dirty="0"/>
              <a:t>	</a:t>
            </a:r>
            <a:r>
              <a:rPr lang="zh-CN" altLang="en-US" sz="2000" dirty="0" smtClean="0"/>
              <a:t>将一个类的接口转换为另一个类的接口</a:t>
            </a:r>
            <a:endParaRPr lang="en-US" altLang="zh-CN" sz="2000" dirty="0"/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 smtClean="0"/>
              <a:t>举例：</a:t>
            </a:r>
            <a:endParaRPr lang="en-US" altLang="zh-CN" sz="2000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nc.ui.bi.meta.tree.MetaAdapter</a:t>
            </a:r>
            <a:endParaRPr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/>
              <a:t>适用性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zh-CN" altLang="en-US" sz="2000" dirty="0" smtClean="0"/>
              <a:t>已经存在一个类，但接口不复合需求</a:t>
            </a:r>
            <a:endParaRPr lang="en-US" altLang="zh-CN" sz="2000" dirty="0" smtClean="0"/>
          </a:p>
          <a:p>
            <a:r>
              <a:rPr lang="en-US" altLang="zh-CN" sz="2000" dirty="0" smtClean="0"/>
              <a:t>	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对象适配器通过组合来匹配目标接口</a:t>
            </a:r>
            <a:endParaRPr lang="en-US" altLang="zh-CN" sz="2000" dirty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设计模式</a:t>
            </a:r>
            <a:r>
              <a:rPr lang="en-US" altLang="zh-CN" dirty="0" smtClean="0"/>
              <a:t>——Adapter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68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设计模式</a:t>
            </a:r>
            <a:r>
              <a:rPr lang="en-US" altLang="zh-CN" dirty="0" smtClean="0"/>
              <a:t>——Bridge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7783079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887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800" dirty="0"/>
              <a:t>意图：</a:t>
            </a:r>
            <a:endParaRPr lang="en-US" altLang="zh-CN" sz="2800" dirty="0"/>
          </a:p>
          <a:p>
            <a:pPr algn="just"/>
            <a:r>
              <a:rPr lang="en-US" altLang="zh-CN" sz="2000" dirty="0"/>
              <a:t>	</a:t>
            </a:r>
            <a:r>
              <a:rPr lang="zh-CN" altLang="en-US" sz="2000" dirty="0" smtClean="0"/>
              <a:t>把抽象和具体实现解耦，彼此独立变化</a:t>
            </a:r>
            <a:endParaRPr lang="en-US" altLang="zh-CN" sz="2000" dirty="0"/>
          </a:p>
          <a:p>
            <a:r>
              <a:rPr lang="en-US" altLang="zh-CN" dirty="0"/>
              <a:t>	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800" dirty="0"/>
              <a:t>举例：</a:t>
            </a:r>
            <a:endParaRPr lang="en-US" altLang="zh-CN" sz="2800" dirty="0"/>
          </a:p>
          <a:p>
            <a:r>
              <a:rPr lang="en-US" altLang="zh-CN" dirty="0"/>
              <a:t>	</a:t>
            </a:r>
            <a:r>
              <a:rPr lang="en-US" altLang="zh-CN" sz="2000" dirty="0" err="1" smtClean="0"/>
              <a:t>nc.pub.smart.model.SmartModel</a:t>
            </a:r>
            <a:endParaRPr lang="en-US" altLang="zh-CN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800" dirty="0"/>
              <a:t>适用性：</a:t>
            </a:r>
            <a:endParaRPr lang="en-US" altLang="zh-CN" sz="2800" dirty="0"/>
          </a:p>
          <a:p>
            <a:r>
              <a:rPr lang="en-US" altLang="zh-CN" dirty="0"/>
              <a:t>	</a:t>
            </a:r>
            <a:r>
              <a:rPr lang="zh-CN" altLang="en-US" sz="2000" dirty="0" smtClean="0"/>
              <a:t>过度继承，过度组合的情况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zh-CN" altLang="en-US" sz="2000" dirty="0" smtClean="0"/>
              <a:t>扩展性需求较高</a:t>
            </a:r>
            <a:endParaRPr lang="en-US" altLang="zh-CN" sz="2000" dirty="0" smtClean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设计模式</a:t>
            </a:r>
            <a:r>
              <a:rPr lang="en-US" altLang="zh-CN" dirty="0"/>
              <a:t>——Bridge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13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8396038" cy="520632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设计模式</a:t>
            </a:r>
            <a:r>
              <a:rPr lang="en-US" altLang="zh-CN" dirty="0" smtClean="0"/>
              <a:t>——Flyweight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1484784"/>
            <a:ext cx="847456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79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8324030" cy="5134312"/>
          </a:xfrm>
        </p:spPr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800" dirty="0" smtClean="0"/>
              <a:t>意图：</a:t>
            </a:r>
            <a:endParaRPr lang="en-US" altLang="zh-CN" sz="2800" dirty="0"/>
          </a:p>
          <a:p>
            <a:r>
              <a:rPr lang="en-US" altLang="zh-CN" dirty="0" smtClean="0"/>
              <a:t>	</a:t>
            </a:r>
            <a:r>
              <a:rPr lang="zh-CN" altLang="en-US" sz="2400" dirty="0" smtClean="0"/>
              <a:t>使用共享技术支持大量细粒度的对象</a:t>
            </a:r>
            <a:endParaRPr lang="en-US" altLang="zh-CN" sz="24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800" dirty="0"/>
              <a:t>举例：</a:t>
            </a:r>
            <a:endParaRPr lang="en-US" altLang="zh-CN" sz="2800" dirty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java.lang.Integer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800" dirty="0" smtClean="0"/>
              <a:t>适用性：</a:t>
            </a:r>
            <a:endParaRPr lang="en-US" altLang="zh-CN" sz="2800" dirty="0"/>
          </a:p>
          <a:p>
            <a:r>
              <a:rPr lang="en-US" altLang="zh-CN" dirty="0" smtClean="0"/>
              <a:t>	</a:t>
            </a:r>
            <a:r>
              <a:rPr lang="zh-CN" altLang="en-US" sz="2400" dirty="0" smtClean="0"/>
              <a:t>大量的对象造成存储开销</a:t>
            </a:r>
            <a:endParaRPr lang="en-US" altLang="zh-CN" sz="2400" dirty="0" smtClean="0"/>
          </a:p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对象大多数状态都可变为外部状态</a:t>
            </a:r>
            <a:endParaRPr lang="en-US" altLang="zh-CN" sz="2400" dirty="0" smtClean="0"/>
          </a:p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去除外部状态可以用较少的共享对象代替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设计模式</a:t>
            </a:r>
            <a:r>
              <a:rPr lang="en-US" altLang="zh-CN" dirty="0"/>
              <a:t>——Flyweight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08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79512" y="1463040"/>
            <a:ext cx="8784976" cy="4724400"/>
          </a:xfrm>
        </p:spPr>
        <p:txBody>
          <a:bodyPr/>
          <a:lstStyle/>
          <a:p>
            <a:r>
              <a:rPr lang="en-US" altLang="zh-CN" sz="2400" dirty="0" smtClean="0"/>
              <a:t>《</a:t>
            </a:r>
            <a:r>
              <a:rPr lang="en-US" altLang="zh-CN" sz="2400" dirty="0"/>
              <a:t>Design Patterns </a:t>
            </a:r>
            <a:endParaRPr lang="en-US" altLang="zh-CN" sz="2400" dirty="0" smtClean="0"/>
          </a:p>
          <a:p>
            <a:r>
              <a:rPr lang="en-US" altLang="zh-CN" sz="2400" dirty="0" smtClean="0"/>
              <a:t>	- </a:t>
            </a:r>
            <a:r>
              <a:rPr lang="en-US" altLang="zh-CN" sz="2400" dirty="0"/>
              <a:t>Elements of Reusable Object-Oriented </a:t>
            </a:r>
            <a:r>
              <a:rPr lang="en-US" altLang="zh-CN" sz="2400" dirty="0" smtClean="0"/>
              <a:t>Software》-</a:t>
            </a:r>
            <a:r>
              <a:rPr lang="en-US" altLang="zh-CN" sz="2400" dirty="0" err="1" smtClean="0"/>
              <a:t>GoF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/>
              <a:t>《</a:t>
            </a:r>
            <a:r>
              <a:rPr lang="zh-CN" altLang="en-US" sz="2400" dirty="0"/>
              <a:t>敏捷软件开发</a:t>
            </a:r>
            <a:r>
              <a:rPr lang="en-US" altLang="zh-CN" sz="2400" dirty="0"/>
              <a:t>——</a:t>
            </a:r>
            <a:r>
              <a:rPr lang="zh-CN" altLang="en-US" sz="2400" dirty="0"/>
              <a:t>原则</a:t>
            </a:r>
            <a:r>
              <a:rPr lang="en-US" altLang="zh-CN" sz="2400" dirty="0"/>
              <a:t>,</a:t>
            </a:r>
            <a:r>
              <a:rPr lang="zh-CN" altLang="en-US" sz="2400" dirty="0"/>
              <a:t>模式与实践</a:t>
            </a:r>
            <a:r>
              <a:rPr lang="en-US" altLang="zh-CN" sz="2400" dirty="0" smtClean="0"/>
              <a:t>》——Robert </a:t>
            </a:r>
            <a:r>
              <a:rPr lang="en-US" altLang="zh-CN" sz="2400" dirty="0" err="1" smtClean="0"/>
              <a:t>C.Martin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《</a:t>
            </a:r>
            <a:r>
              <a:rPr lang="zh-CN" altLang="en-US" sz="2400" dirty="0" smtClean="0"/>
              <a:t>设计模式</a:t>
            </a:r>
            <a:r>
              <a:rPr lang="en-US" altLang="zh-CN" sz="2400" dirty="0" smtClean="0"/>
              <a:t>》——</a:t>
            </a:r>
            <a:r>
              <a:rPr lang="zh-CN" altLang="en-US" sz="2400" dirty="0" smtClean="0"/>
              <a:t>闫宏</a:t>
            </a:r>
            <a:endParaRPr lang="en-US" altLang="zh-CN" sz="2400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  <a:r>
              <a:rPr lang="zh-CN" altLang="en-US" dirty="0" smtClean="0"/>
              <a:t>模式起源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396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D:\picture\素材\thinking-monkey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爆炸形 1 4"/>
          <p:cNvSpPr/>
          <p:nvPr/>
        </p:nvSpPr>
        <p:spPr>
          <a:xfrm>
            <a:off x="251520" y="602686"/>
            <a:ext cx="2304256" cy="1764196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可复用</a:t>
            </a:r>
          </a:p>
        </p:txBody>
      </p:sp>
      <p:sp>
        <p:nvSpPr>
          <p:cNvPr id="7" name="爆炸形 1 6"/>
          <p:cNvSpPr/>
          <p:nvPr/>
        </p:nvSpPr>
        <p:spPr>
          <a:xfrm>
            <a:off x="359532" y="2492896"/>
            <a:ext cx="2088232" cy="1440160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松耦合</a:t>
            </a:r>
          </a:p>
        </p:txBody>
      </p:sp>
      <p:sp>
        <p:nvSpPr>
          <p:cNvPr id="8" name="爆炸形 1 7"/>
          <p:cNvSpPr/>
          <p:nvPr/>
        </p:nvSpPr>
        <p:spPr>
          <a:xfrm>
            <a:off x="1835696" y="5350934"/>
            <a:ext cx="2088232" cy="1486933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易扩展</a:t>
            </a:r>
          </a:p>
        </p:txBody>
      </p:sp>
      <p:sp>
        <p:nvSpPr>
          <p:cNvPr id="9" name="爆炸形 1 8"/>
          <p:cNvSpPr/>
          <p:nvPr/>
        </p:nvSpPr>
        <p:spPr>
          <a:xfrm>
            <a:off x="7061909" y="160713"/>
            <a:ext cx="2088232" cy="1296144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快速响应变化</a:t>
            </a:r>
          </a:p>
        </p:txBody>
      </p:sp>
      <p:sp>
        <p:nvSpPr>
          <p:cNvPr id="10" name="爆炸形 1 9"/>
          <p:cNvSpPr/>
          <p:nvPr/>
        </p:nvSpPr>
        <p:spPr>
          <a:xfrm>
            <a:off x="6660232" y="4509120"/>
            <a:ext cx="2088232" cy="1296144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结构清晰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32836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4200" dirty="0" smtClean="0"/>
              <a:t>单一职责（</a:t>
            </a:r>
            <a:r>
              <a:rPr lang="en-US" altLang="zh-CN" sz="4200" dirty="0" smtClean="0"/>
              <a:t>SRP</a:t>
            </a:r>
            <a:r>
              <a:rPr lang="zh-CN" altLang="en-US" sz="4200" dirty="0" smtClean="0"/>
              <a:t>）</a:t>
            </a:r>
            <a:endParaRPr lang="en-US" altLang="zh-CN" sz="4200" dirty="0" smtClean="0"/>
          </a:p>
          <a:p>
            <a:pPr lvl="1" indent="0">
              <a:lnSpc>
                <a:spcPct val="150000"/>
              </a:lnSpc>
              <a:buNone/>
            </a:pPr>
            <a:r>
              <a:rPr lang="en-US" altLang="zh-CN" sz="2800" dirty="0"/>
              <a:t> </a:t>
            </a:r>
            <a:r>
              <a:rPr lang="zh-CN" altLang="en-US" sz="2800" dirty="0" smtClean="0"/>
              <a:t>一个类只担负一个职责</a:t>
            </a:r>
            <a:endParaRPr lang="en-US" altLang="zh-CN" sz="28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4300" dirty="0"/>
              <a:t>开</a:t>
            </a:r>
            <a:r>
              <a:rPr lang="en-US" altLang="zh-CN" sz="4300" dirty="0"/>
              <a:t>-</a:t>
            </a:r>
            <a:r>
              <a:rPr lang="zh-CN" altLang="en-US" sz="4300" dirty="0"/>
              <a:t>闭（</a:t>
            </a:r>
            <a:r>
              <a:rPr lang="en-US" altLang="zh-CN" sz="4300" dirty="0"/>
              <a:t>OCP</a:t>
            </a:r>
            <a:r>
              <a:rPr lang="zh-CN" altLang="en-US" sz="4300" dirty="0"/>
              <a:t>）</a:t>
            </a:r>
            <a:endParaRPr lang="en-US" altLang="zh-CN" sz="4300" dirty="0"/>
          </a:p>
          <a:p>
            <a:pPr lvl="1" indent="0">
              <a:lnSpc>
                <a:spcPct val="150000"/>
              </a:lnSpc>
              <a:buNone/>
            </a:pPr>
            <a:r>
              <a:rPr lang="en-US" altLang="zh-CN" sz="3200" dirty="0" smtClean="0"/>
              <a:t>   </a:t>
            </a:r>
            <a:r>
              <a:rPr lang="zh-CN" altLang="en-US" sz="2800" dirty="0"/>
              <a:t>对扩展开放，对修改封闭</a:t>
            </a:r>
            <a:endParaRPr lang="en-US" altLang="zh-CN" sz="2800" dirty="0"/>
          </a:p>
          <a:p>
            <a:pPr lvl="1" indent="0">
              <a:lnSpc>
                <a:spcPct val="150000"/>
              </a:lnSpc>
              <a:buNone/>
            </a:pPr>
            <a:r>
              <a:rPr lang="en-US" altLang="zh-CN" sz="2800" dirty="0"/>
              <a:t>   </a:t>
            </a:r>
            <a:r>
              <a:rPr lang="zh-CN" altLang="en-US" sz="2800" dirty="0"/>
              <a:t>对变化的部分进行抽象</a:t>
            </a:r>
            <a:endParaRPr lang="en-US" altLang="zh-CN" sz="2800" dirty="0"/>
          </a:p>
          <a:p>
            <a:pPr lvl="1" indent="0">
              <a:lnSpc>
                <a:spcPct val="150000"/>
              </a:lnSpc>
              <a:buNone/>
            </a:pPr>
            <a:r>
              <a:rPr lang="en-US" altLang="zh-CN" sz="2800" dirty="0"/>
              <a:t>   </a:t>
            </a:r>
            <a:r>
              <a:rPr lang="zh-CN" altLang="en-US" sz="2800" dirty="0" smtClean="0"/>
              <a:t>“不能</a:t>
            </a:r>
            <a:r>
              <a:rPr lang="zh-CN" altLang="en-US" sz="2800" dirty="0"/>
              <a:t>在同一个地方跌倒两</a:t>
            </a:r>
            <a:r>
              <a:rPr lang="zh-CN" altLang="en-US" sz="2800" dirty="0" smtClean="0"/>
              <a:t>次”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   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设计原则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类设计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3600" dirty="0"/>
              <a:t>依赖倒置（</a:t>
            </a:r>
            <a:r>
              <a:rPr lang="en-US" altLang="zh-CN" sz="3600" dirty="0"/>
              <a:t>DIP</a:t>
            </a:r>
            <a:r>
              <a:rPr lang="zh-CN" altLang="en-US" sz="3600" dirty="0"/>
              <a:t>）</a:t>
            </a:r>
            <a:endParaRPr lang="en-US" altLang="zh-CN" sz="3600" dirty="0"/>
          </a:p>
          <a:p>
            <a:pPr lvl="1" indent="0">
              <a:lnSpc>
                <a:spcPct val="130000"/>
              </a:lnSpc>
              <a:buNone/>
            </a:pPr>
            <a:r>
              <a:rPr lang="en-US" altLang="zh-CN" dirty="0" smtClean="0"/>
              <a:t>	</a:t>
            </a:r>
            <a:r>
              <a:rPr lang="zh-CN" altLang="en-US" sz="2400" dirty="0"/>
              <a:t>高层不依赖底层，二者都依赖接口</a:t>
            </a:r>
            <a:endParaRPr lang="en-US" altLang="zh-CN" sz="2400" dirty="0"/>
          </a:p>
          <a:p>
            <a:pPr lvl="1" indent="0">
              <a:lnSpc>
                <a:spcPct val="130000"/>
              </a:lnSpc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面向接口编程</a:t>
            </a:r>
            <a:endParaRPr lang="en-US" altLang="zh-CN" sz="2400" dirty="0"/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lang="en-US" altLang="zh-CN" sz="3600" dirty="0"/>
              <a:t>LISKOV</a:t>
            </a:r>
            <a:r>
              <a:rPr lang="zh-CN" altLang="en-US" sz="3600" dirty="0"/>
              <a:t>替换（</a:t>
            </a:r>
            <a:r>
              <a:rPr lang="en-US" altLang="zh-CN" sz="3600" dirty="0"/>
              <a:t>LSP</a:t>
            </a:r>
            <a:r>
              <a:rPr lang="zh-CN" altLang="en-US" sz="3600" dirty="0"/>
              <a:t>）</a:t>
            </a:r>
            <a:endParaRPr lang="en-US" altLang="zh-CN" sz="3600" dirty="0"/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3600" dirty="0"/>
              <a:t>接口隔离（</a:t>
            </a:r>
            <a:r>
              <a:rPr lang="en-US" altLang="zh-CN" sz="3600" dirty="0"/>
              <a:t>ISP</a:t>
            </a:r>
            <a:r>
              <a:rPr lang="zh-CN" altLang="en-US" sz="3600" dirty="0"/>
              <a:t>）</a:t>
            </a:r>
            <a:endParaRPr lang="en-US" altLang="zh-CN" sz="3600" dirty="0"/>
          </a:p>
          <a:p>
            <a:pPr lvl="1" indent="0">
              <a:lnSpc>
                <a:spcPct val="130000"/>
              </a:lnSpc>
              <a:buNone/>
            </a:pPr>
            <a:r>
              <a:rPr lang="en-US" altLang="zh-CN" sz="2400" dirty="0"/>
              <a:t>       </a:t>
            </a:r>
            <a:r>
              <a:rPr lang="zh-CN" altLang="en-US" sz="2400" dirty="0"/>
              <a:t>处理胖接口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设计原则 </a:t>
            </a:r>
            <a:r>
              <a:rPr lang="en-US" altLang="zh-CN" dirty="0"/>
              <a:t>——</a:t>
            </a:r>
            <a:r>
              <a:rPr lang="zh-CN" altLang="en-US" dirty="0"/>
              <a:t>类设计</a:t>
            </a:r>
          </a:p>
        </p:txBody>
      </p:sp>
    </p:spTree>
    <p:extLst>
      <p:ext uri="{BB962C8B-B14F-4D97-AF65-F5344CB8AC3E}">
        <p14:creationId xmlns:p14="http://schemas.microsoft.com/office/powerpoint/2010/main" val="349359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963990" cy="5134312"/>
          </a:xfrm>
        </p:spPr>
        <p:txBody>
          <a:bodyPr>
            <a:normAutofit fontScale="62500" lnSpcReduction="20000"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4600" dirty="0" smtClean="0">
                <a:latin typeface="+mj-lt"/>
              </a:rPr>
              <a:t>重用发布等价（</a:t>
            </a:r>
            <a:r>
              <a:rPr lang="en-US" altLang="zh-CN" sz="4600" dirty="0" smtClean="0">
                <a:latin typeface="+mj-lt"/>
              </a:rPr>
              <a:t>REP</a:t>
            </a:r>
            <a:r>
              <a:rPr lang="zh-CN" altLang="en-US" sz="4600" dirty="0" smtClean="0">
                <a:latin typeface="+mj-lt"/>
              </a:rPr>
              <a:t>）</a:t>
            </a:r>
            <a:endParaRPr lang="en-US" altLang="zh-CN" sz="46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+mj-lt"/>
              </a:rPr>
              <a:t>	</a:t>
            </a:r>
            <a:r>
              <a:rPr lang="zh-CN" altLang="en-US" sz="3200" dirty="0" smtClean="0">
                <a:latin typeface="+mj-lt"/>
              </a:rPr>
              <a:t>重用</a:t>
            </a:r>
            <a:r>
              <a:rPr lang="en-US" altLang="zh-CN" sz="3200" dirty="0" smtClean="0">
                <a:latin typeface="+mj-lt"/>
              </a:rPr>
              <a:t>-</a:t>
            </a:r>
            <a:r>
              <a:rPr lang="zh-CN" altLang="en-US" sz="3200" dirty="0" smtClean="0">
                <a:latin typeface="+mj-lt"/>
              </a:rPr>
              <a:t>发布</a:t>
            </a:r>
            <a:r>
              <a:rPr lang="en-US" altLang="zh-CN" sz="3200" dirty="0" smtClean="0">
                <a:latin typeface="+mj-lt"/>
              </a:rPr>
              <a:t>:</a:t>
            </a:r>
            <a:r>
              <a:rPr lang="zh-CN" altLang="en-US" sz="3200" dirty="0" smtClean="0">
                <a:latin typeface="+mj-lt"/>
              </a:rPr>
              <a:t>包中的元素要么都可重用，要么都不可以</a:t>
            </a:r>
            <a:endParaRPr lang="en-US" altLang="zh-CN" sz="3200" dirty="0" smtClean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4600" dirty="0">
                <a:latin typeface="+mj-lt"/>
              </a:rPr>
              <a:t>共同封闭（</a:t>
            </a:r>
            <a:r>
              <a:rPr lang="en-US" altLang="zh-CN" sz="4600" dirty="0">
                <a:latin typeface="+mj-lt"/>
              </a:rPr>
              <a:t>CCP</a:t>
            </a:r>
            <a:r>
              <a:rPr lang="zh-CN" altLang="en-US" sz="4600" dirty="0">
                <a:latin typeface="+mj-lt"/>
              </a:rPr>
              <a:t>）</a:t>
            </a:r>
            <a:endParaRPr lang="en-US" altLang="zh-CN" sz="46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+mj-lt"/>
              </a:rPr>
              <a:t>	</a:t>
            </a:r>
            <a:r>
              <a:rPr lang="zh-CN" altLang="en-US" sz="3600" dirty="0" smtClean="0">
                <a:latin typeface="+mj-lt"/>
              </a:rPr>
              <a:t>“包”级别</a:t>
            </a:r>
            <a:r>
              <a:rPr lang="zh-CN" altLang="en-US" sz="3600" dirty="0">
                <a:latin typeface="+mj-lt"/>
              </a:rPr>
              <a:t>的</a:t>
            </a:r>
            <a:r>
              <a:rPr lang="en-US" altLang="zh-CN" sz="3600" dirty="0">
                <a:latin typeface="+mj-lt"/>
              </a:rPr>
              <a:t>OCP</a:t>
            </a:r>
          </a:p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+mj-lt"/>
              </a:rPr>
              <a:t>	</a:t>
            </a:r>
            <a:r>
              <a:rPr lang="zh-CN" altLang="en-US" sz="3600" dirty="0" smtClean="0">
                <a:latin typeface="+mj-lt"/>
              </a:rPr>
              <a:t>解决哪些类放在同一个包中</a:t>
            </a:r>
            <a:endParaRPr lang="en-US" altLang="zh-CN" sz="3600" dirty="0" smtClean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5100" dirty="0">
                <a:latin typeface="+mj-lt"/>
              </a:rPr>
              <a:t>共同重用（</a:t>
            </a:r>
            <a:r>
              <a:rPr lang="en-US" altLang="zh-CN" sz="5100" dirty="0">
                <a:latin typeface="+mj-lt"/>
              </a:rPr>
              <a:t>CRP</a:t>
            </a:r>
            <a:r>
              <a:rPr lang="zh-CN" altLang="en-US" sz="5100" dirty="0">
                <a:latin typeface="+mj-lt"/>
              </a:rPr>
              <a:t>）</a:t>
            </a:r>
            <a:endParaRPr lang="en-US" altLang="zh-CN" sz="51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+mj-lt"/>
              </a:rPr>
              <a:t>	</a:t>
            </a:r>
            <a:r>
              <a:rPr lang="zh-CN" altLang="en-US" sz="3600" dirty="0" smtClean="0">
                <a:latin typeface="+mj-lt"/>
              </a:rPr>
              <a:t>“包”级别的</a:t>
            </a:r>
            <a:r>
              <a:rPr lang="en-US" altLang="zh-CN" sz="3600" dirty="0" smtClean="0">
                <a:latin typeface="+mj-lt"/>
              </a:rPr>
              <a:t>ISP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altLang="zh-CN" sz="3600" dirty="0">
                <a:latin typeface="+mj-lt"/>
              </a:rPr>
              <a:t>	</a:t>
            </a:r>
            <a:r>
              <a:rPr lang="zh-CN" altLang="en-US" sz="3600" dirty="0" smtClean="0">
                <a:latin typeface="+mj-lt"/>
              </a:rPr>
              <a:t>告诉我们哪些类不适合放在一个包中</a:t>
            </a:r>
            <a:endParaRPr lang="en-US" altLang="zh-CN" sz="3600" dirty="0" smtClean="0">
              <a:latin typeface="+mj-lt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设计原则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包内聚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223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8396038" cy="520632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3200" dirty="0" smtClean="0"/>
              <a:t>无循环依赖（</a:t>
            </a:r>
            <a:r>
              <a:rPr lang="en-US" altLang="zh-CN" sz="3200" dirty="0" smtClean="0"/>
              <a:t>ADP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	</a:t>
            </a:r>
            <a:r>
              <a:rPr lang="zh-CN" altLang="en-US" sz="2600" dirty="0" smtClean="0"/>
              <a:t>包之间形成高耦合</a:t>
            </a:r>
            <a:endParaRPr lang="en-US" altLang="zh-CN" sz="2600" dirty="0" smtClean="0"/>
          </a:p>
          <a:p>
            <a:pPr>
              <a:lnSpc>
                <a:spcPct val="150000"/>
              </a:lnSpc>
            </a:pPr>
            <a:r>
              <a:rPr lang="en-US" altLang="zh-CN" sz="2600" dirty="0"/>
              <a:t>	</a:t>
            </a:r>
            <a:r>
              <a:rPr lang="zh-CN" altLang="en-US" sz="2600" dirty="0" smtClean="0"/>
              <a:t>打破方法：增加新的包或</a:t>
            </a:r>
            <a:r>
              <a:rPr lang="en-US" altLang="zh-CN" sz="2600" dirty="0" smtClean="0"/>
              <a:t>ISP&amp;DIP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3200" dirty="0" smtClean="0"/>
              <a:t>稳定依赖（</a:t>
            </a:r>
            <a:r>
              <a:rPr lang="en-US" altLang="zh-CN" sz="3200" dirty="0" smtClean="0"/>
              <a:t>SDP</a:t>
            </a:r>
            <a:r>
              <a:rPr lang="zh-CN" altLang="en-US" sz="3200" dirty="0" smtClean="0"/>
              <a:t>）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	</a:t>
            </a:r>
            <a:r>
              <a:rPr lang="zh-CN" altLang="en-US" sz="2600" dirty="0"/>
              <a:t>只依赖比自己更稳定的包</a:t>
            </a:r>
            <a:endParaRPr lang="en-US" altLang="zh-CN" sz="26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3200" dirty="0" smtClean="0"/>
              <a:t>稳定抽象（</a:t>
            </a:r>
            <a:r>
              <a:rPr lang="en-US" altLang="zh-CN" sz="3200" dirty="0" smtClean="0"/>
              <a:t>SAP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	</a:t>
            </a:r>
            <a:r>
              <a:rPr lang="zh-CN" altLang="en-US" sz="2600" dirty="0"/>
              <a:t>抽象比具体更稳定</a:t>
            </a:r>
            <a:endParaRPr lang="en-US" altLang="zh-CN" sz="2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设计原则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包依赖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460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565" y="116632"/>
            <a:ext cx="7680960" cy="1066800"/>
          </a:xfrm>
        </p:spPr>
        <p:txBody>
          <a:bodyPr/>
          <a:lstStyle/>
          <a:p>
            <a:r>
              <a:rPr lang="zh-CN" altLang="en-US" dirty="0" smtClean="0"/>
              <a:t>设计模式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概览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14922740"/>
              </p:ext>
            </p:extLst>
          </p:nvPr>
        </p:nvGraphicFramePr>
        <p:xfrm>
          <a:off x="107505" y="1412776"/>
          <a:ext cx="8928991" cy="5328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227"/>
                <a:gridCol w="2463711"/>
                <a:gridCol w="2239738"/>
                <a:gridCol w="2986315"/>
              </a:tblGrid>
              <a:tr h="48563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创建型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结构型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行为型</a:t>
                      </a:r>
                      <a:endParaRPr lang="zh-CN" altLang="en-US" sz="2000" dirty="0"/>
                    </a:p>
                  </a:txBody>
                  <a:tcPr/>
                </a:tc>
              </a:tr>
              <a:tr h="9541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/>
                        <a:t>类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Factory Method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Adapter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Interpreter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Template Method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8887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/>
                        <a:t>对</a:t>
                      </a:r>
                      <a:endParaRPr lang="en-US" altLang="zh-CN" sz="2400" b="1" dirty="0" smtClean="0"/>
                    </a:p>
                    <a:p>
                      <a:pPr algn="ctr"/>
                      <a:r>
                        <a:rPr lang="zh-CN" altLang="en-US" sz="2400" b="1" dirty="0" smtClean="0"/>
                        <a:t>象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 smtClean="0"/>
                        <a:t>Abstract Factory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 smtClean="0"/>
                        <a:t>Builder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 smtClean="0"/>
                        <a:t>Prototype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 smtClean="0"/>
                        <a:t>Singleton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Adapter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Bridge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Composite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Decorator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Façade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Flyweight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Proxy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Chain of Responsibility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Iterator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Mediator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Memento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Observer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Strategy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Visitor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81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设计模式</a:t>
            </a:r>
            <a:r>
              <a:rPr lang="en-US" altLang="zh-CN" dirty="0" smtClean="0"/>
              <a:t>——Adapter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7652200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244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TC101790491[[fn=聚脂薄膜]]</Template>
  <TotalTime>491</TotalTime>
  <Words>183</Words>
  <Application>Microsoft Office PowerPoint</Application>
  <PresentationFormat>全屏显示(4:3)</PresentationFormat>
  <Paragraphs>110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Mylar</vt:lpstr>
      <vt:lpstr>设计模式</vt:lpstr>
      <vt:lpstr>设计模式起源</vt:lpstr>
      <vt:lpstr>PowerPoint 演示文稿</vt:lpstr>
      <vt:lpstr>设计原则 ——类设计</vt:lpstr>
      <vt:lpstr>设计原则 ——类设计</vt:lpstr>
      <vt:lpstr>设计原则——包内聚</vt:lpstr>
      <vt:lpstr>设计原则——包依赖</vt:lpstr>
      <vt:lpstr>设计模式——概览</vt:lpstr>
      <vt:lpstr>设计模式——Adapter</vt:lpstr>
      <vt:lpstr>设计模式——Adapter</vt:lpstr>
      <vt:lpstr>设计模式——Bridge</vt:lpstr>
      <vt:lpstr>设计模式——Bridge</vt:lpstr>
      <vt:lpstr>设计模式——Flyweight</vt:lpstr>
      <vt:lpstr>设计模式——Flyweight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</dc:title>
  <dc:creator>Changshan</dc:creator>
  <cp:lastModifiedBy>Changshan</cp:lastModifiedBy>
  <cp:revision>58</cp:revision>
  <dcterms:created xsi:type="dcterms:W3CDTF">2012-11-29T11:39:57Z</dcterms:created>
  <dcterms:modified xsi:type="dcterms:W3CDTF">2012-11-30T05:45:47Z</dcterms:modified>
</cp:coreProperties>
</file>