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5" r:id="rId4"/>
    <p:sldId id="276" r:id="rId5"/>
    <p:sldId id="278" r:id="rId6"/>
    <p:sldId id="271" r:id="rId7"/>
    <p:sldId id="287" r:id="rId8"/>
    <p:sldId id="279" r:id="rId9"/>
    <p:sldId id="281" r:id="rId10"/>
    <p:sldId id="274" r:id="rId11"/>
    <p:sldId id="282" r:id="rId12"/>
    <p:sldId id="283" r:id="rId13"/>
    <p:sldId id="284" r:id="rId14"/>
    <p:sldId id="286" r:id="rId15"/>
    <p:sldId id="273" r:id="rId16"/>
    <p:sldId id="272" r:id="rId17"/>
    <p:sldId id="285" r:id="rId18"/>
    <p:sldId id="262" r:id="rId19"/>
    <p:sldId id="269" r:id="rId20"/>
    <p:sldId id="277" r:id="rId21"/>
    <p:sldId id="264" r:id="rId22"/>
    <p:sldId id="265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68c04374527dc2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1BF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0T20:48:02.343" idx="1">
    <p:pos x="7460" y="3745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pubs.org/article/articleMain.kpubs?articleANo=DHJGII_2014_v63n12_1667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m.yna.co.kr/view/AKR202007231189005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.kr/data/15047952/fileData.do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평행 사변형 88"/>
          <p:cNvSpPr/>
          <p:nvPr/>
        </p:nvSpPr>
        <p:spPr>
          <a:xfrm>
            <a:off x="3010404" y="2535382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49FA8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5" name="평행 사변형 89"/>
          <p:cNvSpPr/>
          <p:nvPr/>
        </p:nvSpPr>
        <p:spPr>
          <a:xfrm>
            <a:off x="2876866" y="2536823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평행 사변형 90"/>
          <p:cNvSpPr/>
          <p:nvPr/>
        </p:nvSpPr>
        <p:spPr>
          <a:xfrm>
            <a:off x="76200" y="2535382"/>
            <a:ext cx="3784600" cy="1096819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평행 사변형 91"/>
          <p:cNvSpPr/>
          <p:nvPr/>
        </p:nvSpPr>
        <p:spPr>
          <a:xfrm>
            <a:off x="6605154" y="2572038"/>
            <a:ext cx="3194052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6262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평행 사변형 92"/>
          <p:cNvSpPr/>
          <p:nvPr/>
        </p:nvSpPr>
        <p:spPr>
          <a:xfrm>
            <a:off x="6736771" y="2572038"/>
            <a:ext cx="3194051" cy="1096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5185" y="0"/>
                </a:lnTo>
                <a:lnTo>
                  <a:pt x="21600" y="0"/>
                </a:lnTo>
                <a:lnTo>
                  <a:pt x="16415" y="21600"/>
                </a:lnTo>
                <a:close/>
              </a:path>
            </a:pathLst>
          </a:custGeom>
          <a:solidFill>
            <a:srgbClr val="404040"/>
          </a:solidFill>
          <a:ln w="161925" cap="sq">
            <a:solidFill>
              <a:srgbClr val="40404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평행 사변형 93"/>
          <p:cNvSpPr/>
          <p:nvPr/>
        </p:nvSpPr>
        <p:spPr>
          <a:xfrm>
            <a:off x="8839199" y="2572038"/>
            <a:ext cx="3260725" cy="1096819"/>
          </a:xfrm>
          <a:prstGeom prst="rect">
            <a:avLst/>
          </a:prstGeom>
          <a:solidFill>
            <a:srgbClr val="404040"/>
          </a:solidFill>
          <a:ln w="161925" cap="sq">
            <a:solidFill>
              <a:srgbClr val="40404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직사각형 94"/>
          <p:cNvSpPr txBox="1"/>
          <p:nvPr/>
        </p:nvSpPr>
        <p:spPr>
          <a:xfrm>
            <a:off x="-279315" y="2533941"/>
            <a:ext cx="6177094" cy="969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1700" dirty="0"/>
              <a:t>[</a:t>
            </a:r>
            <a:r>
              <a:rPr lang="ko-KR" altLang="en-US" sz="1700" dirty="0"/>
              <a:t>자유주제</a:t>
            </a:r>
            <a:r>
              <a:rPr lang="en-US" sz="1700" dirty="0"/>
              <a:t>]</a:t>
            </a:r>
          </a:p>
          <a:p>
            <a:pPr algn="ctr">
              <a:lnSpc>
                <a:spcPct val="150000"/>
              </a:lnSpc>
              <a:def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dirty="0"/>
              <a:t>눈의 상태를 이용한 졸음운전 방지기술 </a:t>
            </a:r>
            <a:endParaRPr dirty="0"/>
          </a:p>
        </p:txBody>
      </p:sp>
      <p:sp>
        <p:nvSpPr>
          <p:cNvPr id="101" name="직사각형 95"/>
          <p:cNvSpPr txBox="1"/>
          <p:nvPr/>
        </p:nvSpPr>
        <p:spPr>
          <a:xfrm>
            <a:off x="8004046" y="2675944"/>
            <a:ext cx="3352839" cy="934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30000"/>
              </a:lnSpc>
              <a:defRPr sz="1900" b="1">
                <a:solidFill>
                  <a:srgbClr val="FFFFFF"/>
                </a:solidFill>
              </a:defRPr>
            </a:pPr>
            <a:r>
              <a:rPr dirty="0" err="1"/>
              <a:t>휴사배</a:t>
            </a:r>
            <a:endParaRPr dirty="0"/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lang="en-US" altLang="ko-KR" dirty="0"/>
              <a:t>201710781</a:t>
            </a:r>
            <a:r>
              <a:rPr lang="ko-KR" altLang="en-US" dirty="0"/>
              <a:t>송영도 </a:t>
            </a:r>
            <a:r>
              <a:rPr lang="en-US" altLang="ko-KR" dirty="0"/>
              <a:t>201810759 </a:t>
            </a:r>
            <a:r>
              <a:rPr lang="ko-KR" altLang="en-US" dirty="0"/>
              <a:t>김민철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rPr dirty="0"/>
              <a:t>2017</a:t>
            </a:r>
            <a:r>
              <a:rPr lang="en-US" dirty="0"/>
              <a:t>10748</a:t>
            </a:r>
            <a:r>
              <a:rPr dirty="0"/>
              <a:t>김동욱 2018108</a:t>
            </a:r>
            <a:r>
              <a:rPr lang="en-US" dirty="0"/>
              <a:t>06</a:t>
            </a:r>
            <a:r>
              <a:rPr dirty="0"/>
              <a:t> 전수민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B60DDF-9829-473C-8302-DB7C82CA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07" y="946652"/>
            <a:ext cx="9741551" cy="5815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EB0B32-2C2E-4B39-94FF-B2657E46AA87}"/>
              </a:ext>
            </a:extLst>
          </p:cNvPr>
          <p:cNvSpPr txBox="1"/>
          <p:nvPr/>
        </p:nvSpPr>
        <p:spPr>
          <a:xfrm>
            <a:off x="6010276" y="7284514"/>
            <a:ext cx="6096000" cy="253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tx2">
                    <a:lumMod val="75000"/>
                  </a:schemeClr>
                </a:solidFill>
              </a:rPr>
              <a:t>http://www.kpubs.org/article/articleMain.kpubs?articleANo=DHJGII_2014_v63n12_1667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FE7C9-DDBF-40CB-A1C6-86A8D7400A85}"/>
              </a:ext>
            </a:extLst>
          </p:cNvPr>
          <p:cNvSpPr txBox="1"/>
          <p:nvPr/>
        </p:nvSpPr>
        <p:spPr>
          <a:xfrm>
            <a:off x="5596758" y="4367110"/>
            <a:ext cx="4572000" cy="2031323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4572000"/>
                      <a:gd name="connsiteY0" fmla="*/ 0 h 2031323"/>
                      <a:gd name="connsiteX1" fmla="*/ 4572000 w 4572000"/>
                      <a:gd name="connsiteY1" fmla="*/ 0 h 2031323"/>
                      <a:gd name="connsiteX2" fmla="*/ 4572000 w 4572000"/>
                      <a:gd name="connsiteY2" fmla="*/ 2031323 h 2031323"/>
                      <a:gd name="connsiteX3" fmla="*/ 0 w 4572000"/>
                      <a:gd name="connsiteY3" fmla="*/ 2031323 h 2031323"/>
                      <a:gd name="connsiteX4" fmla="*/ 0 w 4572000"/>
                      <a:gd name="connsiteY4" fmla="*/ 0 h 2031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00" h="2031323" extrusionOk="0">
                        <a:moveTo>
                          <a:pt x="0" y="0"/>
                        </a:moveTo>
                        <a:cubicBezTo>
                          <a:pt x="1144098" y="-5264"/>
                          <a:pt x="3108222" y="84467"/>
                          <a:pt x="4572000" y="0"/>
                        </a:cubicBezTo>
                        <a:cubicBezTo>
                          <a:pt x="4443827" y="374391"/>
                          <a:pt x="4701150" y="1247518"/>
                          <a:pt x="4572000" y="2031323"/>
                        </a:cubicBezTo>
                        <a:cubicBezTo>
                          <a:pt x="3145867" y="2137643"/>
                          <a:pt x="605150" y="2023674"/>
                          <a:pt x="0" y="2031323"/>
                        </a:cubicBezTo>
                        <a:cubicBezTo>
                          <a:pt x="160128" y="1280815"/>
                          <a:pt x="25049" y="20616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모델에서 나온 예측 값이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0.5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보다 크면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인 뜬눈으로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, 0.5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보다 작으면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인 감은 눈으로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판단하게 하였습니다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그렇게 정확도가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100%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가 나왔고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Out[14]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를 보면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으로 예측한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data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가 모두 실제 값이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이였고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로 예측한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data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역시 모두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인 것을 볼 수 있습니다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965648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E4399-B16B-498B-B56E-D2ACA2E15A75}"/>
              </a:ext>
            </a:extLst>
          </p:cNvPr>
          <p:cNvSpPr txBox="1"/>
          <p:nvPr/>
        </p:nvSpPr>
        <p:spPr>
          <a:xfrm>
            <a:off x="427208" y="803456"/>
            <a:ext cx="597359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200" b="1" dirty="0"/>
              <a:t>SW</a:t>
            </a:r>
            <a:r>
              <a:rPr kumimoji="0" lang="ko-KR" alt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</a:t>
            </a:r>
            <a:r>
              <a:rPr lang="ko-KR" altLang="en-US" sz="2200" b="1" dirty="0"/>
              <a:t>설계</a:t>
            </a:r>
            <a:endParaRPr kumimoji="0" lang="ko-KR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259FA7-7CB7-4B1A-8410-9DD8E9141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" y="1320534"/>
            <a:ext cx="8222693" cy="4953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FA8D2-774A-47A4-A195-2B69FDE45239}"/>
              </a:ext>
            </a:extLst>
          </p:cNvPr>
          <p:cNvSpPr txBox="1"/>
          <p:nvPr/>
        </p:nvSpPr>
        <p:spPr>
          <a:xfrm>
            <a:off x="5110311" y="3150920"/>
            <a:ext cx="6855718" cy="923328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dlib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제공하는 얼굴인식 모델과 얼굴을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68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개로 </a:t>
            </a:r>
            <a:r>
              <a:rPr lang="en-US" altLang="ko-KR" dirty="0"/>
              <a:t>landmark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하는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shape_predictor_68_face_landmarks.dat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을 사용합니다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그 랜드마크의 결과는 사진과 같습니다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4F377C-8578-4AAB-8DBC-B9453C2F8A97}"/>
              </a:ext>
            </a:extLst>
          </p:cNvPr>
          <p:cNvSpPr txBox="1"/>
          <p:nvPr/>
        </p:nvSpPr>
        <p:spPr>
          <a:xfrm>
            <a:off x="6400800" y="5904633"/>
            <a:ext cx="3702294" cy="369330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이전에 학습한 모델을 불러옵니다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019035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FDCD561C-4121-472F-9014-F00A0C4D5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0" y="874443"/>
            <a:ext cx="7155800" cy="2956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8DE86-2497-4CA3-9073-2D603F5C768A}"/>
              </a:ext>
            </a:extLst>
          </p:cNvPr>
          <p:cNvSpPr txBox="1"/>
          <p:nvPr/>
        </p:nvSpPr>
        <p:spPr>
          <a:xfrm>
            <a:off x="7535917" y="2065882"/>
            <a:ext cx="4351283" cy="1200327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shape_predictor_68_face_landmarks.dat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</a:t>
            </a:r>
            <a:r>
              <a:rPr lang="en-US" altLang="ko-KR" dirty="0"/>
              <a:t>landmark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한 부분 중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필요한 왼쪽 눈과 오른쪽 눈 만을 잘라냅니다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5593982-F80A-40E4-AB2B-2B8B81E8A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80" y="4011836"/>
            <a:ext cx="6935572" cy="28461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B3D435-9D11-4985-994E-65460E266319}"/>
              </a:ext>
            </a:extLst>
          </p:cNvPr>
          <p:cNvSpPr txBox="1"/>
          <p:nvPr/>
        </p:nvSpPr>
        <p:spPr>
          <a:xfrm>
            <a:off x="7535916" y="4834754"/>
            <a:ext cx="4351283" cy="646329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webcam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을 키고 영상을 담기 위한 큐를 선언합니다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 </a:t>
            </a:r>
            <a:r>
              <a:rPr lang="en-US" altLang="ko-KR" dirty="0"/>
              <a:t>Queue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의 길이는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50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입니다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99897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9E1F24-E185-4367-9070-23D0CD49C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9" y="938762"/>
            <a:ext cx="7631113" cy="43671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8DD5C6-D25E-4BE5-90CB-E11BBD5D0930}"/>
              </a:ext>
            </a:extLst>
          </p:cNvPr>
          <p:cNvSpPr txBox="1"/>
          <p:nvPr/>
        </p:nvSpPr>
        <p:spPr>
          <a:xfrm>
            <a:off x="8225824" y="936871"/>
            <a:ext cx="3767481" cy="3970316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pred_l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=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model.predict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(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eye_input_l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pred_r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=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model.predict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(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eye_input_r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)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사전 학습된 모델을 통해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눈의 상태는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사이의 값을 가지게 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</a:p>
          <a:p>
            <a:r>
              <a:rPr lang="ko-KR" altLang="en-US" dirty="0"/>
              <a:t>만약 눈의 예측 값이 </a:t>
            </a:r>
            <a:r>
              <a:rPr lang="en-US" altLang="ko-KR" dirty="0"/>
              <a:t>0.3</a:t>
            </a:r>
            <a:r>
              <a:rPr lang="ko-KR" altLang="en-US" dirty="0"/>
              <a:t>보다 작다면 감은 것으로 판단하여 사용자에게 </a:t>
            </a:r>
            <a:r>
              <a:rPr lang="en-US" altLang="ko-KR" dirty="0"/>
              <a:t>–</a:t>
            </a:r>
            <a:r>
              <a:rPr lang="ko-KR" altLang="en-US" dirty="0"/>
              <a:t>를 보여주고 </a:t>
            </a:r>
            <a:r>
              <a:rPr lang="en-US" altLang="ko-KR" dirty="0"/>
              <a:t>0.3</a:t>
            </a:r>
            <a:r>
              <a:rPr lang="ko-KR" altLang="en-US" dirty="0"/>
              <a:t>보다 크면 뜬 것으로 판단하여 </a:t>
            </a:r>
            <a:r>
              <a:rPr lang="en-US" altLang="ko-KR" dirty="0"/>
              <a:t>0</a:t>
            </a:r>
            <a:r>
              <a:rPr lang="ko-KR" altLang="en-US" dirty="0"/>
              <a:t>을 보여줍니다</a:t>
            </a:r>
            <a:r>
              <a:rPr lang="en-US" altLang="ko-KR" dirty="0"/>
              <a:t>.</a:t>
            </a:r>
            <a:r>
              <a:rPr lang="ko-KR" altLang="en-US" dirty="0"/>
              <a:t> 이 </a:t>
            </a:r>
            <a:r>
              <a:rPr lang="en-US" altLang="ko-KR" dirty="0"/>
              <a:t>0.3</a:t>
            </a:r>
            <a:r>
              <a:rPr lang="ko-KR" altLang="en-US" dirty="0"/>
              <a:t>의 수치는 </a:t>
            </a:r>
            <a:r>
              <a:rPr lang="en-US" altLang="ko-KR" dirty="0"/>
              <a:t>'</a:t>
            </a:r>
            <a:r>
              <a:rPr lang="ko-KR" altLang="en-US" dirty="0"/>
              <a:t>졸음 방지 시스템을 위한 눈 개폐 상태 판단 방법</a:t>
            </a:r>
            <a:r>
              <a:rPr lang="en-US" altLang="ko-KR" dirty="0"/>
              <a:t>'</a:t>
            </a:r>
            <a:r>
              <a:rPr lang="ko-KR" altLang="en-US" dirty="0"/>
              <a:t>이라는 논문을 참조하였습니다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82AD8-D7BB-448E-9602-BEAD34188006}"/>
              </a:ext>
            </a:extLst>
          </p:cNvPr>
          <p:cNvSpPr txBox="1"/>
          <p:nvPr/>
        </p:nvSpPr>
        <p:spPr>
          <a:xfrm>
            <a:off x="2183894" y="5496910"/>
            <a:ext cx="8331706" cy="646329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Queue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에 담긴 영상 중에서 눈을 감은 영상이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40%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이상을 차지하면 졸음이라 판단하고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Wake up!!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이라는 경고 메시지와 소리를 출력합니다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AC6041-47B5-4EB6-9DA5-E4E7B51293C1}"/>
              </a:ext>
            </a:extLst>
          </p:cNvPr>
          <p:cNvSpPr/>
          <p:nvPr/>
        </p:nvSpPr>
        <p:spPr>
          <a:xfrm>
            <a:off x="594711" y="1036530"/>
            <a:ext cx="5036068" cy="1020870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D74FF4-CBD1-4DC3-9808-2C5E22FA2679}"/>
              </a:ext>
            </a:extLst>
          </p:cNvPr>
          <p:cNvSpPr/>
          <p:nvPr/>
        </p:nvSpPr>
        <p:spPr>
          <a:xfrm>
            <a:off x="604707" y="2212289"/>
            <a:ext cx="6999252" cy="1902511"/>
          </a:xfrm>
          <a:prstGeom prst="rect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69D4E1-3F64-48B8-BB89-5C021E1E0EF2}"/>
              </a:ext>
            </a:extLst>
          </p:cNvPr>
          <p:cNvCxnSpPr/>
          <p:nvPr/>
        </p:nvCxnSpPr>
        <p:spPr>
          <a:xfrm>
            <a:off x="5640775" y="1464166"/>
            <a:ext cx="2585049" cy="340571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715C61-19DF-4627-B0A1-C4BC231B9B10}"/>
              </a:ext>
            </a:extLst>
          </p:cNvPr>
          <p:cNvCxnSpPr>
            <a:cxnSpLocks/>
          </p:cNvCxnSpPr>
          <p:nvPr/>
        </p:nvCxnSpPr>
        <p:spPr>
          <a:xfrm>
            <a:off x="5249173" y="4106601"/>
            <a:ext cx="391602" cy="1354214"/>
          </a:xfrm>
          <a:prstGeom prst="straightConnector1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655943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426D9-072E-4399-9666-8DE1588AB670}"/>
              </a:ext>
            </a:extLst>
          </p:cNvPr>
          <p:cNvSpPr txBox="1"/>
          <p:nvPr/>
        </p:nvSpPr>
        <p:spPr>
          <a:xfrm>
            <a:off x="1135117" y="5035257"/>
            <a:ext cx="4351283" cy="646329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눈을 뜬</a:t>
            </a:r>
            <a:r>
              <a:rPr lang="ko-KR" altLang="en-US" dirty="0"/>
              <a:t> 경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우 눈 위에 </a:t>
            </a:r>
            <a:r>
              <a:rPr lang="en-US" altLang="ko-KR" dirty="0"/>
              <a:t>0</a:t>
            </a:r>
            <a:r>
              <a:rPr lang="ko-KR" altLang="en-US" dirty="0"/>
              <a:t>이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뜨는 것을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확인 할 수 있습니다</a:t>
            </a:r>
            <a:r>
              <a:rPr lang="en-US" altLang="ko-KR" dirty="0"/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3" name="그림 2" descr="사람, 여자, 가발, 숙녀이(가) 표시된 사진&#10;&#10;자동 생성된 설명">
            <a:extLst>
              <a:ext uri="{FF2B5EF4-FFF2-40B4-BE49-F238E27FC236}">
                <a16:creationId xmlns:a16="http://schemas.microsoft.com/office/drawing/2014/main" id="{08777761-8A31-47E9-A1AD-B3089341A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484" y="1361079"/>
            <a:ext cx="5151566" cy="3360711"/>
          </a:xfrm>
          <a:prstGeom prst="rect">
            <a:avLst/>
          </a:prstGeom>
        </p:spPr>
      </p:pic>
      <p:pic>
        <p:nvPicPr>
          <p:cNvPr id="5" name="그림 4" descr="사람, 여자, 숙녀, 가발이(가) 표시된 사진&#10;&#10;자동 생성된 설명">
            <a:extLst>
              <a:ext uri="{FF2B5EF4-FFF2-40B4-BE49-F238E27FC236}">
                <a16:creationId xmlns:a16="http://schemas.microsoft.com/office/drawing/2014/main" id="{C77B9C60-15CC-4BD8-9D2D-11B403F13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" y="1361079"/>
            <a:ext cx="5143623" cy="3360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918EE5-1C6C-4F74-BDA2-D43D5511854D}"/>
              </a:ext>
            </a:extLst>
          </p:cNvPr>
          <p:cNvSpPr txBox="1"/>
          <p:nvPr/>
        </p:nvSpPr>
        <p:spPr>
          <a:xfrm>
            <a:off x="6864625" y="5035257"/>
            <a:ext cx="4351283" cy="646329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눈을 감았을 경우 눈 위에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–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가 뜨는 것을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확인 할 수 있습니다</a:t>
            </a:r>
            <a:r>
              <a:rPr lang="en-US" altLang="ko-KR" dirty="0"/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96143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AF8EAD-D985-4819-BC19-B5234ADDC715}"/>
              </a:ext>
            </a:extLst>
          </p:cNvPr>
          <p:cNvGrpSpPr/>
          <p:nvPr/>
        </p:nvGrpSpPr>
        <p:grpSpPr>
          <a:xfrm>
            <a:off x="500478" y="919743"/>
            <a:ext cx="10950886" cy="5018514"/>
            <a:chOff x="6500559" y="4024070"/>
            <a:chExt cx="6096000" cy="186294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F59BDF7-C9A1-44E1-A64E-1ABECE6F3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312"/>
            <a:stretch/>
          </p:blipFill>
          <p:spPr>
            <a:xfrm>
              <a:off x="6500559" y="4024070"/>
              <a:ext cx="3448198" cy="159559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703A79-E38D-4CBB-BEBD-F7D75D616647}"/>
                </a:ext>
              </a:extLst>
            </p:cNvPr>
            <p:cNvSpPr txBox="1"/>
            <p:nvPr/>
          </p:nvSpPr>
          <p:spPr>
            <a:xfrm>
              <a:off x="6500559" y="5619663"/>
              <a:ext cx="6096000" cy="2673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  <a:hlinkClick r:id="rId3"/>
                </a:rPr>
                <a:t>http://www.kpubs.org/article/articleMain.kpubs?articleANo=DHJGII_2014_v63n12_1667</a:t>
              </a:r>
              <a:endParaRPr lang="en-US" altLang="ko-KR" sz="1050" dirty="0">
                <a:solidFill>
                  <a:schemeClr val="tx2">
                    <a:lumMod val="75000"/>
                  </a:schemeClr>
                </a:solidFill>
              </a:endParaRPr>
            </a:p>
            <a:p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이주현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, 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유형석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. (2014). 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졸음 방지 시스템을 위한 눈 개폐 상태 판단 방법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. </a:t>
              </a:r>
              <a:r>
                <a:rPr lang="ko-KR" altLang="en-US" sz="1050" dirty="0">
                  <a:solidFill>
                    <a:schemeClr val="tx2">
                      <a:lumMod val="75000"/>
                    </a:schemeClr>
                  </a:solidFill>
                </a:rPr>
                <a:t>전기학회논문지</a:t>
              </a:r>
              <a:r>
                <a:rPr lang="en-US" altLang="ko-KR" sz="1050" dirty="0">
                  <a:solidFill>
                    <a:schemeClr val="tx2">
                      <a:lumMod val="75000"/>
                    </a:schemeClr>
                  </a:solidFill>
                </a:rPr>
                <a:t>, 63(12), 1667-1670.</a:t>
              </a:r>
              <a:endParaRPr lang="ko-KR" altLang="en-US" sz="105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39426D9-072E-4399-9666-8DE1588AB670}"/>
              </a:ext>
            </a:extLst>
          </p:cNvPr>
          <p:cNvSpPr txBox="1"/>
          <p:nvPr/>
        </p:nvSpPr>
        <p:spPr>
          <a:xfrm>
            <a:off x="7535917" y="2065882"/>
            <a:ext cx="4351283" cy="923328"/>
          </a:xfrm>
          <a:prstGeom prst="rect">
            <a:avLst/>
          </a:prstGeom>
          <a:noFill/>
          <a:ln w="28575" cap="flat">
            <a:solidFill>
              <a:schemeClr val="tx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앞에서 눈을 감은 것으로 판단 한 </a:t>
            </a:r>
            <a:r>
              <a:rPr lang="en-US" altLang="ko-KR" dirty="0"/>
              <a:t>0.3</a:t>
            </a:r>
            <a:r>
              <a:rPr lang="ko-KR" altLang="en-US" dirty="0"/>
              <a:t>의 수치는 눈을 감은 경우 눈을 뜬 경우의 픽셀이 약 </a:t>
            </a:r>
            <a:r>
              <a:rPr lang="en-US" altLang="ko-KR" dirty="0"/>
              <a:t>1/3</a:t>
            </a:r>
            <a:r>
              <a:rPr lang="ko-KR" altLang="en-US" dirty="0"/>
              <a:t>인 것을 참조하였습니다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89087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3" name="작게만든거w최종">
            <a:hlinkClick r:id="" action="ppaction://media"/>
            <a:extLst>
              <a:ext uri="{FF2B5EF4-FFF2-40B4-BE49-F238E27FC236}">
                <a16:creationId xmlns:a16="http://schemas.microsoft.com/office/drawing/2014/main" id="{4FDEC39E-8528-4F74-8110-76DC9C9733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24346" y="969537"/>
            <a:ext cx="6743307" cy="53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76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2" name="자른거dd">
            <a:hlinkClick r:id="" action="ppaction://media"/>
            <a:extLst>
              <a:ext uri="{FF2B5EF4-FFF2-40B4-BE49-F238E27FC236}">
                <a16:creationId xmlns:a16="http://schemas.microsoft.com/office/drawing/2014/main" id="{483E9A8A-2A25-480C-822E-B7ACBB04A0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02379" y="874443"/>
            <a:ext cx="6587242" cy="51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99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평행 사변형 7"/>
          <p:cNvSpPr/>
          <p:nvPr/>
        </p:nvSpPr>
        <p:spPr>
          <a:xfrm>
            <a:off x="1848142" y="329912"/>
            <a:ext cx="3194052" cy="387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평행 사변형 8"/>
          <p:cNvSpPr/>
          <p:nvPr/>
        </p:nvSpPr>
        <p:spPr>
          <a:xfrm>
            <a:off x="1916259" y="329912"/>
            <a:ext cx="3194051" cy="387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7" name="평행 사변형 9"/>
          <p:cNvSpPr/>
          <p:nvPr/>
        </p:nvSpPr>
        <p:spPr>
          <a:xfrm>
            <a:off x="4581237" y="329912"/>
            <a:ext cx="7525040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직사각형 11"/>
          <p:cNvSpPr txBox="1"/>
          <p:nvPr/>
        </p:nvSpPr>
        <p:spPr>
          <a:xfrm>
            <a:off x="2453025" y="286146"/>
            <a:ext cx="6587243" cy="508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t>사업화 전략</a:t>
            </a:r>
          </a:p>
        </p:txBody>
      </p:sp>
      <p:sp>
        <p:nvSpPr>
          <p:cNvPr id="239" name="직선 연결선 15"/>
          <p:cNvSpPr/>
          <p:nvPr/>
        </p:nvSpPr>
        <p:spPr>
          <a:xfrm>
            <a:off x="152400" y="776673"/>
            <a:ext cx="1224000" cy="3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0" name="직사각형 86"/>
          <p:cNvSpPr txBox="1"/>
          <p:nvPr/>
        </p:nvSpPr>
        <p:spPr>
          <a:xfrm>
            <a:off x="203108" y="412779"/>
            <a:ext cx="44819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rPr dirty="0"/>
              <a:t>0</a:t>
            </a:r>
            <a:r>
              <a:rPr lang="en-US" dirty="0"/>
              <a:t>5</a:t>
            </a:r>
            <a:endParaRPr dirty="0"/>
          </a:p>
        </p:txBody>
      </p:sp>
      <p:grpSp>
        <p:nvGrpSpPr>
          <p:cNvPr id="250" name="그룹 5"/>
          <p:cNvGrpSpPr/>
          <p:nvPr/>
        </p:nvGrpSpPr>
        <p:grpSpPr>
          <a:xfrm>
            <a:off x="4850478" y="1952451"/>
            <a:ext cx="3056473" cy="2793729"/>
            <a:chOff x="0" y="13"/>
            <a:chExt cx="3056471" cy="2793727"/>
          </a:xfrm>
        </p:grpSpPr>
        <p:grpSp>
          <p:nvGrpSpPr>
            <p:cNvPr id="245" name="Group 20"/>
            <p:cNvGrpSpPr/>
            <p:nvPr/>
          </p:nvGrpSpPr>
          <p:grpSpPr>
            <a:xfrm>
              <a:off x="825928" y="583630"/>
              <a:ext cx="455134" cy="644016"/>
              <a:chOff x="0" y="0"/>
              <a:chExt cx="455133" cy="644015"/>
            </a:xfrm>
          </p:grpSpPr>
          <p:sp>
            <p:nvSpPr>
              <p:cNvPr id="241" name="Freeform 22"/>
              <p:cNvSpPr/>
              <p:nvPr/>
            </p:nvSpPr>
            <p:spPr>
              <a:xfrm>
                <a:off x="69213" y="-1"/>
                <a:ext cx="316707" cy="382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36" y="5550"/>
                    </a:moveTo>
                    <a:lnTo>
                      <a:pt x="6290" y="6073"/>
                    </a:lnTo>
                    <a:lnTo>
                      <a:pt x="5783" y="6618"/>
                    </a:lnTo>
                    <a:lnTo>
                      <a:pt x="5329" y="7174"/>
                    </a:lnTo>
                    <a:lnTo>
                      <a:pt x="4926" y="7741"/>
                    </a:lnTo>
                    <a:lnTo>
                      <a:pt x="4575" y="8309"/>
                    </a:lnTo>
                    <a:lnTo>
                      <a:pt x="4276" y="8865"/>
                    </a:lnTo>
                    <a:lnTo>
                      <a:pt x="4016" y="9421"/>
                    </a:lnTo>
                    <a:lnTo>
                      <a:pt x="3782" y="9955"/>
                    </a:lnTo>
                    <a:lnTo>
                      <a:pt x="3600" y="10466"/>
                    </a:lnTo>
                    <a:lnTo>
                      <a:pt x="3431" y="10945"/>
                    </a:lnTo>
                    <a:lnTo>
                      <a:pt x="3314" y="11378"/>
                    </a:lnTo>
                    <a:lnTo>
                      <a:pt x="3210" y="11779"/>
                    </a:lnTo>
                    <a:lnTo>
                      <a:pt x="3132" y="12135"/>
                    </a:lnTo>
                    <a:lnTo>
                      <a:pt x="3249" y="12769"/>
                    </a:lnTo>
                    <a:lnTo>
                      <a:pt x="3418" y="13414"/>
                    </a:lnTo>
                    <a:lnTo>
                      <a:pt x="3639" y="14048"/>
                    </a:lnTo>
                    <a:lnTo>
                      <a:pt x="3886" y="14682"/>
                    </a:lnTo>
                    <a:lnTo>
                      <a:pt x="4185" y="15294"/>
                    </a:lnTo>
                    <a:lnTo>
                      <a:pt x="4510" y="15894"/>
                    </a:lnTo>
                    <a:lnTo>
                      <a:pt x="4874" y="16461"/>
                    </a:lnTo>
                    <a:lnTo>
                      <a:pt x="5277" y="17018"/>
                    </a:lnTo>
                    <a:lnTo>
                      <a:pt x="5718" y="17529"/>
                    </a:lnTo>
                    <a:lnTo>
                      <a:pt x="6186" y="18019"/>
                    </a:lnTo>
                    <a:lnTo>
                      <a:pt x="6667" y="18452"/>
                    </a:lnTo>
                    <a:lnTo>
                      <a:pt x="7187" y="18853"/>
                    </a:lnTo>
                    <a:lnTo>
                      <a:pt x="7720" y="19198"/>
                    </a:lnTo>
                    <a:lnTo>
                      <a:pt x="8292" y="19498"/>
                    </a:lnTo>
                    <a:lnTo>
                      <a:pt x="8877" y="19731"/>
                    </a:lnTo>
                    <a:lnTo>
                      <a:pt x="9474" y="19898"/>
                    </a:lnTo>
                    <a:lnTo>
                      <a:pt x="10098" y="20021"/>
                    </a:lnTo>
                    <a:lnTo>
                      <a:pt x="10722" y="20054"/>
                    </a:lnTo>
                    <a:lnTo>
                      <a:pt x="11372" y="20021"/>
                    </a:lnTo>
                    <a:lnTo>
                      <a:pt x="11983" y="19898"/>
                    </a:lnTo>
                    <a:lnTo>
                      <a:pt x="12581" y="19731"/>
                    </a:lnTo>
                    <a:lnTo>
                      <a:pt x="13165" y="19498"/>
                    </a:lnTo>
                    <a:lnTo>
                      <a:pt x="13724" y="19198"/>
                    </a:lnTo>
                    <a:lnTo>
                      <a:pt x="14283" y="18853"/>
                    </a:lnTo>
                    <a:lnTo>
                      <a:pt x="14803" y="18452"/>
                    </a:lnTo>
                    <a:lnTo>
                      <a:pt x="15284" y="18007"/>
                    </a:lnTo>
                    <a:lnTo>
                      <a:pt x="15752" y="17529"/>
                    </a:lnTo>
                    <a:lnTo>
                      <a:pt x="16181" y="17006"/>
                    </a:lnTo>
                    <a:lnTo>
                      <a:pt x="16583" y="16461"/>
                    </a:lnTo>
                    <a:lnTo>
                      <a:pt x="16960" y="15883"/>
                    </a:lnTo>
                    <a:lnTo>
                      <a:pt x="17285" y="15282"/>
                    </a:lnTo>
                    <a:lnTo>
                      <a:pt x="17584" y="14671"/>
                    </a:lnTo>
                    <a:lnTo>
                      <a:pt x="17831" y="14037"/>
                    </a:lnTo>
                    <a:lnTo>
                      <a:pt x="18039" y="13403"/>
                    </a:lnTo>
                    <a:lnTo>
                      <a:pt x="18208" y="12758"/>
                    </a:lnTo>
                    <a:lnTo>
                      <a:pt x="18338" y="12112"/>
                    </a:lnTo>
                    <a:lnTo>
                      <a:pt x="18403" y="11478"/>
                    </a:lnTo>
                    <a:lnTo>
                      <a:pt x="18429" y="10833"/>
                    </a:lnTo>
                    <a:lnTo>
                      <a:pt x="18416" y="10055"/>
                    </a:lnTo>
                    <a:lnTo>
                      <a:pt x="18377" y="9321"/>
                    </a:lnTo>
                    <a:lnTo>
                      <a:pt x="17402" y="9332"/>
                    </a:lnTo>
                    <a:lnTo>
                      <a:pt x="16453" y="9298"/>
                    </a:lnTo>
                    <a:lnTo>
                      <a:pt x="15570" y="9232"/>
                    </a:lnTo>
                    <a:lnTo>
                      <a:pt x="14725" y="9120"/>
                    </a:lnTo>
                    <a:lnTo>
                      <a:pt x="13906" y="8987"/>
                    </a:lnTo>
                    <a:lnTo>
                      <a:pt x="13152" y="8831"/>
                    </a:lnTo>
                    <a:lnTo>
                      <a:pt x="12425" y="8642"/>
                    </a:lnTo>
                    <a:lnTo>
                      <a:pt x="11736" y="8420"/>
                    </a:lnTo>
                    <a:lnTo>
                      <a:pt x="11086" y="8197"/>
                    </a:lnTo>
                    <a:lnTo>
                      <a:pt x="10475" y="7930"/>
                    </a:lnTo>
                    <a:lnTo>
                      <a:pt x="9903" y="7675"/>
                    </a:lnTo>
                    <a:lnTo>
                      <a:pt x="9370" y="7385"/>
                    </a:lnTo>
                    <a:lnTo>
                      <a:pt x="8864" y="7096"/>
                    </a:lnTo>
                    <a:lnTo>
                      <a:pt x="8396" y="6785"/>
                    </a:lnTo>
                    <a:lnTo>
                      <a:pt x="7954" y="6484"/>
                    </a:lnTo>
                    <a:lnTo>
                      <a:pt x="7551" y="6173"/>
                    </a:lnTo>
                    <a:lnTo>
                      <a:pt x="7174" y="5862"/>
                    </a:lnTo>
                    <a:lnTo>
                      <a:pt x="6836" y="5550"/>
                    </a:lnTo>
                    <a:close/>
                    <a:moveTo>
                      <a:pt x="10501" y="0"/>
                    </a:moveTo>
                    <a:lnTo>
                      <a:pt x="11060" y="33"/>
                    </a:lnTo>
                    <a:lnTo>
                      <a:pt x="11658" y="122"/>
                    </a:lnTo>
                    <a:lnTo>
                      <a:pt x="12269" y="256"/>
                    </a:lnTo>
                    <a:lnTo>
                      <a:pt x="12905" y="434"/>
                    </a:lnTo>
                    <a:lnTo>
                      <a:pt x="13568" y="667"/>
                    </a:lnTo>
                    <a:lnTo>
                      <a:pt x="14257" y="957"/>
                    </a:lnTo>
                    <a:lnTo>
                      <a:pt x="14972" y="1312"/>
                    </a:lnTo>
                    <a:lnTo>
                      <a:pt x="15323" y="1502"/>
                    </a:lnTo>
                    <a:lnTo>
                      <a:pt x="15700" y="1724"/>
                    </a:lnTo>
                    <a:lnTo>
                      <a:pt x="16103" y="1991"/>
                    </a:lnTo>
                    <a:lnTo>
                      <a:pt x="16518" y="2280"/>
                    </a:lnTo>
                    <a:lnTo>
                      <a:pt x="16947" y="2592"/>
                    </a:lnTo>
                    <a:lnTo>
                      <a:pt x="17337" y="2903"/>
                    </a:lnTo>
                    <a:lnTo>
                      <a:pt x="17714" y="3248"/>
                    </a:lnTo>
                    <a:lnTo>
                      <a:pt x="18039" y="3593"/>
                    </a:lnTo>
                    <a:lnTo>
                      <a:pt x="18312" y="3926"/>
                    </a:lnTo>
                    <a:lnTo>
                      <a:pt x="18624" y="4327"/>
                    </a:lnTo>
                    <a:lnTo>
                      <a:pt x="18910" y="4772"/>
                    </a:lnTo>
                    <a:lnTo>
                      <a:pt x="19170" y="5250"/>
                    </a:lnTo>
                    <a:lnTo>
                      <a:pt x="19404" y="5773"/>
                    </a:lnTo>
                    <a:lnTo>
                      <a:pt x="19612" y="6340"/>
                    </a:lnTo>
                    <a:lnTo>
                      <a:pt x="19806" y="6963"/>
                    </a:lnTo>
                    <a:lnTo>
                      <a:pt x="19949" y="7619"/>
                    </a:lnTo>
                    <a:lnTo>
                      <a:pt x="20079" y="8331"/>
                    </a:lnTo>
                    <a:lnTo>
                      <a:pt x="20157" y="9087"/>
                    </a:lnTo>
                    <a:lnTo>
                      <a:pt x="20209" y="9921"/>
                    </a:lnTo>
                    <a:lnTo>
                      <a:pt x="20443" y="10010"/>
                    </a:lnTo>
                    <a:lnTo>
                      <a:pt x="20664" y="10122"/>
                    </a:lnTo>
                    <a:lnTo>
                      <a:pt x="20859" y="10255"/>
                    </a:lnTo>
                    <a:lnTo>
                      <a:pt x="21041" y="10444"/>
                    </a:lnTo>
                    <a:lnTo>
                      <a:pt x="21210" y="10644"/>
                    </a:lnTo>
                    <a:lnTo>
                      <a:pt x="21340" y="10889"/>
                    </a:lnTo>
                    <a:lnTo>
                      <a:pt x="21457" y="11156"/>
                    </a:lnTo>
                    <a:lnTo>
                      <a:pt x="21535" y="11478"/>
                    </a:lnTo>
                    <a:lnTo>
                      <a:pt x="21587" y="11834"/>
                    </a:lnTo>
                    <a:lnTo>
                      <a:pt x="21600" y="12257"/>
                    </a:lnTo>
                    <a:lnTo>
                      <a:pt x="21574" y="12713"/>
                    </a:lnTo>
                    <a:lnTo>
                      <a:pt x="21509" y="13158"/>
                    </a:lnTo>
                    <a:lnTo>
                      <a:pt x="21418" y="13547"/>
                    </a:lnTo>
                    <a:lnTo>
                      <a:pt x="21288" y="13903"/>
                    </a:lnTo>
                    <a:lnTo>
                      <a:pt x="21119" y="14215"/>
                    </a:lnTo>
                    <a:lnTo>
                      <a:pt x="20937" y="14504"/>
                    </a:lnTo>
                    <a:lnTo>
                      <a:pt x="20729" y="14737"/>
                    </a:lnTo>
                    <a:lnTo>
                      <a:pt x="20495" y="14949"/>
                    </a:lnTo>
                    <a:lnTo>
                      <a:pt x="20248" y="15127"/>
                    </a:lnTo>
                    <a:lnTo>
                      <a:pt x="19975" y="15260"/>
                    </a:lnTo>
                    <a:lnTo>
                      <a:pt x="19690" y="15371"/>
                    </a:lnTo>
                    <a:lnTo>
                      <a:pt x="19404" y="15460"/>
                    </a:lnTo>
                    <a:lnTo>
                      <a:pt x="19118" y="15516"/>
                    </a:lnTo>
                    <a:lnTo>
                      <a:pt x="18780" y="16172"/>
                    </a:lnTo>
                    <a:lnTo>
                      <a:pt x="18403" y="16817"/>
                    </a:lnTo>
                    <a:lnTo>
                      <a:pt x="18000" y="17429"/>
                    </a:lnTo>
                    <a:lnTo>
                      <a:pt x="17545" y="18019"/>
                    </a:lnTo>
                    <a:lnTo>
                      <a:pt x="17064" y="18575"/>
                    </a:lnTo>
                    <a:lnTo>
                      <a:pt x="16544" y="19097"/>
                    </a:lnTo>
                    <a:lnTo>
                      <a:pt x="15999" y="19587"/>
                    </a:lnTo>
                    <a:lnTo>
                      <a:pt x="15427" y="20032"/>
                    </a:lnTo>
                    <a:lnTo>
                      <a:pt x="14829" y="20421"/>
                    </a:lnTo>
                    <a:lnTo>
                      <a:pt x="14192" y="20777"/>
                    </a:lnTo>
                    <a:lnTo>
                      <a:pt x="13542" y="21055"/>
                    </a:lnTo>
                    <a:lnTo>
                      <a:pt x="12866" y="21300"/>
                    </a:lnTo>
                    <a:lnTo>
                      <a:pt x="12178" y="21467"/>
                    </a:lnTo>
                    <a:lnTo>
                      <a:pt x="11463" y="21567"/>
                    </a:lnTo>
                    <a:lnTo>
                      <a:pt x="10722" y="21600"/>
                    </a:lnTo>
                    <a:lnTo>
                      <a:pt x="9994" y="21567"/>
                    </a:lnTo>
                    <a:lnTo>
                      <a:pt x="9279" y="21467"/>
                    </a:lnTo>
                    <a:lnTo>
                      <a:pt x="8591" y="21300"/>
                    </a:lnTo>
                    <a:lnTo>
                      <a:pt x="7902" y="21055"/>
                    </a:lnTo>
                    <a:lnTo>
                      <a:pt x="7252" y="20766"/>
                    </a:lnTo>
                    <a:lnTo>
                      <a:pt x="6628" y="20421"/>
                    </a:lnTo>
                    <a:lnTo>
                      <a:pt x="6030" y="20021"/>
                    </a:lnTo>
                    <a:lnTo>
                      <a:pt x="5445" y="19576"/>
                    </a:lnTo>
                    <a:lnTo>
                      <a:pt x="4900" y="19086"/>
                    </a:lnTo>
                    <a:lnTo>
                      <a:pt x="4380" y="18564"/>
                    </a:lnTo>
                    <a:lnTo>
                      <a:pt x="3899" y="17996"/>
                    </a:lnTo>
                    <a:lnTo>
                      <a:pt x="3457" y="17407"/>
                    </a:lnTo>
                    <a:lnTo>
                      <a:pt x="3041" y="16795"/>
                    </a:lnTo>
                    <a:lnTo>
                      <a:pt x="2664" y="16150"/>
                    </a:lnTo>
                    <a:lnTo>
                      <a:pt x="2326" y="15483"/>
                    </a:lnTo>
                    <a:lnTo>
                      <a:pt x="2027" y="15416"/>
                    </a:lnTo>
                    <a:lnTo>
                      <a:pt x="1729" y="15305"/>
                    </a:lnTo>
                    <a:lnTo>
                      <a:pt x="1443" y="15171"/>
                    </a:lnTo>
                    <a:lnTo>
                      <a:pt x="1183" y="15004"/>
                    </a:lnTo>
                    <a:lnTo>
                      <a:pt x="936" y="14793"/>
                    </a:lnTo>
                    <a:lnTo>
                      <a:pt x="715" y="14559"/>
                    </a:lnTo>
                    <a:lnTo>
                      <a:pt x="507" y="14281"/>
                    </a:lnTo>
                    <a:lnTo>
                      <a:pt x="338" y="13948"/>
                    </a:lnTo>
                    <a:lnTo>
                      <a:pt x="195" y="13581"/>
                    </a:lnTo>
                    <a:lnTo>
                      <a:pt x="91" y="13169"/>
                    </a:lnTo>
                    <a:lnTo>
                      <a:pt x="26" y="12713"/>
                    </a:lnTo>
                    <a:lnTo>
                      <a:pt x="0" y="12279"/>
                    </a:lnTo>
                    <a:lnTo>
                      <a:pt x="13" y="11879"/>
                    </a:lnTo>
                    <a:lnTo>
                      <a:pt x="52" y="11545"/>
                    </a:lnTo>
                    <a:lnTo>
                      <a:pt x="117" y="11223"/>
                    </a:lnTo>
                    <a:lnTo>
                      <a:pt x="221" y="10956"/>
                    </a:lnTo>
                    <a:lnTo>
                      <a:pt x="351" y="10722"/>
                    </a:lnTo>
                    <a:lnTo>
                      <a:pt x="494" y="10522"/>
                    </a:lnTo>
                    <a:lnTo>
                      <a:pt x="650" y="10344"/>
                    </a:lnTo>
                    <a:lnTo>
                      <a:pt x="845" y="10188"/>
                    </a:lnTo>
                    <a:lnTo>
                      <a:pt x="1040" y="10077"/>
                    </a:lnTo>
                    <a:lnTo>
                      <a:pt x="1248" y="9977"/>
                    </a:lnTo>
                    <a:lnTo>
                      <a:pt x="1274" y="9465"/>
                    </a:lnTo>
                    <a:lnTo>
                      <a:pt x="1157" y="8831"/>
                    </a:lnTo>
                    <a:lnTo>
                      <a:pt x="1105" y="8231"/>
                    </a:lnTo>
                    <a:lnTo>
                      <a:pt x="1079" y="7675"/>
                    </a:lnTo>
                    <a:lnTo>
                      <a:pt x="1105" y="7152"/>
                    </a:lnTo>
                    <a:lnTo>
                      <a:pt x="1170" y="6662"/>
                    </a:lnTo>
                    <a:lnTo>
                      <a:pt x="1274" y="6218"/>
                    </a:lnTo>
                    <a:lnTo>
                      <a:pt x="1404" y="5806"/>
                    </a:lnTo>
                    <a:lnTo>
                      <a:pt x="1560" y="5417"/>
                    </a:lnTo>
                    <a:lnTo>
                      <a:pt x="1742" y="5061"/>
                    </a:lnTo>
                    <a:lnTo>
                      <a:pt x="1936" y="4749"/>
                    </a:lnTo>
                    <a:lnTo>
                      <a:pt x="2157" y="4449"/>
                    </a:lnTo>
                    <a:lnTo>
                      <a:pt x="2378" y="4193"/>
                    </a:lnTo>
                    <a:lnTo>
                      <a:pt x="2625" y="3949"/>
                    </a:lnTo>
                    <a:lnTo>
                      <a:pt x="2859" y="3748"/>
                    </a:lnTo>
                    <a:lnTo>
                      <a:pt x="3106" y="3559"/>
                    </a:lnTo>
                    <a:lnTo>
                      <a:pt x="3340" y="3392"/>
                    </a:lnTo>
                    <a:lnTo>
                      <a:pt x="3561" y="3259"/>
                    </a:lnTo>
                    <a:lnTo>
                      <a:pt x="3769" y="3137"/>
                    </a:lnTo>
                    <a:lnTo>
                      <a:pt x="3964" y="3036"/>
                    </a:lnTo>
                    <a:lnTo>
                      <a:pt x="4432" y="2836"/>
                    </a:lnTo>
                    <a:lnTo>
                      <a:pt x="4523" y="2814"/>
                    </a:lnTo>
                    <a:lnTo>
                      <a:pt x="4575" y="2736"/>
                    </a:lnTo>
                    <a:lnTo>
                      <a:pt x="4666" y="2636"/>
                    </a:lnTo>
                    <a:lnTo>
                      <a:pt x="4770" y="2503"/>
                    </a:lnTo>
                    <a:lnTo>
                      <a:pt x="4900" y="2358"/>
                    </a:lnTo>
                    <a:lnTo>
                      <a:pt x="5069" y="2180"/>
                    </a:lnTo>
                    <a:lnTo>
                      <a:pt x="5251" y="2002"/>
                    </a:lnTo>
                    <a:lnTo>
                      <a:pt x="5705" y="1613"/>
                    </a:lnTo>
                    <a:lnTo>
                      <a:pt x="5965" y="1413"/>
                    </a:lnTo>
                    <a:lnTo>
                      <a:pt x="6251" y="1201"/>
                    </a:lnTo>
                    <a:lnTo>
                      <a:pt x="6563" y="1012"/>
                    </a:lnTo>
                    <a:lnTo>
                      <a:pt x="6901" y="823"/>
                    </a:lnTo>
                    <a:lnTo>
                      <a:pt x="7265" y="634"/>
                    </a:lnTo>
                    <a:lnTo>
                      <a:pt x="7655" y="478"/>
                    </a:lnTo>
                    <a:lnTo>
                      <a:pt x="8058" y="334"/>
                    </a:lnTo>
                    <a:lnTo>
                      <a:pt x="8513" y="211"/>
                    </a:lnTo>
                    <a:lnTo>
                      <a:pt x="8968" y="111"/>
                    </a:lnTo>
                    <a:lnTo>
                      <a:pt x="9461" y="33"/>
                    </a:lnTo>
                    <a:lnTo>
                      <a:pt x="9968" y="0"/>
                    </a:lnTo>
                    <a:lnTo>
                      <a:pt x="105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42" name="Freeform 23"/>
              <p:cNvSpPr/>
              <p:nvPr/>
            </p:nvSpPr>
            <p:spPr>
              <a:xfrm>
                <a:off x="140524" y="189287"/>
                <a:ext cx="174085" cy="587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483" y="5112"/>
                    </a:moveTo>
                    <a:lnTo>
                      <a:pt x="15681" y="5184"/>
                    </a:lnTo>
                    <a:lnTo>
                      <a:pt x="14997" y="5328"/>
                    </a:lnTo>
                    <a:lnTo>
                      <a:pt x="14455" y="5616"/>
                    </a:lnTo>
                    <a:lnTo>
                      <a:pt x="14007" y="5976"/>
                    </a:lnTo>
                    <a:lnTo>
                      <a:pt x="13653" y="6480"/>
                    </a:lnTo>
                    <a:lnTo>
                      <a:pt x="13417" y="7128"/>
                    </a:lnTo>
                    <a:lnTo>
                      <a:pt x="13229" y="7848"/>
                    </a:lnTo>
                    <a:lnTo>
                      <a:pt x="13111" y="8784"/>
                    </a:lnTo>
                    <a:lnTo>
                      <a:pt x="13064" y="9720"/>
                    </a:lnTo>
                    <a:lnTo>
                      <a:pt x="13040" y="10800"/>
                    </a:lnTo>
                    <a:lnTo>
                      <a:pt x="13064" y="11880"/>
                    </a:lnTo>
                    <a:lnTo>
                      <a:pt x="13111" y="12888"/>
                    </a:lnTo>
                    <a:lnTo>
                      <a:pt x="13229" y="13752"/>
                    </a:lnTo>
                    <a:lnTo>
                      <a:pt x="13417" y="14472"/>
                    </a:lnTo>
                    <a:lnTo>
                      <a:pt x="13653" y="15120"/>
                    </a:lnTo>
                    <a:lnTo>
                      <a:pt x="14007" y="15552"/>
                    </a:lnTo>
                    <a:lnTo>
                      <a:pt x="14455" y="16056"/>
                    </a:lnTo>
                    <a:lnTo>
                      <a:pt x="14997" y="16344"/>
                    </a:lnTo>
                    <a:lnTo>
                      <a:pt x="15681" y="16488"/>
                    </a:lnTo>
                    <a:lnTo>
                      <a:pt x="16483" y="16560"/>
                    </a:lnTo>
                    <a:lnTo>
                      <a:pt x="17308" y="16488"/>
                    </a:lnTo>
                    <a:lnTo>
                      <a:pt x="17992" y="16344"/>
                    </a:lnTo>
                    <a:lnTo>
                      <a:pt x="18558" y="16056"/>
                    </a:lnTo>
                    <a:lnTo>
                      <a:pt x="18983" y="15552"/>
                    </a:lnTo>
                    <a:lnTo>
                      <a:pt x="19336" y="15120"/>
                    </a:lnTo>
                    <a:lnTo>
                      <a:pt x="19596" y="14472"/>
                    </a:lnTo>
                    <a:lnTo>
                      <a:pt x="19784" y="13752"/>
                    </a:lnTo>
                    <a:lnTo>
                      <a:pt x="19879" y="12888"/>
                    </a:lnTo>
                    <a:lnTo>
                      <a:pt x="19949" y="11880"/>
                    </a:lnTo>
                    <a:lnTo>
                      <a:pt x="19973" y="10800"/>
                    </a:lnTo>
                    <a:lnTo>
                      <a:pt x="19949" y="9720"/>
                    </a:lnTo>
                    <a:lnTo>
                      <a:pt x="19879" y="8784"/>
                    </a:lnTo>
                    <a:lnTo>
                      <a:pt x="19784" y="7848"/>
                    </a:lnTo>
                    <a:lnTo>
                      <a:pt x="19596" y="7128"/>
                    </a:lnTo>
                    <a:lnTo>
                      <a:pt x="19336" y="6480"/>
                    </a:lnTo>
                    <a:lnTo>
                      <a:pt x="18983" y="5976"/>
                    </a:lnTo>
                    <a:lnTo>
                      <a:pt x="18558" y="5616"/>
                    </a:lnTo>
                    <a:lnTo>
                      <a:pt x="17992" y="5328"/>
                    </a:lnTo>
                    <a:lnTo>
                      <a:pt x="17308" y="5184"/>
                    </a:lnTo>
                    <a:lnTo>
                      <a:pt x="16483" y="5112"/>
                    </a:lnTo>
                    <a:close/>
                    <a:moveTo>
                      <a:pt x="5093" y="5112"/>
                    </a:moveTo>
                    <a:lnTo>
                      <a:pt x="4292" y="5184"/>
                    </a:lnTo>
                    <a:lnTo>
                      <a:pt x="3608" y="5328"/>
                    </a:lnTo>
                    <a:lnTo>
                      <a:pt x="3066" y="5616"/>
                    </a:lnTo>
                    <a:lnTo>
                      <a:pt x="2617" y="5976"/>
                    </a:lnTo>
                    <a:lnTo>
                      <a:pt x="2264" y="6480"/>
                    </a:lnTo>
                    <a:lnTo>
                      <a:pt x="2004" y="7128"/>
                    </a:lnTo>
                    <a:lnTo>
                      <a:pt x="1839" y="7848"/>
                    </a:lnTo>
                    <a:lnTo>
                      <a:pt x="1721" y="8784"/>
                    </a:lnTo>
                    <a:lnTo>
                      <a:pt x="1651" y="9720"/>
                    </a:lnTo>
                    <a:lnTo>
                      <a:pt x="1651" y="11880"/>
                    </a:lnTo>
                    <a:lnTo>
                      <a:pt x="1721" y="12888"/>
                    </a:lnTo>
                    <a:lnTo>
                      <a:pt x="1839" y="13752"/>
                    </a:lnTo>
                    <a:lnTo>
                      <a:pt x="2004" y="14472"/>
                    </a:lnTo>
                    <a:lnTo>
                      <a:pt x="2264" y="15120"/>
                    </a:lnTo>
                    <a:lnTo>
                      <a:pt x="2617" y="15552"/>
                    </a:lnTo>
                    <a:lnTo>
                      <a:pt x="3066" y="16056"/>
                    </a:lnTo>
                    <a:lnTo>
                      <a:pt x="3608" y="16344"/>
                    </a:lnTo>
                    <a:lnTo>
                      <a:pt x="4292" y="16488"/>
                    </a:lnTo>
                    <a:lnTo>
                      <a:pt x="5093" y="16560"/>
                    </a:lnTo>
                    <a:lnTo>
                      <a:pt x="5895" y="16488"/>
                    </a:lnTo>
                    <a:lnTo>
                      <a:pt x="6603" y="16344"/>
                    </a:lnTo>
                    <a:lnTo>
                      <a:pt x="7169" y="16056"/>
                    </a:lnTo>
                    <a:lnTo>
                      <a:pt x="7593" y="15552"/>
                    </a:lnTo>
                    <a:lnTo>
                      <a:pt x="7947" y="15120"/>
                    </a:lnTo>
                    <a:lnTo>
                      <a:pt x="8206" y="14472"/>
                    </a:lnTo>
                    <a:lnTo>
                      <a:pt x="8371" y="13752"/>
                    </a:lnTo>
                    <a:lnTo>
                      <a:pt x="8489" y="12888"/>
                    </a:lnTo>
                    <a:lnTo>
                      <a:pt x="8560" y="11880"/>
                    </a:lnTo>
                    <a:lnTo>
                      <a:pt x="8560" y="9720"/>
                    </a:lnTo>
                    <a:lnTo>
                      <a:pt x="8489" y="8784"/>
                    </a:lnTo>
                    <a:lnTo>
                      <a:pt x="8371" y="7848"/>
                    </a:lnTo>
                    <a:lnTo>
                      <a:pt x="8206" y="7128"/>
                    </a:lnTo>
                    <a:lnTo>
                      <a:pt x="7947" y="6480"/>
                    </a:lnTo>
                    <a:lnTo>
                      <a:pt x="7593" y="5976"/>
                    </a:lnTo>
                    <a:lnTo>
                      <a:pt x="7169" y="5616"/>
                    </a:lnTo>
                    <a:lnTo>
                      <a:pt x="6603" y="5328"/>
                    </a:lnTo>
                    <a:lnTo>
                      <a:pt x="5895" y="5184"/>
                    </a:lnTo>
                    <a:lnTo>
                      <a:pt x="5093" y="5112"/>
                    </a:lnTo>
                    <a:close/>
                    <a:moveTo>
                      <a:pt x="5093" y="0"/>
                    </a:moveTo>
                    <a:lnTo>
                      <a:pt x="5518" y="0"/>
                    </a:lnTo>
                    <a:lnTo>
                      <a:pt x="5990" y="72"/>
                    </a:lnTo>
                    <a:lnTo>
                      <a:pt x="6508" y="144"/>
                    </a:lnTo>
                    <a:lnTo>
                      <a:pt x="7027" y="360"/>
                    </a:lnTo>
                    <a:lnTo>
                      <a:pt x="7569" y="648"/>
                    </a:lnTo>
                    <a:lnTo>
                      <a:pt x="8088" y="1224"/>
                    </a:lnTo>
                    <a:lnTo>
                      <a:pt x="8583" y="1872"/>
                    </a:lnTo>
                    <a:lnTo>
                      <a:pt x="9031" y="2664"/>
                    </a:lnTo>
                    <a:lnTo>
                      <a:pt x="9432" y="3816"/>
                    </a:lnTo>
                    <a:lnTo>
                      <a:pt x="12168" y="3816"/>
                    </a:lnTo>
                    <a:lnTo>
                      <a:pt x="12569" y="2664"/>
                    </a:lnTo>
                    <a:lnTo>
                      <a:pt x="13040" y="1872"/>
                    </a:lnTo>
                    <a:lnTo>
                      <a:pt x="13535" y="1224"/>
                    </a:lnTo>
                    <a:lnTo>
                      <a:pt x="14054" y="648"/>
                    </a:lnTo>
                    <a:lnTo>
                      <a:pt x="14573" y="360"/>
                    </a:lnTo>
                    <a:lnTo>
                      <a:pt x="15092" y="144"/>
                    </a:lnTo>
                    <a:lnTo>
                      <a:pt x="15610" y="72"/>
                    </a:lnTo>
                    <a:lnTo>
                      <a:pt x="16082" y="0"/>
                    </a:lnTo>
                    <a:lnTo>
                      <a:pt x="17261" y="0"/>
                    </a:lnTo>
                    <a:lnTo>
                      <a:pt x="17662" y="72"/>
                    </a:lnTo>
                    <a:lnTo>
                      <a:pt x="18110" y="216"/>
                    </a:lnTo>
                    <a:lnTo>
                      <a:pt x="18558" y="432"/>
                    </a:lnTo>
                    <a:lnTo>
                      <a:pt x="19006" y="720"/>
                    </a:lnTo>
                    <a:lnTo>
                      <a:pt x="19454" y="1152"/>
                    </a:lnTo>
                    <a:lnTo>
                      <a:pt x="19879" y="1728"/>
                    </a:lnTo>
                    <a:lnTo>
                      <a:pt x="20279" y="2376"/>
                    </a:lnTo>
                    <a:lnTo>
                      <a:pt x="20633" y="3240"/>
                    </a:lnTo>
                    <a:lnTo>
                      <a:pt x="20963" y="4248"/>
                    </a:lnTo>
                    <a:lnTo>
                      <a:pt x="21223" y="5544"/>
                    </a:lnTo>
                    <a:lnTo>
                      <a:pt x="21411" y="7056"/>
                    </a:lnTo>
                    <a:lnTo>
                      <a:pt x="21553" y="8856"/>
                    </a:lnTo>
                    <a:lnTo>
                      <a:pt x="21600" y="10800"/>
                    </a:lnTo>
                    <a:lnTo>
                      <a:pt x="21553" y="12816"/>
                    </a:lnTo>
                    <a:lnTo>
                      <a:pt x="21411" y="14544"/>
                    </a:lnTo>
                    <a:lnTo>
                      <a:pt x="21223" y="16056"/>
                    </a:lnTo>
                    <a:lnTo>
                      <a:pt x="20963" y="17352"/>
                    </a:lnTo>
                    <a:lnTo>
                      <a:pt x="20633" y="18360"/>
                    </a:lnTo>
                    <a:lnTo>
                      <a:pt x="20279" y="19224"/>
                    </a:lnTo>
                    <a:lnTo>
                      <a:pt x="19879" y="19944"/>
                    </a:lnTo>
                    <a:lnTo>
                      <a:pt x="19454" y="20520"/>
                    </a:lnTo>
                    <a:lnTo>
                      <a:pt x="19006" y="20880"/>
                    </a:lnTo>
                    <a:lnTo>
                      <a:pt x="18558" y="21168"/>
                    </a:lnTo>
                    <a:lnTo>
                      <a:pt x="18110" y="21384"/>
                    </a:lnTo>
                    <a:lnTo>
                      <a:pt x="17662" y="21456"/>
                    </a:lnTo>
                    <a:lnTo>
                      <a:pt x="17261" y="21528"/>
                    </a:lnTo>
                    <a:lnTo>
                      <a:pt x="16860" y="21528"/>
                    </a:lnTo>
                    <a:lnTo>
                      <a:pt x="16483" y="21600"/>
                    </a:lnTo>
                    <a:lnTo>
                      <a:pt x="16153" y="21528"/>
                    </a:lnTo>
                    <a:lnTo>
                      <a:pt x="15752" y="21528"/>
                    </a:lnTo>
                    <a:lnTo>
                      <a:pt x="14903" y="21384"/>
                    </a:lnTo>
                    <a:lnTo>
                      <a:pt x="14455" y="21168"/>
                    </a:lnTo>
                    <a:lnTo>
                      <a:pt x="13983" y="20880"/>
                    </a:lnTo>
                    <a:lnTo>
                      <a:pt x="13559" y="20520"/>
                    </a:lnTo>
                    <a:lnTo>
                      <a:pt x="13134" y="19944"/>
                    </a:lnTo>
                    <a:lnTo>
                      <a:pt x="12734" y="19224"/>
                    </a:lnTo>
                    <a:lnTo>
                      <a:pt x="12356" y="18360"/>
                    </a:lnTo>
                    <a:lnTo>
                      <a:pt x="12050" y="17352"/>
                    </a:lnTo>
                    <a:lnTo>
                      <a:pt x="11790" y="16128"/>
                    </a:lnTo>
                    <a:lnTo>
                      <a:pt x="11578" y="14544"/>
                    </a:lnTo>
                    <a:lnTo>
                      <a:pt x="11460" y="12888"/>
                    </a:lnTo>
                    <a:lnTo>
                      <a:pt x="11413" y="10800"/>
                    </a:lnTo>
                    <a:lnTo>
                      <a:pt x="11437" y="9864"/>
                    </a:lnTo>
                    <a:lnTo>
                      <a:pt x="11460" y="9000"/>
                    </a:lnTo>
                    <a:lnTo>
                      <a:pt x="10140" y="9000"/>
                    </a:lnTo>
                    <a:lnTo>
                      <a:pt x="10187" y="9864"/>
                    </a:lnTo>
                    <a:lnTo>
                      <a:pt x="10187" y="10800"/>
                    </a:lnTo>
                    <a:lnTo>
                      <a:pt x="10140" y="12888"/>
                    </a:lnTo>
                    <a:lnTo>
                      <a:pt x="10022" y="14544"/>
                    </a:lnTo>
                    <a:lnTo>
                      <a:pt x="9810" y="16128"/>
                    </a:lnTo>
                    <a:lnTo>
                      <a:pt x="9550" y="17352"/>
                    </a:lnTo>
                    <a:lnTo>
                      <a:pt x="9244" y="18360"/>
                    </a:lnTo>
                    <a:lnTo>
                      <a:pt x="8890" y="19224"/>
                    </a:lnTo>
                    <a:lnTo>
                      <a:pt x="8489" y="19944"/>
                    </a:lnTo>
                    <a:lnTo>
                      <a:pt x="8065" y="20448"/>
                    </a:lnTo>
                    <a:lnTo>
                      <a:pt x="7617" y="20880"/>
                    </a:lnTo>
                    <a:lnTo>
                      <a:pt x="7169" y="21168"/>
                    </a:lnTo>
                    <a:lnTo>
                      <a:pt x="6272" y="21456"/>
                    </a:lnTo>
                    <a:lnTo>
                      <a:pt x="5848" y="21528"/>
                    </a:lnTo>
                    <a:lnTo>
                      <a:pt x="4362" y="21528"/>
                    </a:lnTo>
                    <a:lnTo>
                      <a:pt x="3938" y="21456"/>
                    </a:lnTo>
                    <a:lnTo>
                      <a:pt x="3042" y="21168"/>
                    </a:lnTo>
                    <a:lnTo>
                      <a:pt x="2594" y="20880"/>
                    </a:lnTo>
                    <a:lnTo>
                      <a:pt x="2146" y="20448"/>
                    </a:lnTo>
                    <a:lnTo>
                      <a:pt x="1721" y="19944"/>
                    </a:lnTo>
                    <a:lnTo>
                      <a:pt x="1344" y="19224"/>
                    </a:lnTo>
                    <a:lnTo>
                      <a:pt x="967" y="18360"/>
                    </a:lnTo>
                    <a:lnTo>
                      <a:pt x="637" y="17280"/>
                    </a:lnTo>
                    <a:lnTo>
                      <a:pt x="377" y="16056"/>
                    </a:lnTo>
                    <a:lnTo>
                      <a:pt x="165" y="14544"/>
                    </a:lnTo>
                    <a:lnTo>
                      <a:pt x="47" y="12816"/>
                    </a:lnTo>
                    <a:lnTo>
                      <a:pt x="0" y="10800"/>
                    </a:lnTo>
                    <a:lnTo>
                      <a:pt x="47" y="8784"/>
                    </a:lnTo>
                    <a:lnTo>
                      <a:pt x="165" y="7056"/>
                    </a:lnTo>
                    <a:lnTo>
                      <a:pt x="377" y="5544"/>
                    </a:lnTo>
                    <a:lnTo>
                      <a:pt x="637" y="4248"/>
                    </a:lnTo>
                    <a:lnTo>
                      <a:pt x="967" y="3240"/>
                    </a:lnTo>
                    <a:lnTo>
                      <a:pt x="1344" y="2376"/>
                    </a:lnTo>
                    <a:lnTo>
                      <a:pt x="1721" y="1656"/>
                    </a:lnTo>
                    <a:lnTo>
                      <a:pt x="2146" y="1152"/>
                    </a:lnTo>
                    <a:lnTo>
                      <a:pt x="2594" y="720"/>
                    </a:lnTo>
                    <a:lnTo>
                      <a:pt x="3042" y="432"/>
                    </a:lnTo>
                    <a:lnTo>
                      <a:pt x="3490" y="216"/>
                    </a:lnTo>
                    <a:lnTo>
                      <a:pt x="3938" y="72"/>
                    </a:lnTo>
                    <a:lnTo>
                      <a:pt x="4362" y="0"/>
                    </a:lnTo>
                    <a:lnTo>
                      <a:pt x="50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43" name="Freeform 24"/>
              <p:cNvSpPr/>
              <p:nvPr/>
            </p:nvSpPr>
            <p:spPr>
              <a:xfrm>
                <a:off x="-1" y="374224"/>
                <a:ext cx="455135" cy="2697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374" y="11149"/>
                    </a:moveTo>
                    <a:lnTo>
                      <a:pt x="16211" y="11181"/>
                    </a:lnTo>
                    <a:lnTo>
                      <a:pt x="16049" y="11261"/>
                    </a:lnTo>
                    <a:lnTo>
                      <a:pt x="15895" y="11435"/>
                    </a:lnTo>
                    <a:lnTo>
                      <a:pt x="15760" y="11642"/>
                    </a:lnTo>
                    <a:lnTo>
                      <a:pt x="14352" y="14358"/>
                    </a:lnTo>
                    <a:lnTo>
                      <a:pt x="18396" y="14358"/>
                    </a:lnTo>
                    <a:lnTo>
                      <a:pt x="16988" y="11642"/>
                    </a:lnTo>
                    <a:lnTo>
                      <a:pt x="16852" y="11419"/>
                    </a:lnTo>
                    <a:lnTo>
                      <a:pt x="16708" y="11261"/>
                    </a:lnTo>
                    <a:lnTo>
                      <a:pt x="16545" y="11165"/>
                    </a:lnTo>
                    <a:lnTo>
                      <a:pt x="16374" y="11149"/>
                    </a:lnTo>
                    <a:close/>
                    <a:moveTo>
                      <a:pt x="15778" y="0"/>
                    </a:moveTo>
                    <a:lnTo>
                      <a:pt x="16527" y="318"/>
                    </a:lnTo>
                    <a:lnTo>
                      <a:pt x="17078" y="604"/>
                    </a:lnTo>
                    <a:lnTo>
                      <a:pt x="17601" y="969"/>
                    </a:lnTo>
                    <a:lnTo>
                      <a:pt x="18098" y="1398"/>
                    </a:lnTo>
                    <a:lnTo>
                      <a:pt x="18567" y="1922"/>
                    </a:lnTo>
                    <a:lnTo>
                      <a:pt x="19018" y="2494"/>
                    </a:lnTo>
                    <a:lnTo>
                      <a:pt x="19443" y="3113"/>
                    </a:lnTo>
                    <a:lnTo>
                      <a:pt x="19822" y="3796"/>
                    </a:lnTo>
                    <a:lnTo>
                      <a:pt x="20174" y="4542"/>
                    </a:lnTo>
                    <a:lnTo>
                      <a:pt x="20490" y="5336"/>
                    </a:lnTo>
                    <a:lnTo>
                      <a:pt x="20770" y="6162"/>
                    </a:lnTo>
                    <a:lnTo>
                      <a:pt x="21013" y="7036"/>
                    </a:lnTo>
                    <a:lnTo>
                      <a:pt x="21230" y="7957"/>
                    </a:lnTo>
                    <a:lnTo>
                      <a:pt x="21383" y="8910"/>
                    </a:lnTo>
                    <a:lnTo>
                      <a:pt x="21501" y="9879"/>
                    </a:lnTo>
                    <a:lnTo>
                      <a:pt x="21573" y="10864"/>
                    </a:lnTo>
                    <a:lnTo>
                      <a:pt x="21600" y="11880"/>
                    </a:lnTo>
                    <a:lnTo>
                      <a:pt x="21600" y="19059"/>
                    </a:lnTo>
                    <a:lnTo>
                      <a:pt x="21573" y="19535"/>
                    </a:lnTo>
                    <a:lnTo>
                      <a:pt x="21510" y="19948"/>
                    </a:lnTo>
                    <a:lnTo>
                      <a:pt x="21392" y="20361"/>
                    </a:lnTo>
                    <a:lnTo>
                      <a:pt x="21248" y="20711"/>
                    </a:lnTo>
                    <a:lnTo>
                      <a:pt x="21076" y="21028"/>
                    </a:lnTo>
                    <a:lnTo>
                      <a:pt x="20860" y="21266"/>
                    </a:lnTo>
                    <a:lnTo>
                      <a:pt x="20634" y="21457"/>
                    </a:lnTo>
                    <a:lnTo>
                      <a:pt x="20390" y="21568"/>
                    </a:lnTo>
                    <a:lnTo>
                      <a:pt x="20129" y="21600"/>
                    </a:lnTo>
                    <a:lnTo>
                      <a:pt x="1417" y="21600"/>
                    </a:lnTo>
                    <a:lnTo>
                      <a:pt x="1164" y="21568"/>
                    </a:lnTo>
                    <a:lnTo>
                      <a:pt x="912" y="21457"/>
                    </a:lnTo>
                    <a:lnTo>
                      <a:pt x="695" y="21266"/>
                    </a:lnTo>
                    <a:lnTo>
                      <a:pt x="496" y="21028"/>
                    </a:lnTo>
                    <a:lnTo>
                      <a:pt x="325" y="20711"/>
                    </a:lnTo>
                    <a:lnTo>
                      <a:pt x="190" y="20361"/>
                    </a:lnTo>
                    <a:lnTo>
                      <a:pt x="90" y="19948"/>
                    </a:lnTo>
                    <a:lnTo>
                      <a:pt x="27" y="19535"/>
                    </a:lnTo>
                    <a:lnTo>
                      <a:pt x="0" y="19059"/>
                    </a:lnTo>
                    <a:lnTo>
                      <a:pt x="0" y="11880"/>
                    </a:lnTo>
                    <a:lnTo>
                      <a:pt x="27" y="10864"/>
                    </a:lnTo>
                    <a:lnTo>
                      <a:pt x="99" y="9879"/>
                    </a:lnTo>
                    <a:lnTo>
                      <a:pt x="208" y="8910"/>
                    </a:lnTo>
                    <a:lnTo>
                      <a:pt x="370" y="7957"/>
                    </a:lnTo>
                    <a:lnTo>
                      <a:pt x="569" y="7036"/>
                    </a:lnTo>
                    <a:lnTo>
                      <a:pt x="812" y="6178"/>
                    </a:lnTo>
                    <a:lnTo>
                      <a:pt x="1101" y="5336"/>
                    </a:lnTo>
                    <a:lnTo>
                      <a:pt x="1408" y="4542"/>
                    </a:lnTo>
                    <a:lnTo>
                      <a:pt x="1760" y="3812"/>
                    </a:lnTo>
                    <a:lnTo>
                      <a:pt x="2139" y="3113"/>
                    </a:lnTo>
                    <a:lnTo>
                      <a:pt x="2554" y="2494"/>
                    </a:lnTo>
                    <a:lnTo>
                      <a:pt x="2997" y="1922"/>
                    </a:lnTo>
                    <a:lnTo>
                      <a:pt x="3475" y="1414"/>
                    </a:lnTo>
                    <a:lnTo>
                      <a:pt x="3972" y="985"/>
                    </a:lnTo>
                    <a:lnTo>
                      <a:pt x="4495" y="604"/>
                    </a:lnTo>
                    <a:lnTo>
                      <a:pt x="5046" y="318"/>
                    </a:lnTo>
                    <a:lnTo>
                      <a:pt x="5777" y="0"/>
                    </a:lnTo>
                    <a:lnTo>
                      <a:pt x="10768" y="20329"/>
                    </a:lnTo>
                    <a:lnTo>
                      <a:pt x="157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  <p:sp>
            <p:nvSpPr>
              <p:cNvPr id="244" name="Freeform 25"/>
              <p:cNvSpPr/>
              <p:nvPr/>
            </p:nvSpPr>
            <p:spPr>
              <a:xfrm>
                <a:off x="192958" y="400332"/>
                <a:ext cx="71314" cy="1805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18" y="0"/>
                    </a:moveTo>
                    <a:lnTo>
                      <a:pt x="13724" y="0"/>
                    </a:lnTo>
                    <a:lnTo>
                      <a:pt x="14940" y="47"/>
                    </a:lnTo>
                    <a:lnTo>
                      <a:pt x="16099" y="212"/>
                    </a:lnTo>
                    <a:lnTo>
                      <a:pt x="17083" y="496"/>
                    </a:lnTo>
                    <a:lnTo>
                      <a:pt x="17952" y="850"/>
                    </a:lnTo>
                    <a:lnTo>
                      <a:pt x="18589" y="1251"/>
                    </a:lnTo>
                    <a:lnTo>
                      <a:pt x="18994" y="1747"/>
                    </a:lnTo>
                    <a:lnTo>
                      <a:pt x="21195" y="5524"/>
                    </a:lnTo>
                    <a:lnTo>
                      <a:pt x="21310" y="6067"/>
                    </a:lnTo>
                    <a:lnTo>
                      <a:pt x="21137" y="6633"/>
                    </a:lnTo>
                    <a:lnTo>
                      <a:pt x="20673" y="7106"/>
                    </a:lnTo>
                    <a:lnTo>
                      <a:pt x="19979" y="7530"/>
                    </a:lnTo>
                    <a:lnTo>
                      <a:pt x="19052" y="7885"/>
                    </a:lnTo>
                    <a:lnTo>
                      <a:pt x="17894" y="8144"/>
                    </a:lnTo>
                    <a:lnTo>
                      <a:pt x="16620" y="8286"/>
                    </a:lnTo>
                    <a:lnTo>
                      <a:pt x="21600" y="10340"/>
                    </a:lnTo>
                    <a:lnTo>
                      <a:pt x="10829" y="21600"/>
                    </a:lnTo>
                    <a:lnTo>
                      <a:pt x="0" y="10340"/>
                    </a:lnTo>
                    <a:lnTo>
                      <a:pt x="4922" y="8286"/>
                    </a:lnTo>
                    <a:lnTo>
                      <a:pt x="3648" y="8144"/>
                    </a:lnTo>
                    <a:lnTo>
                      <a:pt x="2548" y="7885"/>
                    </a:lnTo>
                    <a:lnTo>
                      <a:pt x="1564" y="7530"/>
                    </a:lnTo>
                    <a:lnTo>
                      <a:pt x="869" y="7106"/>
                    </a:lnTo>
                    <a:lnTo>
                      <a:pt x="405" y="6633"/>
                    </a:lnTo>
                    <a:lnTo>
                      <a:pt x="232" y="6067"/>
                    </a:lnTo>
                    <a:lnTo>
                      <a:pt x="347" y="5524"/>
                    </a:lnTo>
                    <a:lnTo>
                      <a:pt x="2548" y="1747"/>
                    </a:lnTo>
                    <a:lnTo>
                      <a:pt x="3011" y="1251"/>
                    </a:lnTo>
                    <a:lnTo>
                      <a:pt x="3648" y="850"/>
                    </a:lnTo>
                    <a:lnTo>
                      <a:pt x="4459" y="496"/>
                    </a:lnTo>
                    <a:lnTo>
                      <a:pt x="5501" y="212"/>
                    </a:lnTo>
                    <a:lnTo>
                      <a:pt x="6602" y="47"/>
                    </a:lnTo>
                    <a:lnTo>
                      <a:pt x="7818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400">
                    <a:solidFill>
                      <a:srgbClr val="341886"/>
                    </a:solidFill>
                  </a:defRPr>
                </a:pPr>
                <a:endParaRPr/>
              </a:p>
            </p:txBody>
          </p:sp>
        </p:grpSp>
        <p:sp>
          <p:nvSpPr>
            <p:cNvPr id="246" name="직사각형 41"/>
            <p:cNvSpPr/>
            <p:nvPr/>
          </p:nvSpPr>
          <p:spPr>
            <a:xfrm>
              <a:off x="0" y="2455190"/>
              <a:ext cx="3056471" cy="33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spcBef>
                  <a:spcPts val="1200"/>
                </a:spcBef>
                <a:defRPr sz="1600">
                  <a:solidFill>
                    <a:srgbClr val="202020"/>
                  </a:solidFill>
                </a:defRPr>
              </a:lvl1pPr>
            </a:lstStyle>
            <a:p>
              <a:endParaRPr dirty="0"/>
            </a:p>
          </p:txBody>
        </p:sp>
        <p:grpSp>
          <p:nvGrpSpPr>
            <p:cNvPr id="249" name="그룹 50"/>
            <p:cNvGrpSpPr/>
            <p:nvPr/>
          </p:nvGrpSpPr>
          <p:grpSpPr>
            <a:xfrm>
              <a:off x="123543" y="13"/>
              <a:ext cx="2600773" cy="1841896"/>
              <a:chOff x="22" y="13"/>
              <a:chExt cx="2600772" cy="1841894"/>
            </a:xfrm>
          </p:grpSpPr>
          <p:sp>
            <p:nvSpPr>
              <p:cNvPr id="247" name="원호 51"/>
              <p:cNvSpPr/>
              <p:nvPr/>
            </p:nvSpPr>
            <p:spPr>
              <a:xfrm>
                <a:off x="22" y="13"/>
                <a:ext cx="1841845" cy="1841896"/>
              </a:xfrm>
              <a:prstGeom prst="ellips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48" name="직선 연결선 52"/>
              <p:cNvSpPr/>
              <p:nvPr/>
            </p:nvSpPr>
            <p:spPr>
              <a:xfrm>
                <a:off x="920960" y="1841865"/>
                <a:ext cx="1679836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56" name="그룹 6"/>
          <p:cNvGrpSpPr/>
          <p:nvPr/>
        </p:nvGrpSpPr>
        <p:grpSpPr>
          <a:xfrm>
            <a:off x="1180819" y="1952451"/>
            <a:ext cx="2724819" cy="2086204"/>
            <a:chOff x="0" y="0"/>
            <a:chExt cx="2724817" cy="2086202"/>
          </a:xfrm>
        </p:grpSpPr>
        <p:sp>
          <p:nvSpPr>
            <p:cNvPr id="251" name="Freeform 36"/>
            <p:cNvSpPr/>
            <p:nvPr/>
          </p:nvSpPr>
          <p:spPr>
            <a:xfrm>
              <a:off x="789026" y="491338"/>
              <a:ext cx="511917" cy="900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9416"/>
                  </a:moveTo>
                  <a:lnTo>
                    <a:pt x="10508" y="19432"/>
                  </a:lnTo>
                  <a:lnTo>
                    <a:pt x="10250" y="19485"/>
                  </a:lnTo>
                  <a:lnTo>
                    <a:pt x="10015" y="19571"/>
                  </a:lnTo>
                  <a:lnTo>
                    <a:pt x="9824" y="19683"/>
                  </a:lnTo>
                  <a:lnTo>
                    <a:pt x="9679" y="19822"/>
                  </a:lnTo>
                  <a:lnTo>
                    <a:pt x="9578" y="19977"/>
                  </a:lnTo>
                  <a:lnTo>
                    <a:pt x="9544" y="20142"/>
                  </a:lnTo>
                  <a:lnTo>
                    <a:pt x="9578" y="20313"/>
                  </a:lnTo>
                  <a:lnTo>
                    <a:pt x="9679" y="20463"/>
                  </a:lnTo>
                  <a:lnTo>
                    <a:pt x="9824" y="20596"/>
                  </a:lnTo>
                  <a:lnTo>
                    <a:pt x="10015" y="20708"/>
                  </a:lnTo>
                  <a:lnTo>
                    <a:pt x="10250" y="20794"/>
                  </a:lnTo>
                  <a:lnTo>
                    <a:pt x="10508" y="20852"/>
                  </a:lnTo>
                  <a:lnTo>
                    <a:pt x="10800" y="20874"/>
                  </a:lnTo>
                  <a:lnTo>
                    <a:pt x="11080" y="20852"/>
                  </a:lnTo>
                  <a:lnTo>
                    <a:pt x="11361" y="20794"/>
                  </a:lnTo>
                  <a:lnTo>
                    <a:pt x="11585" y="20708"/>
                  </a:lnTo>
                  <a:lnTo>
                    <a:pt x="11787" y="20596"/>
                  </a:lnTo>
                  <a:lnTo>
                    <a:pt x="11933" y="20463"/>
                  </a:lnTo>
                  <a:lnTo>
                    <a:pt x="12022" y="20313"/>
                  </a:lnTo>
                  <a:lnTo>
                    <a:pt x="12056" y="20142"/>
                  </a:lnTo>
                  <a:lnTo>
                    <a:pt x="12022" y="19977"/>
                  </a:lnTo>
                  <a:lnTo>
                    <a:pt x="11933" y="19822"/>
                  </a:lnTo>
                  <a:lnTo>
                    <a:pt x="11787" y="19683"/>
                  </a:lnTo>
                  <a:lnTo>
                    <a:pt x="11585" y="19571"/>
                  </a:lnTo>
                  <a:lnTo>
                    <a:pt x="11361" y="19485"/>
                  </a:lnTo>
                  <a:lnTo>
                    <a:pt x="11080" y="19432"/>
                  </a:lnTo>
                  <a:lnTo>
                    <a:pt x="10800" y="19416"/>
                  </a:lnTo>
                  <a:close/>
                  <a:moveTo>
                    <a:pt x="1750" y="2318"/>
                  </a:moveTo>
                  <a:lnTo>
                    <a:pt x="1750" y="18903"/>
                  </a:lnTo>
                  <a:lnTo>
                    <a:pt x="19850" y="18903"/>
                  </a:lnTo>
                  <a:lnTo>
                    <a:pt x="19850" y="2318"/>
                  </a:lnTo>
                  <a:lnTo>
                    <a:pt x="1750" y="2318"/>
                  </a:lnTo>
                  <a:close/>
                  <a:moveTo>
                    <a:pt x="8153" y="1052"/>
                  </a:moveTo>
                  <a:lnTo>
                    <a:pt x="8030" y="1068"/>
                  </a:lnTo>
                  <a:lnTo>
                    <a:pt x="7929" y="1105"/>
                  </a:lnTo>
                  <a:lnTo>
                    <a:pt x="7862" y="1159"/>
                  </a:lnTo>
                  <a:lnTo>
                    <a:pt x="7839" y="1228"/>
                  </a:lnTo>
                  <a:lnTo>
                    <a:pt x="7862" y="1298"/>
                  </a:lnTo>
                  <a:lnTo>
                    <a:pt x="7929" y="1356"/>
                  </a:lnTo>
                  <a:lnTo>
                    <a:pt x="8030" y="1388"/>
                  </a:lnTo>
                  <a:lnTo>
                    <a:pt x="8153" y="1399"/>
                  </a:lnTo>
                  <a:lnTo>
                    <a:pt x="13447" y="1399"/>
                  </a:lnTo>
                  <a:lnTo>
                    <a:pt x="13570" y="1388"/>
                  </a:lnTo>
                  <a:lnTo>
                    <a:pt x="13660" y="1356"/>
                  </a:lnTo>
                  <a:lnTo>
                    <a:pt x="13727" y="1298"/>
                  </a:lnTo>
                  <a:lnTo>
                    <a:pt x="13750" y="1228"/>
                  </a:lnTo>
                  <a:lnTo>
                    <a:pt x="13727" y="1159"/>
                  </a:lnTo>
                  <a:lnTo>
                    <a:pt x="13660" y="1105"/>
                  </a:lnTo>
                  <a:lnTo>
                    <a:pt x="13570" y="1068"/>
                  </a:lnTo>
                  <a:lnTo>
                    <a:pt x="13447" y="1052"/>
                  </a:lnTo>
                  <a:lnTo>
                    <a:pt x="8153" y="1052"/>
                  </a:lnTo>
                  <a:close/>
                  <a:moveTo>
                    <a:pt x="2512" y="0"/>
                  </a:moveTo>
                  <a:lnTo>
                    <a:pt x="19088" y="0"/>
                  </a:lnTo>
                  <a:lnTo>
                    <a:pt x="19492" y="21"/>
                  </a:lnTo>
                  <a:lnTo>
                    <a:pt x="19884" y="69"/>
                  </a:lnTo>
                  <a:lnTo>
                    <a:pt x="20243" y="166"/>
                  </a:lnTo>
                  <a:lnTo>
                    <a:pt x="20568" y="283"/>
                  </a:lnTo>
                  <a:lnTo>
                    <a:pt x="20860" y="433"/>
                  </a:lnTo>
                  <a:lnTo>
                    <a:pt x="21107" y="603"/>
                  </a:lnTo>
                  <a:lnTo>
                    <a:pt x="21308" y="790"/>
                  </a:lnTo>
                  <a:lnTo>
                    <a:pt x="21477" y="1004"/>
                  </a:lnTo>
                  <a:lnTo>
                    <a:pt x="21566" y="1223"/>
                  </a:lnTo>
                  <a:lnTo>
                    <a:pt x="21600" y="1458"/>
                  </a:lnTo>
                  <a:lnTo>
                    <a:pt x="21600" y="20142"/>
                  </a:lnTo>
                  <a:lnTo>
                    <a:pt x="21566" y="20377"/>
                  </a:lnTo>
                  <a:lnTo>
                    <a:pt x="21477" y="20596"/>
                  </a:lnTo>
                  <a:lnTo>
                    <a:pt x="21308" y="20810"/>
                  </a:lnTo>
                  <a:lnTo>
                    <a:pt x="21107" y="20997"/>
                  </a:lnTo>
                  <a:lnTo>
                    <a:pt x="20860" y="21167"/>
                  </a:lnTo>
                  <a:lnTo>
                    <a:pt x="20568" y="21317"/>
                  </a:lnTo>
                  <a:lnTo>
                    <a:pt x="20243" y="21434"/>
                  </a:lnTo>
                  <a:lnTo>
                    <a:pt x="19884" y="21531"/>
                  </a:lnTo>
                  <a:lnTo>
                    <a:pt x="19492" y="21579"/>
                  </a:lnTo>
                  <a:lnTo>
                    <a:pt x="19088" y="21600"/>
                  </a:lnTo>
                  <a:lnTo>
                    <a:pt x="2512" y="21600"/>
                  </a:lnTo>
                  <a:lnTo>
                    <a:pt x="2108" y="21579"/>
                  </a:lnTo>
                  <a:lnTo>
                    <a:pt x="1727" y="21531"/>
                  </a:lnTo>
                  <a:lnTo>
                    <a:pt x="1368" y="21434"/>
                  </a:lnTo>
                  <a:lnTo>
                    <a:pt x="1032" y="21317"/>
                  </a:lnTo>
                  <a:lnTo>
                    <a:pt x="740" y="21167"/>
                  </a:lnTo>
                  <a:lnTo>
                    <a:pt x="482" y="20997"/>
                  </a:lnTo>
                  <a:lnTo>
                    <a:pt x="280" y="20810"/>
                  </a:lnTo>
                  <a:lnTo>
                    <a:pt x="135" y="20596"/>
                  </a:lnTo>
                  <a:lnTo>
                    <a:pt x="34" y="20377"/>
                  </a:lnTo>
                  <a:lnTo>
                    <a:pt x="0" y="20142"/>
                  </a:lnTo>
                  <a:lnTo>
                    <a:pt x="0" y="1458"/>
                  </a:lnTo>
                  <a:lnTo>
                    <a:pt x="34" y="1223"/>
                  </a:lnTo>
                  <a:lnTo>
                    <a:pt x="135" y="1004"/>
                  </a:lnTo>
                  <a:lnTo>
                    <a:pt x="280" y="790"/>
                  </a:lnTo>
                  <a:lnTo>
                    <a:pt x="482" y="603"/>
                  </a:lnTo>
                  <a:lnTo>
                    <a:pt x="740" y="433"/>
                  </a:lnTo>
                  <a:lnTo>
                    <a:pt x="1032" y="283"/>
                  </a:lnTo>
                  <a:lnTo>
                    <a:pt x="1368" y="166"/>
                  </a:lnTo>
                  <a:lnTo>
                    <a:pt x="1727" y="69"/>
                  </a:lnTo>
                  <a:lnTo>
                    <a:pt x="2108" y="21"/>
                  </a:lnTo>
                  <a:lnTo>
                    <a:pt x="2512" y="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2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52" name="직사각형 43"/>
            <p:cNvSpPr/>
            <p:nvPr/>
          </p:nvSpPr>
          <p:spPr>
            <a:xfrm>
              <a:off x="0" y="2086202"/>
              <a:ext cx="254301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1700"/>
              </a:lvl1pPr>
            </a:lstStyle>
            <a:p>
              <a:r>
                <a:t>눈의 상태를 통해 졸음을 인식하는 소프트웨어를 설치한 디바이스와 어플을 유로로 배포한다</a:t>
              </a:r>
            </a:p>
          </p:txBody>
        </p:sp>
        <p:grpSp>
          <p:nvGrpSpPr>
            <p:cNvPr id="255" name="그룹 56"/>
            <p:cNvGrpSpPr/>
            <p:nvPr/>
          </p:nvGrpSpPr>
          <p:grpSpPr>
            <a:xfrm>
              <a:off x="124061" y="0"/>
              <a:ext cx="2600757" cy="1841826"/>
              <a:chOff x="0" y="10"/>
              <a:chExt cx="2600756" cy="1841825"/>
            </a:xfrm>
          </p:grpSpPr>
          <p:sp>
            <p:nvSpPr>
              <p:cNvPr id="253" name="원호 57"/>
              <p:cNvSpPr/>
              <p:nvPr/>
            </p:nvSpPr>
            <p:spPr>
              <a:xfrm>
                <a:off x="-1" y="10"/>
                <a:ext cx="1841828" cy="1841826"/>
              </a:xfrm>
              <a:prstGeom prst="ellips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54" name="직선 연결선 58"/>
              <p:cNvSpPr/>
              <p:nvPr/>
            </p:nvSpPr>
            <p:spPr>
              <a:xfrm>
                <a:off x="920920" y="1841828"/>
                <a:ext cx="1679836" cy="2"/>
              </a:xfrm>
              <a:prstGeom prst="lin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61" name="그룹 10"/>
          <p:cNvGrpSpPr/>
          <p:nvPr/>
        </p:nvGrpSpPr>
        <p:grpSpPr>
          <a:xfrm>
            <a:off x="8636823" y="1976385"/>
            <a:ext cx="3458640" cy="2668647"/>
            <a:chOff x="-14" y="-12"/>
            <a:chExt cx="3458639" cy="2668645"/>
          </a:xfrm>
        </p:grpSpPr>
        <p:sp>
          <p:nvSpPr>
            <p:cNvPr id="257" name="직사각형 45"/>
            <p:cNvSpPr/>
            <p:nvPr/>
          </p:nvSpPr>
          <p:spPr>
            <a:xfrm>
              <a:off x="10537" y="2402346"/>
              <a:ext cx="3448088" cy="266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 algn="ctr">
                <a:lnSpc>
                  <a:spcPct val="70000"/>
                </a:lnSpc>
                <a:defRPr sz="1600">
                  <a:solidFill>
                    <a:srgbClr val="202020"/>
                  </a:solidFill>
                </a:defRPr>
              </a:pPr>
              <a:r>
                <a:rPr dirty="0"/>
                <a:t>. </a:t>
              </a:r>
            </a:p>
          </p:txBody>
        </p:sp>
        <p:grpSp>
          <p:nvGrpSpPr>
            <p:cNvPr id="260" name="그룹 53"/>
            <p:cNvGrpSpPr/>
            <p:nvPr/>
          </p:nvGrpSpPr>
          <p:grpSpPr>
            <a:xfrm>
              <a:off x="-14" y="-12"/>
              <a:ext cx="2478590" cy="1841847"/>
              <a:chOff x="-13" y="-11"/>
              <a:chExt cx="2478589" cy="1841846"/>
            </a:xfrm>
          </p:grpSpPr>
          <p:sp>
            <p:nvSpPr>
              <p:cNvPr id="258" name="원호 54"/>
              <p:cNvSpPr/>
              <p:nvPr/>
            </p:nvSpPr>
            <p:spPr>
              <a:xfrm>
                <a:off x="-14" y="-12"/>
                <a:ext cx="1841831" cy="1841847"/>
              </a:xfrm>
              <a:prstGeom prst="ellips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/>
                </a:pPr>
                <a:endParaRPr/>
              </a:p>
            </p:txBody>
          </p:sp>
          <p:sp>
            <p:nvSpPr>
              <p:cNvPr id="259" name="직선 연결선 55"/>
              <p:cNvSpPr/>
              <p:nvPr/>
            </p:nvSpPr>
            <p:spPr>
              <a:xfrm>
                <a:off x="920910" y="1841817"/>
                <a:ext cx="1557666" cy="2"/>
              </a:xfrm>
              <a:prstGeom prst="line">
                <a:avLst/>
              </a:prstGeom>
              <a:noFill/>
              <a:ln w="28575" cap="flat">
                <a:solidFill>
                  <a:srgbClr val="404040"/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 dirty="0"/>
              </a:p>
            </p:txBody>
          </p:sp>
        </p:grpSp>
      </p:grpSp>
      <p:pic>
        <p:nvPicPr>
          <p:cNvPr id="262" name="그래픽 18" descr="그래픽 18"/>
          <p:cNvPicPr>
            <a:picLocks noChangeAspect="1"/>
          </p:cNvPicPr>
          <p:nvPr/>
        </p:nvPicPr>
        <p:blipFill>
          <a:blip r:embed="rId2"/>
          <a:srcRect t="2267" r="2267"/>
          <a:stretch>
            <a:fillRect/>
          </a:stretch>
        </p:blipFill>
        <p:spPr>
          <a:xfrm>
            <a:off x="5322096" y="2334462"/>
            <a:ext cx="1094538" cy="1094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그래픽 24" descr="그래픽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341" y="2369262"/>
            <a:ext cx="1088424" cy="1088425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직사각형"/>
          <p:cNvSpPr/>
          <p:nvPr/>
        </p:nvSpPr>
        <p:spPr>
          <a:xfrm>
            <a:off x="614759" y="4013199"/>
            <a:ext cx="3359258" cy="15478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65" name="눈의 상태를 통해 졸음을 인식하는…"/>
          <p:cNvSpPr txBox="1"/>
          <p:nvPr/>
        </p:nvSpPr>
        <p:spPr>
          <a:xfrm>
            <a:off x="870804" y="4358119"/>
            <a:ext cx="92394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600">
                <a:solidFill>
                  <a:srgbClr val="202020"/>
                </a:solidFill>
              </a:defRPr>
            </a:pP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6" name="모서리가 둥근 직사각형"/>
          <p:cNvSpPr/>
          <p:nvPr/>
        </p:nvSpPr>
        <p:spPr>
          <a:xfrm>
            <a:off x="704422" y="4216020"/>
            <a:ext cx="3372245" cy="1094582"/>
          </a:xfrm>
          <a:prstGeom prst="roundRect">
            <a:avLst>
              <a:gd name="adj" fmla="val 36364"/>
            </a:avLst>
          </a:prstGeom>
          <a:solidFill>
            <a:schemeClr val="accent3">
              <a:alpha val="3173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눈의 상태를 통해 졸음을 인식하는 </a:t>
            </a:r>
          </a:p>
          <a:p>
            <a:pPr algn="ctr"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소프트웨어를 설치한 디바이스와 </a:t>
            </a:r>
          </a:p>
          <a:p>
            <a:pPr algn="ctr"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어플을 유료로 배포</a:t>
            </a:r>
          </a:p>
        </p:txBody>
      </p:sp>
      <p:sp>
        <p:nvSpPr>
          <p:cNvPr id="267" name="모서리가 둥근 직사각형"/>
          <p:cNvSpPr/>
          <p:nvPr/>
        </p:nvSpPr>
        <p:spPr>
          <a:xfrm>
            <a:off x="4416787" y="4267657"/>
            <a:ext cx="3372245" cy="858024"/>
          </a:xfrm>
          <a:prstGeom prst="roundRect">
            <a:avLst>
              <a:gd name="adj" fmla="val 46389"/>
            </a:avLst>
          </a:prstGeom>
          <a:solidFill>
            <a:schemeClr val="accent3">
              <a:alpha val="3173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경찰청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도로교통공단 등 국가기관의 졸음운전 방지사업에 제공</a:t>
            </a:r>
          </a:p>
        </p:txBody>
      </p:sp>
      <p:sp>
        <p:nvSpPr>
          <p:cNvPr id="268" name="모서리가 둥근 직사각형"/>
          <p:cNvSpPr/>
          <p:nvPr/>
        </p:nvSpPr>
        <p:spPr>
          <a:xfrm>
            <a:off x="8129152" y="4207184"/>
            <a:ext cx="3448089" cy="1290291"/>
          </a:xfrm>
          <a:prstGeom prst="roundRect">
            <a:avLst>
              <a:gd name="adj" fmla="val 30848"/>
            </a:avLst>
          </a:prstGeom>
          <a:solidFill>
            <a:schemeClr val="accent3">
              <a:alpha val="31736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70000"/>
              </a:lnSpc>
              <a:spcBef>
                <a:spcPts val="1200"/>
              </a:spcBef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소프트웨어를 현대모비스 등 자동차</a:t>
            </a:r>
          </a:p>
          <a:p>
            <a:pPr algn="ctr">
              <a:lnSpc>
                <a:spcPct val="70000"/>
              </a:lnSpc>
              <a:spcBef>
                <a:spcPts val="1200"/>
              </a:spcBef>
              <a:defRPr sz="1600">
                <a:solidFill>
                  <a:srgbClr val="202020"/>
                </a:solidFill>
              </a:defRPr>
            </a:pP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기업에서 현재 연구하고 있는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DSW </a:t>
            </a:r>
          </a:p>
          <a:p>
            <a:pPr algn="ctr">
              <a:lnSpc>
                <a:spcPct val="70000"/>
              </a:lnSpc>
              <a:spcBef>
                <a:spcPts val="1200"/>
              </a:spcBef>
              <a:defRPr sz="1600">
                <a:solidFill>
                  <a:srgbClr val="202020"/>
                </a:solidFill>
              </a:defRPr>
            </a:pP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(Driver state warning system)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에 제공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직사각형 11"/>
          <p:cNvSpPr txBox="1"/>
          <p:nvPr/>
        </p:nvSpPr>
        <p:spPr>
          <a:xfrm>
            <a:off x="2453025" y="286146"/>
            <a:ext cx="658724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한계 및 보완점과 향후 발전계획</a:t>
            </a:r>
          </a:p>
        </p:txBody>
      </p:sp>
      <p:sp>
        <p:nvSpPr>
          <p:cNvPr id="226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6</a:t>
            </a:r>
            <a:endParaRPr dirty="0"/>
          </a:p>
        </p:txBody>
      </p:sp>
      <p:sp>
        <p:nvSpPr>
          <p:cNvPr id="228" name="직사각형 36"/>
          <p:cNvSpPr/>
          <p:nvPr/>
        </p:nvSpPr>
        <p:spPr>
          <a:xfrm>
            <a:off x="1420600" y="1014696"/>
            <a:ext cx="9350800" cy="11840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9" name="직사각형 37"/>
          <p:cNvSpPr/>
          <p:nvPr/>
        </p:nvSpPr>
        <p:spPr>
          <a:xfrm>
            <a:off x="1420601" y="1014696"/>
            <a:ext cx="2017487" cy="1184034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0" name="직사각형 39"/>
          <p:cNvSpPr txBox="1"/>
          <p:nvPr/>
        </p:nvSpPr>
        <p:spPr>
          <a:xfrm>
            <a:off x="3596631" y="1085303"/>
            <a:ext cx="7061510" cy="104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pPr>
            <a:r>
              <a:rPr lang="ko-KR" altLang="en-US" sz="1500" dirty="0"/>
              <a:t>마스크나 모자와 같이 얼굴의 대부분을 가리는 경우 눈 영역을 검출하기 어려움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600" b="1">
                <a:solidFill>
                  <a:srgbClr val="333F50"/>
                </a:solidFill>
              </a:defRPr>
            </a:pP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추가적으로 입 영역을 추출하여 하품의 여부를 판단하고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얼굴의 각도를 추출하여 고개 떨굼을 방지하는 방식으로 졸음 운전 판단의 신뢰성을 높인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SW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 개발</a:t>
            </a:r>
          </a:p>
        </p:txBody>
      </p:sp>
      <p:sp>
        <p:nvSpPr>
          <p:cNvPr id="231" name="직사각형 36"/>
          <p:cNvSpPr/>
          <p:nvPr/>
        </p:nvSpPr>
        <p:spPr>
          <a:xfrm>
            <a:off x="1521236" y="2399050"/>
            <a:ext cx="9350800" cy="148825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32" name="직사각형 37"/>
          <p:cNvSpPr/>
          <p:nvPr/>
        </p:nvSpPr>
        <p:spPr>
          <a:xfrm>
            <a:off x="1431175" y="2399050"/>
            <a:ext cx="2017487" cy="1488256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직사각형 39"/>
          <p:cNvSpPr txBox="1"/>
          <p:nvPr/>
        </p:nvSpPr>
        <p:spPr>
          <a:xfrm>
            <a:off x="3911162" y="2569920"/>
            <a:ext cx="6860238" cy="4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endParaRPr dirty="0"/>
          </a:p>
        </p:txBody>
      </p:sp>
      <p:sp>
        <p:nvSpPr>
          <p:cNvPr id="234" name="직사각형 36"/>
          <p:cNvSpPr/>
          <p:nvPr/>
        </p:nvSpPr>
        <p:spPr>
          <a:xfrm>
            <a:off x="1441748" y="4058177"/>
            <a:ext cx="9350800" cy="128603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직사각형 37"/>
          <p:cNvSpPr/>
          <p:nvPr/>
        </p:nvSpPr>
        <p:spPr>
          <a:xfrm>
            <a:off x="1435868" y="4058177"/>
            <a:ext cx="2017487" cy="1286035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직사각형 39"/>
          <p:cNvSpPr txBox="1"/>
          <p:nvPr/>
        </p:nvSpPr>
        <p:spPr>
          <a:xfrm>
            <a:off x="3596631" y="4137955"/>
            <a:ext cx="7153621" cy="104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r>
              <a:rPr lang="ko-KR" altLang="en-US" sz="1500" dirty="0"/>
              <a:t>밝기가 극도로 밝거나 어두운 경우 졸음 운전 판단이 어려움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어두운 터널이나 야간주행 중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또는 햇빛에 의해 얼굴 대부분의 영역이 검출되기 어려운 상황을 고려하여 적외선 영상을 사용한 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SW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를 개발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눈">
            <a:extLst>
              <a:ext uri="{FF2B5EF4-FFF2-40B4-BE49-F238E27FC236}">
                <a16:creationId xmlns:a16="http://schemas.microsoft.com/office/drawing/2014/main" id="{01A71B54-589A-43C8-98C6-DC85A4695142}"/>
              </a:ext>
            </a:extLst>
          </p:cNvPr>
          <p:cNvSpPr/>
          <p:nvPr/>
        </p:nvSpPr>
        <p:spPr>
          <a:xfrm>
            <a:off x="1881050" y="2839435"/>
            <a:ext cx="1165089" cy="607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399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endParaRPr dirty="0"/>
          </a:p>
        </p:txBody>
      </p:sp>
      <p:pic>
        <p:nvPicPr>
          <p:cNvPr id="3" name="그래픽 2" descr="불 켜기 단색으로 채워진">
            <a:extLst>
              <a:ext uri="{FF2B5EF4-FFF2-40B4-BE49-F238E27FC236}">
                <a16:creationId xmlns:a16="http://schemas.microsoft.com/office/drawing/2014/main" id="{D46EE6D2-5F66-4BA3-B4E2-DCB98D7D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3366" y="4148802"/>
            <a:ext cx="1021607" cy="1021607"/>
          </a:xfrm>
          <a:prstGeom prst="rect">
            <a:avLst/>
          </a:prstGeom>
        </p:spPr>
      </p:pic>
      <p:sp>
        <p:nvSpPr>
          <p:cNvPr id="29" name="직사각형 39">
            <a:extLst>
              <a:ext uri="{FF2B5EF4-FFF2-40B4-BE49-F238E27FC236}">
                <a16:creationId xmlns:a16="http://schemas.microsoft.com/office/drawing/2014/main" id="{41C9EE7B-9355-4298-AAF9-E0BEDF4195E2}"/>
              </a:ext>
            </a:extLst>
          </p:cNvPr>
          <p:cNvSpPr txBox="1"/>
          <p:nvPr/>
        </p:nvSpPr>
        <p:spPr>
          <a:xfrm>
            <a:off x="3596632" y="2496163"/>
            <a:ext cx="7061510" cy="1043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lvl1pPr>
          </a:lstStyle>
          <a:p>
            <a:r>
              <a:rPr lang="ko-KR" altLang="en-US" sz="1500" dirty="0"/>
              <a:t>졸음을 판단하는 것까지 구현되었으나 졸음을 경고하는 부분이 부족</a:t>
            </a:r>
            <a:endParaRPr lang="en-US" altLang="ko-KR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라즈베리 파이를 이용하여 운전자와 접촉되는 부분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운전석 시트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스티어링 휠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dirty="0" err="1">
                <a:solidFill>
                  <a:schemeClr val="accent5">
                    <a:lumMod val="75000"/>
                  </a:schemeClr>
                </a:solidFill>
              </a:rPr>
              <a:t>기어봉</a:t>
            </a:r>
            <a:r>
              <a:rPr lang="en-US" altLang="ko-KR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</a:rPr>
              <a:t>에 진동을 주는 방식으로 졸음을 경고</a:t>
            </a:r>
            <a:endParaRPr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그래픽 4" descr="마스크 쓴 얼굴 단색으로 채워진">
            <a:extLst>
              <a:ext uri="{FF2B5EF4-FFF2-40B4-BE49-F238E27FC236}">
                <a16:creationId xmlns:a16="http://schemas.microsoft.com/office/drawing/2014/main" id="{4EE0B16F-612A-44F9-81D1-6D41C56B6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724" y="1083851"/>
            <a:ext cx="1126199" cy="1126199"/>
          </a:xfrm>
          <a:prstGeom prst="rect">
            <a:avLst/>
          </a:prstGeom>
        </p:spPr>
      </p:pic>
      <p:sp>
        <p:nvSpPr>
          <p:cNvPr id="21" name="직사각형 36">
            <a:extLst>
              <a:ext uri="{FF2B5EF4-FFF2-40B4-BE49-F238E27FC236}">
                <a16:creationId xmlns:a16="http://schemas.microsoft.com/office/drawing/2014/main" id="{098EC405-520F-41C9-B3AA-75DF5B475362}"/>
              </a:ext>
            </a:extLst>
          </p:cNvPr>
          <p:cNvSpPr/>
          <p:nvPr/>
        </p:nvSpPr>
        <p:spPr>
          <a:xfrm>
            <a:off x="1431174" y="5532187"/>
            <a:ext cx="9350800" cy="112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444500" rotWithShape="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직사각형 37">
            <a:extLst>
              <a:ext uri="{FF2B5EF4-FFF2-40B4-BE49-F238E27FC236}">
                <a16:creationId xmlns:a16="http://schemas.microsoft.com/office/drawing/2014/main" id="{EE2CCBA2-9B49-4E0B-A6AE-932B1039CF69}"/>
              </a:ext>
            </a:extLst>
          </p:cNvPr>
          <p:cNvSpPr/>
          <p:nvPr/>
        </p:nvSpPr>
        <p:spPr>
          <a:xfrm>
            <a:off x="1431175" y="5532187"/>
            <a:ext cx="2017487" cy="1129727"/>
          </a:xfrm>
          <a:prstGeom prst="rect">
            <a:avLst/>
          </a:prstGeom>
          <a:solidFill>
            <a:srgbClr val="333F5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직사각형 39">
            <a:extLst>
              <a:ext uri="{FF2B5EF4-FFF2-40B4-BE49-F238E27FC236}">
                <a16:creationId xmlns:a16="http://schemas.microsoft.com/office/drawing/2014/main" id="{383BF829-D70B-4A9A-A6F7-531635B357AE}"/>
              </a:ext>
            </a:extLst>
          </p:cNvPr>
          <p:cNvSpPr txBox="1"/>
          <p:nvPr/>
        </p:nvSpPr>
        <p:spPr>
          <a:xfrm>
            <a:off x="3622961" y="5726948"/>
            <a:ext cx="6642807" cy="74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  <a:defRPr sz="1600" b="1">
                <a:solidFill>
                  <a:srgbClr val="333F50"/>
                </a:solidFill>
              </a:defRPr>
            </a:pP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졸음 운전으로 판단 시 디바이스와 연결된 </a:t>
            </a:r>
            <a:r>
              <a:rPr lang="en-US" altLang="ko-KR" sz="1500" dirty="0">
                <a:solidFill>
                  <a:schemeClr val="accent5">
                    <a:lumMod val="75000"/>
                  </a:schemeClr>
                </a:solidFill>
              </a:rPr>
              <a:t>GPS</a:t>
            </a:r>
            <a:r>
              <a:rPr lang="ko-KR" altLang="en-US" sz="1500" dirty="0">
                <a:solidFill>
                  <a:schemeClr val="accent5">
                    <a:lumMod val="75000"/>
                  </a:schemeClr>
                </a:solidFill>
              </a:rPr>
              <a:t>를 이용해 가까운 휴게소나 졸음 쉼터를 알려주는 것으로 졸음 운전 사고를 사전예방</a:t>
            </a:r>
            <a:endParaRPr sz="15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래픽 3" descr="길 단색으로 채워진">
            <a:extLst>
              <a:ext uri="{FF2B5EF4-FFF2-40B4-BE49-F238E27FC236}">
                <a16:creationId xmlns:a16="http://schemas.microsoft.com/office/drawing/2014/main" id="{A11B6658-0787-42E0-90C9-A7E7F279A7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2562" y="5586018"/>
            <a:ext cx="1022064" cy="102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304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목차 </a:t>
            </a:r>
            <a:r>
              <a:rPr sz="700" b="0" i="0" dirty="0"/>
              <a:t>Enjoy your stylish business and campus life with BIZCAM</a:t>
            </a:r>
            <a:r>
              <a:rPr sz="700" b="0" dirty="0"/>
              <a:t> </a:t>
            </a:r>
          </a:p>
        </p:txBody>
      </p:sp>
      <p:sp>
        <p:nvSpPr>
          <p:cNvPr id="107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0</a:t>
            </a:r>
            <a:endParaRPr dirty="0"/>
          </a:p>
        </p:txBody>
      </p:sp>
      <p:grpSp>
        <p:nvGrpSpPr>
          <p:cNvPr id="112" name="타원 24"/>
          <p:cNvGrpSpPr/>
          <p:nvPr/>
        </p:nvGrpSpPr>
        <p:grpSpPr>
          <a:xfrm>
            <a:off x="894300" y="1731492"/>
            <a:ext cx="1866528" cy="1866527"/>
            <a:chOff x="-1" y="-1"/>
            <a:chExt cx="1866526" cy="1866526"/>
          </a:xfrm>
        </p:grpSpPr>
        <p:sp>
          <p:nvSpPr>
            <p:cNvPr id="110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1" name="CHAPTER. 1…"/>
            <p:cNvSpPr txBox="1"/>
            <p:nvPr/>
          </p:nvSpPr>
          <p:spPr>
            <a:xfrm>
              <a:off x="273345" y="610834"/>
              <a:ext cx="1319834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1</a:t>
              </a:r>
              <a:endParaRPr sz="1600" dirty="0"/>
            </a:p>
            <a:p>
              <a:pPr algn="ctr">
                <a:lnSpc>
                  <a:spcPct val="150000"/>
                </a:lnSpc>
                <a:defRPr sz="24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필요성</a:t>
              </a:r>
              <a:endParaRPr sz="1600" dirty="0"/>
            </a:p>
          </p:txBody>
        </p:sp>
      </p:grpSp>
      <p:sp>
        <p:nvSpPr>
          <p:cNvPr id="113" name="원호 25"/>
          <p:cNvSpPr/>
          <p:nvPr/>
        </p:nvSpPr>
        <p:spPr>
          <a:xfrm>
            <a:off x="938771" y="1784308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16" name="타원 26"/>
          <p:cNvGrpSpPr/>
          <p:nvPr/>
        </p:nvGrpSpPr>
        <p:grpSpPr>
          <a:xfrm>
            <a:off x="3275080" y="1731492"/>
            <a:ext cx="1866527" cy="1866527"/>
            <a:chOff x="-1" y="-1"/>
            <a:chExt cx="1866526" cy="1866526"/>
          </a:xfrm>
        </p:grpSpPr>
        <p:sp>
          <p:nvSpPr>
            <p:cNvPr id="114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5" name="CHAPTER. 2…"/>
            <p:cNvSpPr txBox="1"/>
            <p:nvPr/>
          </p:nvSpPr>
          <p:spPr>
            <a:xfrm>
              <a:off x="273345" y="426169"/>
              <a:ext cx="1319834" cy="10141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2 </a:t>
              </a:r>
              <a:endParaRPr sz="1600" dirty="0"/>
            </a:p>
            <a:p>
              <a:pPr algn="ctr">
                <a:lnSpc>
                  <a:spcPct val="150000"/>
                </a:lnSpc>
                <a:defRPr sz="24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현재 기술 소개</a:t>
              </a:r>
              <a:endParaRPr sz="1600" dirty="0"/>
            </a:p>
          </p:txBody>
        </p:sp>
      </p:grpSp>
      <p:sp>
        <p:nvSpPr>
          <p:cNvPr id="117" name="원호 27"/>
          <p:cNvSpPr/>
          <p:nvPr/>
        </p:nvSpPr>
        <p:spPr>
          <a:xfrm flipV="1">
            <a:off x="3319552" y="2661339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20" name="타원 28"/>
          <p:cNvGrpSpPr/>
          <p:nvPr/>
        </p:nvGrpSpPr>
        <p:grpSpPr>
          <a:xfrm>
            <a:off x="5655861" y="1731492"/>
            <a:ext cx="1866527" cy="1866527"/>
            <a:chOff x="-1" y="-1"/>
            <a:chExt cx="1866526" cy="1866526"/>
          </a:xfrm>
        </p:grpSpPr>
        <p:sp>
          <p:nvSpPr>
            <p:cNvPr id="118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19" name="CHAPTER. 3"/>
            <p:cNvSpPr txBox="1"/>
            <p:nvPr/>
          </p:nvSpPr>
          <p:spPr>
            <a:xfrm>
              <a:off x="267696" y="290809"/>
              <a:ext cx="1319834" cy="565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lvl1pPr>
            </a:lstStyle>
            <a:p>
              <a:r>
                <a:rPr dirty="0"/>
                <a:t>CHAPTER. 3 </a:t>
              </a:r>
              <a:endParaRPr sz="1600" dirty="0"/>
            </a:p>
          </p:txBody>
        </p:sp>
      </p:grpSp>
      <p:sp>
        <p:nvSpPr>
          <p:cNvPr id="121" name="원호 29"/>
          <p:cNvSpPr/>
          <p:nvPr/>
        </p:nvSpPr>
        <p:spPr>
          <a:xfrm>
            <a:off x="5700332" y="1784308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122" name="직선 연결선 30"/>
          <p:cNvSpPr/>
          <p:nvPr/>
        </p:nvSpPr>
        <p:spPr>
          <a:xfrm>
            <a:off x="7676641" y="2664754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5" name="타원 31"/>
          <p:cNvGrpSpPr/>
          <p:nvPr/>
        </p:nvGrpSpPr>
        <p:grpSpPr>
          <a:xfrm>
            <a:off x="8083521" y="1683813"/>
            <a:ext cx="1866527" cy="1866527"/>
            <a:chOff x="-1" y="-1"/>
            <a:chExt cx="1866526" cy="1866526"/>
          </a:xfrm>
        </p:grpSpPr>
        <p:sp>
          <p:nvSpPr>
            <p:cNvPr id="123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24" name="CHAPTER. 4…"/>
            <p:cNvSpPr txBox="1"/>
            <p:nvPr/>
          </p:nvSpPr>
          <p:spPr>
            <a:xfrm>
              <a:off x="273345" y="426168"/>
              <a:ext cx="1319834" cy="10141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</a:t>
              </a:r>
              <a:r>
                <a:rPr lang="en-US" dirty="0"/>
                <a:t>4</a:t>
              </a:r>
              <a:r>
                <a:rPr dirty="0"/>
                <a:t> </a:t>
              </a:r>
              <a:r>
                <a:rPr lang="ko-KR" altLang="en-US" sz="1600" dirty="0"/>
                <a:t>기술 설명 및 시연</a:t>
              </a:r>
            </a:p>
          </p:txBody>
        </p:sp>
      </p:grpSp>
      <p:sp>
        <p:nvSpPr>
          <p:cNvPr id="135" name="직선 연결선 37"/>
          <p:cNvSpPr/>
          <p:nvPr/>
        </p:nvSpPr>
        <p:spPr>
          <a:xfrm>
            <a:off x="5257782" y="2664754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직선 연결선 38"/>
          <p:cNvSpPr/>
          <p:nvPr/>
        </p:nvSpPr>
        <p:spPr>
          <a:xfrm>
            <a:off x="2912576" y="2664754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TextBox 42"/>
          <p:cNvSpPr txBox="1"/>
          <p:nvPr/>
        </p:nvSpPr>
        <p:spPr>
          <a:xfrm>
            <a:off x="5745127" y="2610985"/>
            <a:ext cx="168656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2498A8"/>
                </a:solidFill>
              </a:defRPr>
            </a:lvl1pPr>
          </a:lstStyle>
          <a:p>
            <a:pPr algn="ctr"/>
            <a:r>
              <a:rPr lang="ko-KR" altLang="en-US" sz="1600" dirty="0"/>
              <a:t>기술개발 전략</a:t>
            </a:r>
            <a:endParaRPr sz="1600" dirty="0"/>
          </a:p>
        </p:txBody>
      </p:sp>
      <p:sp>
        <p:nvSpPr>
          <p:cNvPr id="40" name="원호 34">
            <a:extLst>
              <a:ext uri="{FF2B5EF4-FFF2-40B4-BE49-F238E27FC236}">
                <a16:creationId xmlns:a16="http://schemas.microsoft.com/office/drawing/2014/main" id="{5411C257-12B6-4E35-A694-89A1D0F46FC2}"/>
              </a:ext>
            </a:extLst>
          </p:cNvPr>
          <p:cNvSpPr/>
          <p:nvPr/>
        </p:nvSpPr>
        <p:spPr>
          <a:xfrm flipV="1">
            <a:off x="8127783" y="2611445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grpSp>
        <p:nvGrpSpPr>
          <p:cNvPr id="129" name="타원 33"/>
          <p:cNvGrpSpPr/>
          <p:nvPr/>
        </p:nvGrpSpPr>
        <p:grpSpPr>
          <a:xfrm>
            <a:off x="2056730" y="4060046"/>
            <a:ext cx="1866528" cy="1866527"/>
            <a:chOff x="-1" y="-1"/>
            <a:chExt cx="1866526" cy="1866526"/>
          </a:xfrm>
        </p:grpSpPr>
        <p:sp>
          <p:nvSpPr>
            <p:cNvPr id="127" name="원"/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2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128" name="CHAPTER. 5…"/>
            <p:cNvSpPr txBox="1"/>
            <p:nvPr/>
          </p:nvSpPr>
          <p:spPr>
            <a:xfrm>
              <a:off x="273345" y="610834"/>
              <a:ext cx="1319834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5 </a:t>
              </a:r>
              <a:endParaRPr sz="1600" dirty="0"/>
            </a:p>
            <a:p>
              <a:pPr algn="ctr">
                <a:lnSpc>
                  <a:spcPct val="150000"/>
                </a:lnSpc>
                <a:defRPr sz="2200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사업화 전략</a:t>
              </a:r>
              <a:endParaRPr sz="1600" dirty="0"/>
            </a:p>
          </p:txBody>
        </p:sp>
      </p:grpSp>
      <p:sp>
        <p:nvSpPr>
          <p:cNvPr id="138" name="직선 연결선 40"/>
          <p:cNvSpPr/>
          <p:nvPr/>
        </p:nvSpPr>
        <p:spPr>
          <a:xfrm>
            <a:off x="6486093" y="502748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직선 연결선 41"/>
          <p:cNvSpPr/>
          <p:nvPr/>
        </p:nvSpPr>
        <p:spPr>
          <a:xfrm>
            <a:off x="4059722" y="502748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원호 32"/>
          <p:cNvSpPr/>
          <p:nvPr/>
        </p:nvSpPr>
        <p:spPr>
          <a:xfrm>
            <a:off x="2100992" y="4100560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1" name="원">
            <a:extLst>
              <a:ext uri="{FF2B5EF4-FFF2-40B4-BE49-F238E27FC236}">
                <a16:creationId xmlns:a16="http://schemas.microsoft.com/office/drawing/2014/main" id="{5289E2D4-7B0C-408B-B9AA-2B23B66D6160}"/>
              </a:ext>
            </a:extLst>
          </p:cNvPr>
          <p:cNvSpPr/>
          <p:nvPr/>
        </p:nvSpPr>
        <p:spPr>
          <a:xfrm>
            <a:off x="9384117" y="4098338"/>
            <a:ext cx="1866528" cy="1866527"/>
          </a:xfrm>
          <a:prstGeom prst="ellipse">
            <a:avLst/>
          </a:prstGeom>
          <a:solidFill>
            <a:srgbClr val="FFFFFF"/>
          </a:solidFill>
          <a:ln w="34925" cap="flat">
            <a:solidFill>
              <a:srgbClr val="E8EDF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lnSpc>
                <a:spcPct val="150000"/>
              </a:lnSpc>
              <a:defRPr sz="2200" b="1">
                <a:solidFill>
                  <a:srgbClr val="2498A8"/>
                </a:solidFill>
              </a:defRPr>
            </a:pPr>
            <a:endParaRPr lang="ko-KR" altLang="en-US" dirty="0"/>
          </a:p>
        </p:txBody>
      </p:sp>
      <p:sp>
        <p:nvSpPr>
          <p:cNvPr id="42" name="CHAPTER. 5…">
            <a:extLst>
              <a:ext uri="{FF2B5EF4-FFF2-40B4-BE49-F238E27FC236}">
                <a16:creationId xmlns:a16="http://schemas.microsoft.com/office/drawing/2014/main" id="{1A668F85-57EC-4C2F-AA86-C496A48449E0}"/>
              </a:ext>
            </a:extLst>
          </p:cNvPr>
          <p:cNvSpPr txBox="1"/>
          <p:nvPr/>
        </p:nvSpPr>
        <p:spPr>
          <a:xfrm>
            <a:off x="9501886" y="4675032"/>
            <a:ext cx="1662704" cy="644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algn="ctr">
              <a:lnSpc>
                <a:spcPct val="150000"/>
              </a:lnSpc>
              <a:defRPr sz="1400" b="1">
                <a:solidFill>
                  <a:srgbClr val="2498A8"/>
                </a:solidFill>
              </a:defRPr>
            </a:pPr>
            <a:r>
              <a:rPr dirty="0"/>
              <a:t>CHAPTER. </a:t>
            </a:r>
            <a:r>
              <a:rPr lang="en-US" dirty="0"/>
              <a:t>8</a:t>
            </a:r>
            <a:r>
              <a:rPr dirty="0"/>
              <a:t> </a:t>
            </a:r>
            <a:endParaRPr lang="en-US" dirty="0"/>
          </a:p>
          <a:p>
            <a:pPr algn="ctr">
              <a:lnSpc>
                <a:spcPct val="150000"/>
              </a:lnSpc>
              <a:defRPr sz="1400" b="1">
                <a:solidFill>
                  <a:srgbClr val="2498A8"/>
                </a:solidFill>
              </a:defRPr>
            </a:pPr>
            <a:r>
              <a:rPr lang="ko-KR" altLang="en-US" sz="1600" dirty="0"/>
              <a:t>일정</a:t>
            </a:r>
            <a:endParaRPr sz="1600" dirty="0"/>
          </a:p>
        </p:txBody>
      </p:sp>
      <p:sp>
        <p:nvSpPr>
          <p:cNvPr id="44" name="원호 34">
            <a:extLst>
              <a:ext uri="{FF2B5EF4-FFF2-40B4-BE49-F238E27FC236}">
                <a16:creationId xmlns:a16="http://schemas.microsoft.com/office/drawing/2014/main" id="{5C2397B2-E227-46E6-8A47-35BB4BB2F49A}"/>
              </a:ext>
            </a:extLst>
          </p:cNvPr>
          <p:cNvSpPr/>
          <p:nvPr/>
        </p:nvSpPr>
        <p:spPr>
          <a:xfrm flipV="1">
            <a:off x="9444238" y="5045719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5" name="원">
            <a:extLst>
              <a:ext uri="{FF2B5EF4-FFF2-40B4-BE49-F238E27FC236}">
                <a16:creationId xmlns:a16="http://schemas.microsoft.com/office/drawing/2014/main" id="{8089D4A4-D4B7-44F8-8BE9-4FB235DD8CA3}"/>
              </a:ext>
            </a:extLst>
          </p:cNvPr>
          <p:cNvSpPr/>
          <p:nvPr/>
        </p:nvSpPr>
        <p:spPr>
          <a:xfrm>
            <a:off x="4508033" y="4068567"/>
            <a:ext cx="1866528" cy="1866527"/>
          </a:xfrm>
          <a:prstGeom prst="ellipse">
            <a:avLst/>
          </a:prstGeom>
          <a:solidFill>
            <a:srgbClr val="FFFFFF"/>
          </a:solidFill>
          <a:ln w="34925" cap="flat">
            <a:solidFill>
              <a:srgbClr val="E8EDF5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lnSpc>
                <a:spcPct val="150000"/>
              </a:lnSpc>
              <a:defRPr sz="2200" b="1">
                <a:solidFill>
                  <a:srgbClr val="2498A8"/>
                </a:solidFill>
              </a:defRPr>
            </a:pPr>
            <a:endParaRPr lang="ko-KR" altLang="en-US" dirty="0"/>
          </a:p>
        </p:txBody>
      </p:sp>
      <p:sp>
        <p:nvSpPr>
          <p:cNvPr id="130" name="원호 34"/>
          <p:cNvSpPr/>
          <p:nvPr/>
        </p:nvSpPr>
        <p:spPr>
          <a:xfrm flipV="1">
            <a:off x="4530193" y="4989561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A8CEF5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46" name="CHAPTER. 5…">
            <a:extLst>
              <a:ext uri="{FF2B5EF4-FFF2-40B4-BE49-F238E27FC236}">
                <a16:creationId xmlns:a16="http://schemas.microsoft.com/office/drawing/2014/main" id="{AC25C1AE-68BC-434F-B4F7-981D19B46042}"/>
              </a:ext>
            </a:extLst>
          </p:cNvPr>
          <p:cNvSpPr txBox="1"/>
          <p:nvPr/>
        </p:nvSpPr>
        <p:spPr>
          <a:xfrm>
            <a:off x="4782505" y="4305576"/>
            <a:ext cx="1319835" cy="1383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spAutoFit/>
          </a:bodyPr>
          <a:lstStyle/>
          <a:p>
            <a:pPr algn="ctr">
              <a:lnSpc>
                <a:spcPct val="150000"/>
              </a:lnSpc>
              <a:defRPr sz="1400" b="1">
                <a:solidFill>
                  <a:srgbClr val="2498A8"/>
                </a:solidFill>
              </a:defRPr>
            </a:pPr>
            <a:r>
              <a:rPr dirty="0"/>
              <a:t>CHAPTER. </a:t>
            </a:r>
            <a:r>
              <a:rPr lang="en-US" dirty="0"/>
              <a:t>6</a:t>
            </a:r>
            <a:endParaRPr lang="en-US" sz="1600" dirty="0"/>
          </a:p>
          <a:p>
            <a:pPr algn="ctr">
              <a:lnSpc>
                <a:spcPct val="150000"/>
              </a:lnSpc>
              <a:defRPr sz="2200">
                <a:solidFill>
                  <a:srgbClr val="2498A8"/>
                </a:solidFill>
              </a:defRPr>
            </a:pPr>
            <a:r>
              <a:rPr lang="ko-KR" altLang="en-US" sz="1600" dirty="0"/>
              <a:t>한계 및 보완점과</a:t>
            </a:r>
          </a:p>
          <a:p>
            <a:pPr algn="ctr">
              <a:lnSpc>
                <a:spcPct val="150000"/>
              </a:lnSpc>
              <a:defRPr sz="2200">
                <a:solidFill>
                  <a:srgbClr val="2498A8"/>
                </a:solidFill>
              </a:defRPr>
            </a:pPr>
            <a:r>
              <a:rPr lang="ko-KR" altLang="en-US" sz="1600" dirty="0"/>
              <a:t>향후 발전계획</a:t>
            </a:r>
          </a:p>
        </p:txBody>
      </p:sp>
      <p:sp>
        <p:nvSpPr>
          <p:cNvPr id="48" name="직선 연결선 37">
            <a:extLst>
              <a:ext uri="{FF2B5EF4-FFF2-40B4-BE49-F238E27FC236}">
                <a16:creationId xmlns:a16="http://schemas.microsoft.com/office/drawing/2014/main" id="{BC766EC2-10F2-442A-B1B9-BD357DA0985E}"/>
              </a:ext>
            </a:extLst>
          </p:cNvPr>
          <p:cNvSpPr/>
          <p:nvPr/>
        </p:nvSpPr>
        <p:spPr>
          <a:xfrm>
            <a:off x="8959443" y="502748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9" name="타원 35">
            <a:extLst>
              <a:ext uri="{FF2B5EF4-FFF2-40B4-BE49-F238E27FC236}">
                <a16:creationId xmlns:a16="http://schemas.microsoft.com/office/drawing/2014/main" id="{ED87F8CD-C5C6-4E2B-B67B-84C6A8C14849}"/>
              </a:ext>
            </a:extLst>
          </p:cNvPr>
          <p:cNvGrpSpPr/>
          <p:nvPr/>
        </p:nvGrpSpPr>
        <p:grpSpPr>
          <a:xfrm>
            <a:off x="6937673" y="4068193"/>
            <a:ext cx="1866527" cy="1866527"/>
            <a:chOff x="-1" y="-1"/>
            <a:chExt cx="1866526" cy="1866526"/>
          </a:xfrm>
        </p:grpSpPr>
        <p:sp>
          <p:nvSpPr>
            <p:cNvPr id="50" name="원">
              <a:extLst>
                <a:ext uri="{FF2B5EF4-FFF2-40B4-BE49-F238E27FC236}">
                  <a16:creationId xmlns:a16="http://schemas.microsoft.com/office/drawing/2014/main" id="{4FC8B800-67F7-4E22-9C8F-C5F6521BBDEA}"/>
                </a:ext>
              </a:extLst>
            </p:cNvPr>
            <p:cNvSpPr/>
            <p:nvPr/>
          </p:nvSpPr>
          <p:spPr>
            <a:xfrm>
              <a:off x="-1" y="-1"/>
              <a:ext cx="1866526" cy="1866526"/>
            </a:xfrm>
            <a:prstGeom prst="ellipse">
              <a:avLst/>
            </a:prstGeom>
            <a:solidFill>
              <a:srgbClr val="FFFFFF"/>
            </a:solidFill>
            <a:ln w="34925" cap="flat">
              <a:solidFill>
                <a:srgbClr val="E8EDF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1900" b="1">
                  <a:solidFill>
                    <a:srgbClr val="2498A8"/>
                  </a:solidFill>
                </a:defRPr>
              </a:pPr>
              <a:endParaRPr/>
            </a:p>
          </p:txBody>
        </p:sp>
        <p:sp>
          <p:nvSpPr>
            <p:cNvPr id="51" name="CHAPTER. 6…">
              <a:extLst>
                <a:ext uri="{FF2B5EF4-FFF2-40B4-BE49-F238E27FC236}">
                  <a16:creationId xmlns:a16="http://schemas.microsoft.com/office/drawing/2014/main" id="{C3836AD9-84F4-46F1-98EC-90FA143B19E6}"/>
                </a:ext>
              </a:extLst>
            </p:cNvPr>
            <p:cNvSpPr txBox="1"/>
            <p:nvPr/>
          </p:nvSpPr>
          <p:spPr>
            <a:xfrm>
              <a:off x="399532" y="669307"/>
              <a:ext cx="1102965" cy="6448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dirty="0"/>
                <a:t>CHAPTER. </a:t>
              </a:r>
              <a:r>
                <a:rPr lang="en-US" dirty="0"/>
                <a:t>7</a:t>
              </a:r>
            </a:p>
            <a:p>
              <a:pPr algn="ctr">
                <a:lnSpc>
                  <a:spcPct val="150000"/>
                </a:lnSpc>
                <a:defRPr sz="1400" b="1">
                  <a:solidFill>
                    <a:srgbClr val="2498A8"/>
                  </a:solidFill>
                </a:defRPr>
              </a:pPr>
              <a:r>
                <a:rPr lang="ko-KR" altLang="en-US" sz="1600" dirty="0"/>
                <a:t>역할</a:t>
              </a:r>
              <a:endParaRPr sz="1600" dirty="0"/>
            </a:p>
          </p:txBody>
        </p:sp>
      </p:grpSp>
      <p:sp>
        <p:nvSpPr>
          <p:cNvPr id="43" name="원호 36">
            <a:extLst>
              <a:ext uri="{FF2B5EF4-FFF2-40B4-BE49-F238E27FC236}">
                <a16:creationId xmlns:a16="http://schemas.microsoft.com/office/drawing/2014/main" id="{D6252984-6EA1-43DB-9005-5725EB888D16}"/>
              </a:ext>
            </a:extLst>
          </p:cNvPr>
          <p:cNvSpPr/>
          <p:nvPr/>
        </p:nvSpPr>
        <p:spPr>
          <a:xfrm>
            <a:off x="6969019" y="4108335"/>
            <a:ext cx="1778001" cy="88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835" y="0"/>
                  <a:pt x="10800" y="0"/>
                </a:cubicBezTo>
                <a:cubicBezTo>
                  <a:pt x="16765" y="0"/>
                  <a:pt x="21600" y="9671"/>
                  <a:pt x="21600" y="21600"/>
                </a:cubicBezTo>
              </a:path>
            </a:pathLst>
          </a:custGeom>
          <a:ln w="127000">
            <a:solidFill>
              <a:srgbClr val="70A9F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2498A8"/>
                </a:solidFill>
              </a:defRPr>
            </a:pPr>
            <a:endParaRPr/>
          </a:p>
        </p:txBody>
      </p:sp>
      <p:sp>
        <p:nvSpPr>
          <p:cNvPr id="55" name="직선 연결선 41">
            <a:extLst>
              <a:ext uri="{FF2B5EF4-FFF2-40B4-BE49-F238E27FC236}">
                <a16:creationId xmlns:a16="http://schemas.microsoft.com/office/drawing/2014/main" id="{C5831CF0-19CC-45C7-9D6D-5F14312C80ED}"/>
              </a:ext>
            </a:extLst>
          </p:cNvPr>
          <p:cNvSpPr/>
          <p:nvPr/>
        </p:nvSpPr>
        <p:spPr>
          <a:xfrm>
            <a:off x="10104419" y="2641691"/>
            <a:ext cx="288001" cy="2"/>
          </a:xfrm>
          <a:prstGeom prst="line">
            <a:avLst/>
          </a:prstGeom>
          <a:ln w="19050">
            <a:solidFill>
              <a:schemeClr val="accent1"/>
            </a:solidFill>
            <a:prstDash val="sysDot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타원 21"/>
          <p:cNvSpPr/>
          <p:nvPr/>
        </p:nvSpPr>
        <p:spPr>
          <a:xfrm>
            <a:off x="6369447" y="2191372"/>
            <a:ext cx="1923500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1" name="타원 21"/>
          <p:cNvSpPr/>
          <p:nvPr/>
        </p:nvSpPr>
        <p:spPr>
          <a:xfrm>
            <a:off x="8837737" y="2191372"/>
            <a:ext cx="1923501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2" name="타원 21"/>
          <p:cNvSpPr/>
          <p:nvPr/>
        </p:nvSpPr>
        <p:spPr>
          <a:xfrm>
            <a:off x="3900105" y="2191372"/>
            <a:ext cx="1923500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4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5" name="평행 사변형 9"/>
          <p:cNvSpPr/>
          <p:nvPr/>
        </p:nvSpPr>
        <p:spPr>
          <a:xfrm>
            <a:off x="4581235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직사각형 11"/>
          <p:cNvSpPr txBox="1"/>
          <p:nvPr/>
        </p:nvSpPr>
        <p:spPr>
          <a:xfrm>
            <a:off x="2453025" y="286146"/>
            <a:ext cx="658724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t>역할</a:t>
            </a:r>
          </a:p>
        </p:txBody>
      </p:sp>
      <p:sp>
        <p:nvSpPr>
          <p:cNvPr id="277" name="직선 연결선 15"/>
          <p:cNvSpPr/>
          <p:nvPr/>
        </p:nvSpPr>
        <p:spPr>
          <a:xfrm>
            <a:off x="152399" y="776674"/>
            <a:ext cx="1224002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8" name="직사각형 86"/>
          <p:cNvSpPr txBox="1"/>
          <p:nvPr/>
        </p:nvSpPr>
        <p:spPr>
          <a:xfrm>
            <a:off x="203108" y="412779"/>
            <a:ext cx="448196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rPr dirty="0"/>
              <a:t>0</a:t>
            </a:r>
            <a:r>
              <a:rPr lang="en-US" dirty="0"/>
              <a:t>7</a:t>
            </a:r>
          </a:p>
        </p:txBody>
      </p:sp>
      <p:sp>
        <p:nvSpPr>
          <p:cNvPr id="279" name="직사각형 41"/>
          <p:cNvSpPr txBox="1"/>
          <p:nvPr/>
        </p:nvSpPr>
        <p:spPr>
          <a:xfrm>
            <a:off x="3960622" y="5120650"/>
            <a:ext cx="1802465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수집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</a:t>
            </a:r>
            <a:r>
              <a:rPr dirty="0" err="1"/>
              <a:t>전처리</a:t>
            </a:r>
            <a:endParaRPr dirty="0"/>
          </a:p>
        </p:txBody>
      </p:sp>
      <p:sp>
        <p:nvSpPr>
          <p:cNvPr id="280" name="직사각형 43"/>
          <p:cNvSpPr txBox="1"/>
          <p:nvPr/>
        </p:nvSpPr>
        <p:spPr>
          <a:xfrm>
            <a:off x="6429963" y="5085292"/>
            <a:ext cx="1802465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 err="1"/>
              <a:t>알고리즘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</a:t>
            </a:r>
            <a:r>
              <a:rPr dirty="0" err="1"/>
              <a:t>구현</a:t>
            </a:r>
            <a:endParaRPr dirty="0"/>
          </a:p>
        </p:txBody>
      </p:sp>
      <p:sp>
        <p:nvSpPr>
          <p:cNvPr id="281" name="직사각형 45"/>
          <p:cNvSpPr txBox="1"/>
          <p:nvPr/>
        </p:nvSpPr>
        <p:spPr>
          <a:xfrm>
            <a:off x="8912004" y="5120650"/>
            <a:ext cx="1802465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 err="1"/>
              <a:t>메인</a:t>
            </a:r>
            <a:r>
              <a:rPr dirty="0"/>
              <a:t> 틀 </a:t>
            </a:r>
            <a:r>
              <a:rPr dirty="0" err="1"/>
              <a:t>구축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PPT</a:t>
            </a:r>
          </a:p>
        </p:txBody>
      </p:sp>
      <p:sp>
        <p:nvSpPr>
          <p:cNvPr id="282" name="타원 21"/>
          <p:cNvSpPr/>
          <p:nvPr/>
        </p:nvSpPr>
        <p:spPr>
          <a:xfrm>
            <a:off x="1430763" y="2191372"/>
            <a:ext cx="1923500" cy="1908261"/>
          </a:xfrm>
          <a:prstGeom prst="ellipse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3" name="직사각형 22"/>
          <p:cNvSpPr txBox="1"/>
          <p:nvPr/>
        </p:nvSpPr>
        <p:spPr>
          <a:xfrm>
            <a:off x="2057807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팀장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 err="1"/>
              <a:t>송영도</a:t>
            </a:r>
            <a:endParaRPr dirty="0"/>
          </a:p>
        </p:txBody>
      </p:sp>
      <p:grpSp>
        <p:nvGrpSpPr>
          <p:cNvPr id="288" name="Group 20"/>
          <p:cNvGrpSpPr/>
          <p:nvPr/>
        </p:nvGrpSpPr>
        <p:grpSpPr>
          <a:xfrm>
            <a:off x="1908059" y="2484685"/>
            <a:ext cx="968907" cy="1321636"/>
            <a:chOff x="0" y="-3"/>
            <a:chExt cx="968905" cy="1321634"/>
          </a:xfrm>
        </p:grpSpPr>
        <p:sp>
          <p:nvSpPr>
            <p:cNvPr id="284" name="Freeform 22"/>
            <p:cNvSpPr/>
            <p:nvPr/>
          </p:nvSpPr>
          <p:spPr>
            <a:xfrm>
              <a:off x="147344" y="-4"/>
              <a:ext cx="674218" cy="78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836" y="5550"/>
                  </a:moveTo>
                  <a:lnTo>
                    <a:pt x="6290" y="6073"/>
                  </a:lnTo>
                  <a:lnTo>
                    <a:pt x="5783" y="6618"/>
                  </a:lnTo>
                  <a:lnTo>
                    <a:pt x="5329" y="7174"/>
                  </a:lnTo>
                  <a:lnTo>
                    <a:pt x="4926" y="7741"/>
                  </a:lnTo>
                  <a:lnTo>
                    <a:pt x="4575" y="8309"/>
                  </a:lnTo>
                  <a:lnTo>
                    <a:pt x="4276" y="8865"/>
                  </a:lnTo>
                  <a:lnTo>
                    <a:pt x="4016" y="9421"/>
                  </a:lnTo>
                  <a:lnTo>
                    <a:pt x="3782" y="9955"/>
                  </a:lnTo>
                  <a:lnTo>
                    <a:pt x="3600" y="10466"/>
                  </a:lnTo>
                  <a:lnTo>
                    <a:pt x="3431" y="10945"/>
                  </a:lnTo>
                  <a:lnTo>
                    <a:pt x="3314" y="11378"/>
                  </a:lnTo>
                  <a:lnTo>
                    <a:pt x="3210" y="11779"/>
                  </a:lnTo>
                  <a:lnTo>
                    <a:pt x="3132" y="12135"/>
                  </a:lnTo>
                  <a:lnTo>
                    <a:pt x="3249" y="12769"/>
                  </a:lnTo>
                  <a:lnTo>
                    <a:pt x="3418" y="13414"/>
                  </a:lnTo>
                  <a:lnTo>
                    <a:pt x="3639" y="14048"/>
                  </a:lnTo>
                  <a:lnTo>
                    <a:pt x="3886" y="14682"/>
                  </a:lnTo>
                  <a:lnTo>
                    <a:pt x="4185" y="15294"/>
                  </a:lnTo>
                  <a:lnTo>
                    <a:pt x="4510" y="15894"/>
                  </a:lnTo>
                  <a:lnTo>
                    <a:pt x="4874" y="16461"/>
                  </a:lnTo>
                  <a:lnTo>
                    <a:pt x="5277" y="17018"/>
                  </a:lnTo>
                  <a:lnTo>
                    <a:pt x="5718" y="17529"/>
                  </a:lnTo>
                  <a:lnTo>
                    <a:pt x="6186" y="18019"/>
                  </a:lnTo>
                  <a:lnTo>
                    <a:pt x="6667" y="18452"/>
                  </a:lnTo>
                  <a:lnTo>
                    <a:pt x="7187" y="18853"/>
                  </a:lnTo>
                  <a:lnTo>
                    <a:pt x="7720" y="19198"/>
                  </a:lnTo>
                  <a:lnTo>
                    <a:pt x="8292" y="19498"/>
                  </a:lnTo>
                  <a:lnTo>
                    <a:pt x="8877" y="19731"/>
                  </a:lnTo>
                  <a:lnTo>
                    <a:pt x="9474" y="19898"/>
                  </a:lnTo>
                  <a:lnTo>
                    <a:pt x="10098" y="20021"/>
                  </a:lnTo>
                  <a:lnTo>
                    <a:pt x="10722" y="20054"/>
                  </a:lnTo>
                  <a:lnTo>
                    <a:pt x="11372" y="20021"/>
                  </a:lnTo>
                  <a:lnTo>
                    <a:pt x="11983" y="19898"/>
                  </a:lnTo>
                  <a:lnTo>
                    <a:pt x="12581" y="19731"/>
                  </a:lnTo>
                  <a:lnTo>
                    <a:pt x="13165" y="19498"/>
                  </a:lnTo>
                  <a:lnTo>
                    <a:pt x="13724" y="19198"/>
                  </a:lnTo>
                  <a:lnTo>
                    <a:pt x="14283" y="18853"/>
                  </a:lnTo>
                  <a:lnTo>
                    <a:pt x="14803" y="18452"/>
                  </a:lnTo>
                  <a:lnTo>
                    <a:pt x="15284" y="18007"/>
                  </a:lnTo>
                  <a:lnTo>
                    <a:pt x="15752" y="17529"/>
                  </a:lnTo>
                  <a:lnTo>
                    <a:pt x="16181" y="17006"/>
                  </a:lnTo>
                  <a:lnTo>
                    <a:pt x="16583" y="16461"/>
                  </a:lnTo>
                  <a:lnTo>
                    <a:pt x="16960" y="15883"/>
                  </a:lnTo>
                  <a:lnTo>
                    <a:pt x="17285" y="15282"/>
                  </a:lnTo>
                  <a:lnTo>
                    <a:pt x="17584" y="14671"/>
                  </a:lnTo>
                  <a:lnTo>
                    <a:pt x="17831" y="14037"/>
                  </a:lnTo>
                  <a:lnTo>
                    <a:pt x="18039" y="13403"/>
                  </a:lnTo>
                  <a:lnTo>
                    <a:pt x="18208" y="12758"/>
                  </a:lnTo>
                  <a:lnTo>
                    <a:pt x="18338" y="12112"/>
                  </a:lnTo>
                  <a:lnTo>
                    <a:pt x="18403" y="11478"/>
                  </a:lnTo>
                  <a:lnTo>
                    <a:pt x="18429" y="10833"/>
                  </a:lnTo>
                  <a:lnTo>
                    <a:pt x="18416" y="10055"/>
                  </a:lnTo>
                  <a:lnTo>
                    <a:pt x="18377" y="9321"/>
                  </a:lnTo>
                  <a:lnTo>
                    <a:pt x="17402" y="9332"/>
                  </a:lnTo>
                  <a:lnTo>
                    <a:pt x="16453" y="9298"/>
                  </a:lnTo>
                  <a:lnTo>
                    <a:pt x="15570" y="9232"/>
                  </a:lnTo>
                  <a:lnTo>
                    <a:pt x="14725" y="9120"/>
                  </a:lnTo>
                  <a:lnTo>
                    <a:pt x="13906" y="8987"/>
                  </a:lnTo>
                  <a:lnTo>
                    <a:pt x="13152" y="8831"/>
                  </a:lnTo>
                  <a:lnTo>
                    <a:pt x="12425" y="8642"/>
                  </a:lnTo>
                  <a:lnTo>
                    <a:pt x="11736" y="8420"/>
                  </a:lnTo>
                  <a:lnTo>
                    <a:pt x="11086" y="8197"/>
                  </a:lnTo>
                  <a:lnTo>
                    <a:pt x="10475" y="7930"/>
                  </a:lnTo>
                  <a:lnTo>
                    <a:pt x="9903" y="7675"/>
                  </a:lnTo>
                  <a:lnTo>
                    <a:pt x="9370" y="7385"/>
                  </a:lnTo>
                  <a:lnTo>
                    <a:pt x="8864" y="7096"/>
                  </a:lnTo>
                  <a:lnTo>
                    <a:pt x="8396" y="6785"/>
                  </a:lnTo>
                  <a:lnTo>
                    <a:pt x="7954" y="6484"/>
                  </a:lnTo>
                  <a:lnTo>
                    <a:pt x="7551" y="6173"/>
                  </a:lnTo>
                  <a:lnTo>
                    <a:pt x="7174" y="5862"/>
                  </a:lnTo>
                  <a:lnTo>
                    <a:pt x="6836" y="5550"/>
                  </a:lnTo>
                  <a:close/>
                  <a:moveTo>
                    <a:pt x="10501" y="0"/>
                  </a:moveTo>
                  <a:lnTo>
                    <a:pt x="11060" y="33"/>
                  </a:lnTo>
                  <a:lnTo>
                    <a:pt x="11658" y="122"/>
                  </a:lnTo>
                  <a:lnTo>
                    <a:pt x="12269" y="256"/>
                  </a:lnTo>
                  <a:lnTo>
                    <a:pt x="12905" y="434"/>
                  </a:lnTo>
                  <a:lnTo>
                    <a:pt x="13568" y="667"/>
                  </a:lnTo>
                  <a:lnTo>
                    <a:pt x="14257" y="957"/>
                  </a:lnTo>
                  <a:lnTo>
                    <a:pt x="14972" y="1312"/>
                  </a:lnTo>
                  <a:lnTo>
                    <a:pt x="15323" y="1502"/>
                  </a:lnTo>
                  <a:lnTo>
                    <a:pt x="15700" y="1724"/>
                  </a:lnTo>
                  <a:lnTo>
                    <a:pt x="16103" y="1991"/>
                  </a:lnTo>
                  <a:lnTo>
                    <a:pt x="16518" y="2280"/>
                  </a:lnTo>
                  <a:lnTo>
                    <a:pt x="16947" y="2592"/>
                  </a:lnTo>
                  <a:lnTo>
                    <a:pt x="17337" y="2903"/>
                  </a:lnTo>
                  <a:lnTo>
                    <a:pt x="17714" y="3248"/>
                  </a:lnTo>
                  <a:lnTo>
                    <a:pt x="18039" y="3593"/>
                  </a:lnTo>
                  <a:lnTo>
                    <a:pt x="18312" y="3926"/>
                  </a:lnTo>
                  <a:lnTo>
                    <a:pt x="18624" y="4327"/>
                  </a:lnTo>
                  <a:lnTo>
                    <a:pt x="18910" y="4772"/>
                  </a:lnTo>
                  <a:lnTo>
                    <a:pt x="19170" y="5250"/>
                  </a:lnTo>
                  <a:lnTo>
                    <a:pt x="19404" y="5773"/>
                  </a:lnTo>
                  <a:lnTo>
                    <a:pt x="19612" y="6340"/>
                  </a:lnTo>
                  <a:lnTo>
                    <a:pt x="19806" y="6963"/>
                  </a:lnTo>
                  <a:lnTo>
                    <a:pt x="19949" y="7619"/>
                  </a:lnTo>
                  <a:lnTo>
                    <a:pt x="20079" y="8331"/>
                  </a:lnTo>
                  <a:lnTo>
                    <a:pt x="20157" y="9087"/>
                  </a:lnTo>
                  <a:lnTo>
                    <a:pt x="20209" y="9921"/>
                  </a:lnTo>
                  <a:lnTo>
                    <a:pt x="20443" y="10010"/>
                  </a:lnTo>
                  <a:lnTo>
                    <a:pt x="20664" y="10122"/>
                  </a:lnTo>
                  <a:lnTo>
                    <a:pt x="20859" y="10255"/>
                  </a:lnTo>
                  <a:lnTo>
                    <a:pt x="21041" y="10444"/>
                  </a:lnTo>
                  <a:lnTo>
                    <a:pt x="21210" y="10644"/>
                  </a:lnTo>
                  <a:lnTo>
                    <a:pt x="21340" y="10889"/>
                  </a:lnTo>
                  <a:lnTo>
                    <a:pt x="21457" y="11156"/>
                  </a:lnTo>
                  <a:lnTo>
                    <a:pt x="21535" y="11478"/>
                  </a:lnTo>
                  <a:lnTo>
                    <a:pt x="21587" y="11834"/>
                  </a:lnTo>
                  <a:lnTo>
                    <a:pt x="21600" y="12257"/>
                  </a:lnTo>
                  <a:lnTo>
                    <a:pt x="21574" y="12713"/>
                  </a:lnTo>
                  <a:lnTo>
                    <a:pt x="21509" y="13158"/>
                  </a:lnTo>
                  <a:lnTo>
                    <a:pt x="21418" y="13547"/>
                  </a:lnTo>
                  <a:lnTo>
                    <a:pt x="21288" y="13903"/>
                  </a:lnTo>
                  <a:lnTo>
                    <a:pt x="21119" y="14215"/>
                  </a:lnTo>
                  <a:lnTo>
                    <a:pt x="20937" y="14504"/>
                  </a:lnTo>
                  <a:lnTo>
                    <a:pt x="20729" y="14737"/>
                  </a:lnTo>
                  <a:lnTo>
                    <a:pt x="20495" y="14949"/>
                  </a:lnTo>
                  <a:lnTo>
                    <a:pt x="20248" y="15127"/>
                  </a:lnTo>
                  <a:lnTo>
                    <a:pt x="19975" y="15260"/>
                  </a:lnTo>
                  <a:lnTo>
                    <a:pt x="19690" y="15371"/>
                  </a:lnTo>
                  <a:lnTo>
                    <a:pt x="19404" y="15460"/>
                  </a:lnTo>
                  <a:lnTo>
                    <a:pt x="19118" y="15516"/>
                  </a:lnTo>
                  <a:lnTo>
                    <a:pt x="18780" y="16172"/>
                  </a:lnTo>
                  <a:lnTo>
                    <a:pt x="18403" y="16817"/>
                  </a:lnTo>
                  <a:lnTo>
                    <a:pt x="18000" y="17429"/>
                  </a:lnTo>
                  <a:lnTo>
                    <a:pt x="17545" y="18019"/>
                  </a:lnTo>
                  <a:lnTo>
                    <a:pt x="17064" y="18575"/>
                  </a:lnTo>
                  <a:lnTo>
                    <a:pt x="16544" y="19097"/>
                  </a:lnTo>
                  <a:lnTo>
                    <a:pt x="15999" y="19587"/>
                  </a:lnTo>
                  <a:lnTo>
                    <a:pt x="15427" y="20032"/>
                  </a:lnTo>
                  <a:lnTo>
                    <a:pt x="14829" y="20421"/>
                  </a:lnTo>
                  <a:lnTo>
                    <a:pt x="14192" y="20777"/>
                  </a:lnTo>
                  <a:lnTo>
                    <a:pt x="13542" y="21055"/>
                  </a:lnTo>
                  <a:lnTo>
                    <a:pt x="12866" y="21300"/>
                  </a:lnTo>
                  <a:lnTo>
                    <a:pt x="12178" y="21467"/>
                  </a:lnTo>
                  <a:lnTo>
                    <a:pt x="11463" y="21567"/>
                  </a:lnTo>
                  <a:lnTo>
                    <a:pt x="10722" y="21600"/>
                  </a:lnTo>
                  <a:lnTo>
                    <a:pt x="9994" y="21567"/>
                  </a:lnTo>
                  <a:lnTo>
                    <a:pt x="9279" y="21467"/>
                  </a:lnTo>
                  <a:lnTo>
                    <a:pt x="8591" y="21300"/>
                  </a:lnTo>
                  <a:lnTo>
                    <a:pt x="7902" y="21055"/>
                  </a:lnTo>
                  <a:lnTo>
                    <a:pt x="7252" y="20766"/>
                  </a:lnTo>
                  <a:lnTo>
                    <a:pt x="6628" y="20421"/>
                  </a:lnTo>
                  <a:lnTo>
                    <a:pt x="6030" y="20021"/>
                  </a:lnTo>
                  <a:lnTo>
                    <a:pt x="5445" y="19576"/>
                  </a:lnTo>
                  <a:lnTo>
                    <a:pt x="4900" y="19086"/>
                  </a:lnTo>
                  <a:lnTo>
                    <a:pt x="4380" y="18564"/>
                  </a:lnTo>
                  <a:lnTo>
                    <a:pt x="3899" y="17996"/>
                  </a:lnTo>
                  <a:lnTo>
                    <a:pt x="3457" y="17407"/>
                  </a:lnTo>
                  <a:lnTo>
                    <a:pt x="3041" y="16795"/>
                  </a:lnTo>
                  <a:lnTo>
                    <a:pt x="2664" y="16150"/>
                  </a:lnTo>
                  <a:lnTo>
                    <a:pt x="2326" y="15483"/>
                  </a:lnTo>
                  <a:lnTo>
                    <a:pt x="2027" y="15416"/>
                  </a:lnTo>
                  <a:lnTo>
                    <a:pt x="1729" y="15305"/>
                  </a:lnTo>
                  <a:lnTo>
                    <a:pt x="1443" y="15171"/>
                  </a:lnTo>
                  <a:lnTo>
                    <a:pt x="1183" y="15004"/>
                  </a:lnTo>
                  <a:lnTo>
                    <a:pt x="936" y="14793"/>
                  </a:lnTo>
                  <a:lnTo>
                    <a:pt x="715" y="14559"/>
                  </a:lnTo>
                  <a:lnTo>
                    <a:pt x="507" y="14281"/>
                  </a:lnTo>
                  <a:lnTo>
                    <a:pt x="338" y="13948"/>
                  </a:lnTo>
                  <a:lnTo>
                    <a:pt x="195" y="13581"/>
                  </a:lnTo>
                  <a:lnTo>
                    <a:pt x="91" y="13169"/>
                  </a:lnTo>
                  <a:lnTo>
                    <a:pt x="26" y="12713"/>
                  </a:lnTo>
                  <a:lnTo>
                    <a:pt x="0" y="12279"/>
                  </a:lnTo>
                  <a:lnTo>
                    <a:pt x="13" y="11879"/>
                  </a:lnTo>
                  <a:lnTo>
                    <a:pt x="52" y="11545"/>
                  </a:lnTo>
                  <a:lnTo>
                    <a:pt x="117" y="11223"/>
                  </a:lnTo>
                  <a:lnTo>
                    <a:pt x="221" y="10956"/>
                  </a:lnTo>
                  <a:lnTo>
                    <a:pt x="351" y="10722"/>
                  </a:lnTo>
                  <a:lnTo>
                    <a:pt x="494" y="10522"/>
                  </a:lnTo>
                  <a:lnTo>
                    <a:pt x="650" y="10344"/>
                  </a:lnTo>
                  <a:lnTo>
                    <a:pt x="845" y="10188"/>
                  </a:lnTo>
                  <a:lnTo>
                    <a:pt x="1040" y="10077"/>
                  </a:lnTo>
                  <a:lnTo>
                    <a:pt x="1248" y="9977"/>
                  </a:lnTo>
                  <a:lnTo>
                    <a:pt x="1274" y="9465"/>
                  </a:lnTo>
                  <a:lnTo>
                    <a:pt x="1157" y="8831"/>
                  </a:lnTo>
                  <a:lnTo>
                    <a:pt x="1105" y="8231"/>
                  </a:lnTo>
                  <a:lnTo>
                    <a:pt x="1079" y="7675"/>
                  </a:lnTo>
                  <a:lnTo>
                    <a:pt x="1105" y="7152"/>
                  </a:lnTo>
                  <a:lnTo>
                    <a:pt x="1170" y="6662"/>
                  </a:lnTo>
                  <a:lnTo>
                    <a:pt x="1274" y="6218"/>
                  </a:lnTo>
                  <a:lnTo>
                    <a:pt x="1404" y="5806"/>
                  </a:lnTo>
                  <a:lnTo>
                    <a:pt x="1560" y="5417"/>
                  </a:lnTo>
                  <a:lnTo>
                    <a:pt x="1742" y="5061"/>
                  </a:lnTo>
                  <a:lnTo>
                    <a:pt x="1936" y="4749"/>
                  </a:lnTo>
                  <a:lnTo>
                    <a:pt x="2157" y="4449"/>
                  </a:lnTo>
                  <a:lnTo>
                    <a:pt x="2378" y="4193"/>
                  </a:lnTo>
                  <a:lnTo>
                    <a:pt x="2625" y="3949"/>
                  </a:lnTo>
                  <a:lnTo>
                    <a:pt x="2859" y="3748"/>
                  </a:lnTo>
                  <a:lnTo>
                    <a:pt x="3106" y="3559"/>
                  </a:lnTo>
                  <a:lnTo>
                    <a:pt x="3340" y="3392"/>
                  </a:lnTo>
                  <a:lnTo>
                    <a:pt x="3561" y="3259"/>
                  </a:lnTo>
                  <a:lnTo>
                    <a:pt x="3769" y="3137"/>
                  </a:lnTo>
                  <a:lnTo>
                    <a:pt x="3964" y="3036"/>
                  </a:lnTo>
                  <a:lnTo>
                    <a:pt x="4432" y="2836"/>
                  </a:lnTo>
                  <a:lnTo>
                    <a:pt x="4523" y="2814"/>
                  </a:lnTo>
                  <a:lnTo>
                    <a:pt x="4575" y="2736"/>
                  </a:lnTo>
                  <a:lnTo>
                    <a:pt x="4666" y="2636"/>
                  </a:lnTo>
                  <a:lnTo>
                    <a:pt x="4770" y="2503"/>
                  </a:lnTo>
                  <a:lnTo>
                    <a:pt x="4900" y="2358"/>
                  </a:lnTo>
                  <a:lnTo>
                    <a:pt x="5069" y="2180"/>
                  </a:lnTo>
                  <a:lnTo>
                    <a:pt x="5251" y="2002"/>
                  </a:lnTo>
                  <a:lnTo>
                    <a:pt x="5705" y="1613"/>
                  </a:lnTo>
                  <a:lnTo>
                    <a:pt x="5965" y="1413"/>
                  </a:lnTo>
                  <a:lnTo>
                    <a:pt x="6251" y="1201"/>
                  </a:lnTo>
                  <a:lnTo>
                    <a:pt x="6563" y="1012"/>
                  </a:lnTo>
                  <a:lnTo>
                    <a:pt x="6901" y="823"/>
                  </a:lnTo>
                  <a:lnTo>
                    <a:pt x="7265" y="634"/>
                  </a:lnTo>
                  <a:lnTo>
                    <a:pt x="7655" y="478"/>
                  </a:lnTo>
                  <a:lnTo>
                    <a:pt x="8058" y="334"/>
                  </a:lnTo>
                  <a:lnTo>
                    <a:pt x="8513" y="211"/>
                  </a:lnTo>
                  <a:lnTo>
                    <a:pt x="8968" y="111"/>
                  </a:lnTo>
                  <a:lnTo>
                    <a:pt x="9461" y="33"/>
                  </a:lnTo>
                  <a:lnTo>
                    <a:pt x="9968" y="0"/>
                  </a:lnTo>
                  <a:lnTo>
                    <a:pt x="10501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85" name="Freeform 23"/>
            <p:cNvSpPr/>
            <p:nvPr/>
          </p:nvSpPr>
          <p:spPr>
            <a:xfrm>
              <a:off x="299153" y="388451"/>
              <a:ext cx="370600" cy="120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83" y="5112"/>
                  </a:moveTo>
                  <a:lnTo>
                    <a:pt x="15681" y="5184"/>
                  </a:lnTo>
                  <a:lnTo>
                    <a:pt x="14997" y="5328"/>
                  </a:lnTo>
                  <a:lnTo>
                    <a:pt x="14455" y="5616"/>
                  </a:lnTo>
                  <a:lnTo>
                    <a:pt x="14007" y="5976"/>
                  </a:lnTo>
                  <a:lnTo>
                    <a:pt x="13653" y="6480"/>
                  </a:lnTo>
                  <a:lnTo>
                    <a:pt x="13417" y="7128"/>
                  </a:lnTo>
                  <a:lnTo>
                    <a:pt x="13229" y="7848"/>
                  </a:lnTo>
                  <a:lnTo>
                    <a:pt x="13111" y="8784"/>
                  </a:lnTo>
                  <a:lnTo>
                    <a:pt x="13064" y="9720"/>
                  </a:lnTo>
                  <a:lnTo>
                    <a:pt x="13040" y="10800"/>
                  </a:lnTo>
                  <a:lnTo>
                    <a:pt x="13064" y="11880"/>
                  </a:lnTo>
                  <a:lnTo>
                    <a:pt x="13111" y="12888"/>
                  </a:lnTo>
                  <a:lnTo>
                    <a:pt x="13229" y="13752"/>
                  </a:lnTo>
                  <a:lnTo>
                    <a:pt x="13417" y="14472"/>
                  </a:lnTo>
                  <a:lnTo>
                    <a:pt x="13653" y="15120"/>
                  </a:lnTo>
                  <a:lnTo>
                    <a:pt x="14007" y="15552"/>
                  </a:lnTo>
                  <a:lnTo>
                    <a:pt x="14455" y="16056"/>
                  </a:lnTo>
                  <a:lnTo>
                    <a:pt x="14997" y="16344"/>
                  </a:lnTo>
                  <a:lnTo>
                    <a:pt x="15681" y="16488"/>
                  </a:lnTo>
                  <a:lnTo>
                    <a:pt x="16483" y="16560"/>
                  </a:lnTo>
                  <a:lnTo>
                    <a:pt x="17308" y="16488"/>
                  </a:lnTo>
                  <a:lnTo>
                    <a:pt x="17992" y="16344"/>
                  </a:lnTo>
                  <a:lnTo>
                    <a:pt x="18558" y="16056"/>
                  </a:lnTo>
                  <a:lnTo>
                    <a:pt x="18983" y="15552"/>
                  </a:lnTo>
                  <a:lnTo>
                    <a:pt x="19336" y="15120"/>
                  </a:lnTo>
                  <a:lnTo>
                    <a:pt x="19596" y="14472"/>
                  </a:lnTo>
                  <a:lnTo>
                    <a:pt x="19784" y="13752"/>
                  </a:lnTo>
                  <a:lnTo>
                    <a:pt x="19879" y="12888"/>
                  </a:lnTo>
                  <a:lnTo>
                    <a:pt x="19949" y="11880"/>
                  </a:lnTo>
                  <a:lnTo>
                    <a:pt x="19973" y="10800"/>
                  </a:lnTo>
                  <a:lnTo>
                    <a:pt x="19949" y="9720"/>
                  </a:lnTo>
                  <a:lnTo>
                    <a:pt x="19879" y="8784"/>
                  </a:lnTo>
                  <a:lnTo>
                    <a:pt x="19784" y="7848"/>
                  </a:lnTo>
                  <a:lnTo>
                    <a:pt x="19596" y="7128"/>
                  </a:lnTo>
                  <a:lnTo>
                    <a:pt x="19336" y="6480"/>
                  </a:lnTo>
                  <a:lnTo>
                    <a:pt x="18983" y="5976"/>
                  </a:lnTo>
                  <a:lnTo>
                    <a:pt x="18558" y="5616"/>
                  </a:lnTo>
                  <a:lnTo>
                    <a:pt x="17992" y="5328"/>
                  </a:lnTo>
                  <a:lnTo>
                    <a:pt x="17308" y="5184"/>
                  </a:lnTo>
                  <a:lnTo>
                    <a:pt x="16483" y="5112"/>
                  </a:lnTo>
                  <a:close/>
                  <a:moveTo>
                    <a:pt x="5093" y="5112"/>
                  </a:moveTo>
                  <a:lnTo>
                    <a:pt x="4292" y="5184"/>
                  </a:lnTo>
                  <a:lnTo>
                    <a:pt x="3608" y="5328"/>
                  </a:lnTo>
                  <a:lnTo>
                    <a:pt x="3066" y="5616"/>
                  </a:lnTo>
                  <a:lnTo>
                    <a:pt x="2617" y="5976"/>
                  </a:lnTo>
                  <a:lnTo>
                    <a:pt x="2264" y="6480"/>
                  </a:lnTo>
                  <a:lnTo>
                    <a:pt x="2004" y="7128"/>
                  </a:lnTo>
                  <a:lnTo>
                    <a:pt x="1839" y="7848"/>
                  </a:lnTo>
                  <a:lnTo>
                    <a:pt x="1721" y="8784"/>
                  </a:lnTo>
                  <a:lnTo>
                    <a:pt x="1651" y="9720"/>
                  </a:lnTo>
                  <a:lnTo>
                    <a:pt x="1651" y="11880"/>
                  </a:lnTo>
                  <a:lnTo>
                    <a:pt x="1721" y="12888"/>
                  </a:lnTo>
                  <a:lnTo>
                    <a:pt x="1839" y="13752"/>
                  </a:lnTo>
                  <a:lnTo>
                    <a:pt x="2004" y="14472"/>
                  </a:lnTo>
                  <a:lnTo>
                    <a:pt x="2264" y="15120"/>
                  </a:lnTo>
                  <a:lnTo>
                    <a:pt x="2617" y="15552"/>
                  </a:lnTo>
                  <a:lnTo>
                    <a:pt x="3066" y="16056"/>
                  </a:lnTo>
                  <a:lnTo>
                    <a:pt x="3608" y="16344"/>
                  </a:lnTo>
                  <a:lnTo>
                    <a:pt x="4292" y="16488"/>
                  </a:lnTo>
                  <a:lnTo>
                    <a:pt x="5093" y="16560"/>
                  </a:lnTo>
                  <a:lnTo>
                    <a:pt x="5895" y="16488"/>
                  </a:lnTo>
                  <a:lnTo>
                    <a:pt x="6603" y="16344"/>
                  </a:lnTo>
                  <a:lnTo>
                    <a:pt x="7169" y="16056"/>
                  </a:lnTo>
                  <a:lnTo>
                    <a:pt x="7593" y="15552"/>
                  </a:lnTo>
                  <a:lnTo>
                    <a:pt x="7947" y="15120"/>
                  </a:lnTo>
                  <a:lnTo>
                    <a:pt x="8206" y="14472"/>
                  </a:lnTo>
                  <a:lnTo>
                    <a:pt x="8371" y="13752"/>
                  </a:lnTo>
                  <a:lnTo>
                    <a:pt x="8489" y="12888"/>
                  </a:lnTo>
                  <a:lnTo>
                    <a:pt x="8560" y="11880"/>
                  </a:lnTo>
                  <a:lnTo>
                    <a:pt x="8560" y="9720"/>
                  </a:lnTo>
                  <a:lnTo>
                    <a:pt x="8489" y="8784"/>
                  </a:lnTo>
                  <a:lnTo>
                    <a:pt x="8371" y="7848"/>
                  </a:lnTo>
                  <a:lnTo>
                    <a:pt x="8206" y="7128"/>
                  </a:lnTo>
                  <a:lnTo>
                    <a:pt x="7947" y="6480"/>
                  </a:lnTo>
                  <a:lnTo>
                    <a:pt x="7593" y="5976"/>
                  </a:lnTo>
                  <a:lnTo>
                    <a:pt x="7169" y="5616"/>
                  </a:lnTo>
                  <a:lnTo>
                    <a:pt x="6603" y="5328"/>
                  </a:lnTo>
                  <a:lnTo>
                    <a:pt x="5895" y="5184"/>
                  </a:lnTo>
                  <a:lnTo>
                    <a:pt x="5093" y="5112"/>
                  </a:lnTo>
                  <a:close/>
                  <a:moveTo>
                    <a:pt x="5093" y="0"/>
                  </a:moveTo>
                  <a:lnTo>
                    <a:pt x="5518" y="0"/>
                  </a:lnTo>
                  <a:lnTo>
                    <a:pt x="5990" y="72"/>
                  </a:lnTo>
                  <a:lnTo>
                    <a:pt x="6508" y="144"/>
                  </a:lnTo>
                  <a:lnTo>
                    <a:pt x="7027" y="360"/>
                  </a:lnTo>
                  <a:lnTo>
                    <a:pt x="7569" y="648"/>
                  </a:lnTo>
                  <a:lnTo>
                    <a:pt x="8088" y="1224"/>
                  </a:lnTo>
                  <a:lnTo>
                    <a:pt x="8583" y="1872"/>
                  </a:lnTo>
                  <a:lnTo>
                    <a:pt x="9031" y="2664"/>
                  </a:lnTo>
                  <a:lnTo>
                    <a:pt x="9432" y="3816"/>
                  </a:lnTo>
                  <a:lnTo>
                    <a:pt x="12168" y="3816"/>
                  </a:lnTo>
                  <a:lnTo>
                    <a:pt x="12569" y="2664"/>
                  </a:lnTo>
                  <a:lnTo>
                    <a:pt x="13040" y="1872"/>
                  </a:lnTo>
                  <a:lnTo>
                    <a:pt x="13535" y="1224"/>
                  </a:lnTo>
                  <a:lnTo>
                    <a:pt x="14054" y="648"/>
                  </a:lnTo>
                  <a:lnTo>
                    <a:pt x="14573" y="360"/>
                  </a:lnTo>
                  <a:lnTo>
                    <a:pt x="15092" y="144"/>
                  </a:lnTo>
                  <a:lnTo>
                    <a:pt x="15610" y="72"/>
                  </a:lnTo>
                  <a:lnTo>
                    <a:pt x="16082" y="0"/>
                  </a:lnTo>
                  <a:lnTo>
                    <a:pt x="17261" y="0"/>
                  </a:lnTo>
                  <a:lnTo>
                    <a:pt x="17662" y="72"/>
                  </a:lnTo>
                  <a:lnTo>
                    <a:pt x="18110" y="216"/>
                  </a:lnTo>
                  <a:lnTo>
                    <a:pt x="18558" y="432"/>
                  </a:lnTo>
                  <a:lnTo>
                    <a:pt x="19006" y="720"/>
                  </a:lnTo>
                  <a:lnTo>
                    <a:pt x="19454" y="1152"/>
                  </a:lnTo>
                  <a:lnTo>
                    <a:pt x="19879" y="1728"/>
                  </a:lnTo>
                  <a:lnTo>
                    <a:pt x="20279" y="2376"/>
                  </a:lnTo>
                  <a:lnTo>
                    <a:pt x="20633" y="3240"/>
                  </a:lnTo>
                  <a:lnTo>
                    <a:pt x="20963" y="4248"/>
                  </a:lnTo>
                  <a:lnTo>
                    <a:pt x="21223" y="5544"/>
                  </a:lnTo>
                  <a:lnTo>
                    <a:pt x="21411" y="7056"/>
                  </a:lnTo>
                  <a:lnTo>
                    <a:pt x="21553" y="8856"/>
                  </a:lnTo>
                  <a:lnTo>
                    <a:pt x="21600" y="10800"/>
                  </a:lnTo>
                  <a:lnTo>
                    <a:pt x="21553" y="12816"/>
                  </a:lnTo>
                  <a:lnTo>
                    <a:pt x="21411" y="14544"/>
                  </a:lnTo>
                  <a:lnTo>
                    <a:pt x="21223" y="16056"/>
                  </a:lnTo>
                  <a:lnTo>
                    <a:pt x="20963" y="17352"/>
                  </a:lnTo>
                  <a:lnTo>
                    <a:pt x="20633" y="18360"/>
                  </a:lnTo>
                  <a:lnTo>
                    <a:pt x="20279" y="19224"/>
                  </a:lnTo>
                  <a:lnTo>
                    <a:pt x="19879" y="19944"/>
                  </a:lnTo>
                  <a:lnTo>
                    <a:pt x="19454" y="20520"/>
                  </a:lnTo>
                  <a:lnTo>
                    <a:pt x="19006" y="20880"/>
                  </a:lnTo>
                  <a:lnTo>
                    <a:pt x="18558" y="21168"/>
                  </a:lnTo>
                  <a:lnTo>
                    <a:pt x="18110" y="21384"/>
                  </a:lnTo>
                  <a:lnTo>
                    <a:pt x="17662" y="21456"/>
                  </a:lnTo>
                  <a:lnTo>
                    <a:pt x="17261" y="21528"/>
                  </a:lnTo>
                  <a:lnTo>
                    <a:pt x="16860" y="21528"/>
                  </a:lnTo>
                  <a:lnTo>
                    <a:pt x="16483" y="21600"/>
                  </a:lnTo>
                  <a:lnTo>
                    <a:pt x="16153" y="21528"/>
                  </a:lnTo>
                  <a:lnTo>
                    <a:pt x="15752" y="21528"/>
                  </a:lnTo>
                  <a:lnTo>
                    <a:pt x="14903" y="21384"/>
                  </a:lnTo>
                  <a:lnTo>
                    <a:pt x="14455" y="21168"/>
                  </a:lnTo>
                  <a:lnTo>
                    <a:pt x="13983" y="20880"/>
                  </a:lnTo>
                  <a:lnTo>
                    <a:pt x="13559" y="20520"/>
                  </a:lnTo>
                  <a:lnTo>
                    <a:pt x="13134" y="19944"/>
                  </a:lnTo>
                  <a:lnTo>
                    <a:pt x="12734" y="19224"/>
                  </a:lnTo>
                  <a:lnTo>
                    <a:pt x="12356" y="18360"/>
                  </a:lnTo>
                  <a:lnTo>
                    <a:pt x="12050" y="17352"/>
                  </a:lnTo>
                  <a:lnTo>
                    <a:pt x="11790" y="16128"/>
                  </a:lnTo>
                  <a:lnTo>
                    <a:pt x="11578" y="14544"/>
                  </a:lnTo>
                  <a:lnTo>
                    <a:pt x="11460" y="12888"/>
                  </a:lnTo>
                  <a:lnTo>
                    <a:pt x="11413" y="10800"/>
                  </a:lnTo>
                  <a:lnTo>
                    <a:pt x="11437" y="9864"/>
                  </a:lnTo>
                  <a:lnTo>
                    <a:pt x="11460" y="9000"/>
                  </a:lnTo>
                  <a:lnTo>
                    <a:pt x="10140" y="9000"/>
                  </a:lnTo>
                  <a:lnTo>
                    <a:pt x="10187" y="9864"/>
                  </a:lnTo>
                  <a:lnTo>
                    <a:pt x="10187" y="10800"/>
                  </a:lnTo>
                  <a:lnTo>
                    <a:pt x="10140" y="12888"/>
                  </a:lnTo>
                  <a:lnTo>
                    <a:pt x="10022" y="14544"/>
                  </a:lnTo>
                  <a:lnTo>
                    <a:pt x="9810" y="16128"/>
                  </a:lnTo>
                  <a:lnTo>
                    <a:pt x="9550" y="17352"/>
                  </a:lnTo>
                  <a:lnTo>
                    <a:pt x="9244" y="18360"/>
                  </a:lnTo>
                  <a:lnTo>
                    <a:pt x="8890" y="19224"/>
                  </a:lnTo>
                  <a:lnTo>
                    <a:pt x="8489" y="19944"/>
                  </a:lnTo>
                  <a:lnTo>
                    <a:pt x="8065" y="20448"/>
                  </a:lnTo>
                  <a:lnTo>
                    <a:pt x="7617" y="20880"/>
                  </a:lnTo>
                  <a:lnTo>
                    <a:pt x="7169" y="21168"/>
                  </a:lnTo>
                  <a:lnTo>
                    <a:pt x="6272" y="21456"/>
                  </a:lnTo>
                  <a:lnTo>
                    <a:pt x="5848" y="21528"/>
                  </a:lnTo>
                  <a:lnTo>
                    <a:pt x="4362" y="21528"/>
                  </a:lnTo>
                  <a:lnTo>
                    <a:pt x="3938" y="21456"/>
                  </a:lnTo>
                  <a:lnTo>
                    <a:pt x="3042" y="21168"/>
                  </a:lnTo>
                  <a:lnTo>
                    <a:pt x="2594" y="20880"/>
                  </a:lnTo>
                  <a:lnTo>
                    <a:pt x="2146" y="20448"/>
                  </a:lnTo>
                  <a:lnTo>
                    <a:pt x="1721" y="19944"/>
                  </a:lnTo>
                  <a:lnTo>
                    <a:pt x="1344" y="19224"/>
                  </a:lnTo>
                  <a:lnTo>
                    <a:pt x="967" y="18360"/>
                  </a:lnTo>
                  <a:lnTo>
                    <a:pt x="637" y="17280"/>
                  </a:lnTo>
                  <a:lnTo>
                    <a:pt x="377" y="16056"/>
                  </a:lnTo>
                  <a:lnTo>
                    <a:pt x="165" y="14544"/>
                  </a:lnTo>
                  <a:lnTo>
                    <a:pt x="47" y="12816"/>
                  </a:lnTo>
                  <a:lnTo>
                    <a:pt x="0" y="10800"/>
                  </a:lnTo>
                  <a:lnTo>
                    <a:pt x="47" y="8784"/>
                  </a:lnTo>
                  <a:lnTo>
                    <a:pt x="165" y="7056"/>
                  </a:lnTo>
                  <a:lnTo>
                    <a:pt x="377" y="5544"/>
                  </a:lnTo>
                  <a:lnTo>
                    <a:pt x="637" y="4248"/>
                  </a:lnTo>
                  <a:lnTo>
                    <a:pt x="967" y="3240"/>
                  </a:lnTo>
                  <a:lnTo>
                    <a:pt x="1344" y="2376"/>
                  </a:lnTo>
                  <a:lnTo>
                    <a:pt x="1721" y="1656"/>
                  </a:lnTo>
                  <a:lnTo>
                    <a:pt x="2146" y="1152"/>
                  </a:lnTo>
                  <a:lnTo>
                    <a:pt x="2594" y="720"/>
                  </a:lnTo>
                  <a:lnTo>
                    <a:pt x="3042" y="432"/>
                  </a:lnTo>
                  <a:lnTo>
                    <a:pt x="3490" y="216"/>
                  </a:lnTo>
                  <a:lnTo>
                    <a:pt x="3938" y="72"/>
                  </a:lnTo>
                  <a:lnTo>
                    <a:pt x="4362" y="0"/>
                  </a:lnTo>
                  <a:lnTo>
                    <a:pt x="509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86" name="Freeform 24"/>
            <p:cNvSpPr/>
            <p:nvPr/>
          </p:nvSpPr>
          <p:spPr>
            <a:xfrm>
              <a:off x="-1" y="767975"/>
              <a:ext cx="968907" cy="553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74" y="11149"/>
                  </a:moveTo>
                  <a:lnTo>
                    <a:pt x="16211" y="11181"/>
                  </a:lnTo>
                  <a:lnTo>
                    <a:pt x="16049" y="11261"/>
                  </a:lnTo>
                  <a:lnTo>
                    <a:pt x="15895" y="11435"/>
                  </a:lnTo>
                  <a:lnTo>
                    <a:pt x="15760" y="11642"/>
                  </a:lnTo>
                  <a:lnTo>
                    <a:pt x="14352" y="14358"/>
                  </a:lnTo>
                  <a:lnTo>
                    <a:pt x="18396" y="14358"/>
                  </a:lnTo>
                  <a:lnTo>
                    <a:pt x="16988" y="11642"/>
                  </a:lnTo>
                  <a:lnTo>
                    <a:pt x="16852" y="11419"/>
                  </a:lnTo>
                  <a:lnTo>
                    <a:pt x="16708" y="11261"/>
                  </a:lnTo>
                  <a:lnTo>
                    <a:pt x="16545" y="11165"/>
                  </a:lnTo>
                  <a:lnTo>
                    <a:pt x="16374" y="11149"/>
                  </a:lnTo>
                  <a:close/>
                  <a:moveTo>
                    <a:pt x="15778" y="0"/>
                  </a:moveTo>
                  <a:lnTo>
                    <a:pt x="16527" y="318"/>
                  </a:lnTo>
                  <a:lnTo>
                    <a:pt x="17078" y="604"/>
                  </a:lnTo>
                  <a:lnTo>
                    <a:pt x="17601" y="969"/>
                  </a:lnTo>
                  <a:lnTo>
                    <a:pt x="18098" y="1398"/>
                  </a:lnTo>
                  <a:lnTo>
                    <a:pt x="18567" y="1922"/>
                  </a:lnTo>
                  <a:lnTo>
                    <a:pt x="19018" y="2494"/>
                  </a:lnTo>
                  <a:lnTo>
                    <a:pt x="19443" y="3113"/>
                  </a:lnTo>
                  <a:lnTo>
                    <a:pt x="19822" y="3796"/>
                  </a:lnTo>
                  <a:lnTo>
                    <a:pt x="20174" y="4542"/>
                  </a:lnTo>
                  <a:lnTo>
                    <a:pt x="20490" y="5336"/>
                  </a:lnTo>
                  <a:lnTo>
                    <a:pt x="20770" y="6162"/>
                  </a:lnTo>
                  <a:lnTo>
                    <a:pt x="21013" y="7036"/>
                  </a:lnTo>
                  <a:lnTo>
                    <a:pt x="21230" y="7957"/>
                  </a:lnTo>
                  <a:lnTo>
                    <a:pt x="21383" y="8910"/>
                  </a:lnTo>
                  <a:lnTo>
                    <a:pt x="21501" y="9879"/>
                  </a:lnTo>
                  <a:lnTo>
                    <a:pt x="21573" y="10864"/>
                  </a:lnTo>
                  <a:lnTo>
                    <a:pt x="21600" y="11880"/>
                  </a:lnTo>
                  <a:lnTo>
                    <a:pt x="21600" y="19059"/>
                  </a:lnTo>
                  <a:lnTo>
                    <a:pt x="21573" y="19535"/>
                  </a:lnTo>
                  <a:lnTo>
                    <a:pt x="21510" y="19948"/>
                  </a:lnTo>
                  <a:lnTo>
                    <a:pt x="21392" y="20361"/>
                  </a:lnTo>
                  <a:lnTo>
                    <a:pt x="21248" y="20711"/>
                  </a:lnTo>
                  <a:lnTo>
                    <a:pt x="21076" y="21028"/>
                  </a:lnTo>
                  <a:lnTo>
                    <a:pt x="20860" y="21266"/>
                  </a:lnTo>
                  <a:lnTo>
                    <a:pt x="20634" y="21457"/>
                  </a:lnTo>
                  <a:lnTo>
                    <a:pt x="20390" y="21568"/>
                  </a:lnTo>
                  <a:lnTo>
                    <a:pt x="20129" y="21600"/>
                  </a:lnTo>
                  <a:lnTo>
                    <a:pt x="1417" y="21600"/>
                  </a:lnTo>
                  <a:lnTo>
                    <a:pt x="1164" y="21568"/>
                  </a:lnTo>
                  <a:lnTo>
                    <a:pt x="912" y="21457"/>
                  </a:lnTo>
                  <a:lnTo>
                    <a:pt x="695" y="21266"/>
                  </a:lnTo>
                  <a:lnTo>
                    <a:pt x="496" y="21028"/>
                  </a:lnTo>
                  <a:lnTo>
                    <a:pt x="325" y="20711"/>
                  </a:lnTo>
                  <a:lnTo>
                    <a:pt x="190" y="20361"/>
                  </a:lnTo>
                  <a:lnTo>
                    <a:pt x="90" y="19948"/>
                  </a:lnTo>
                  <a:lnTo>
                    <a:pt x="27" y="19535"/>
                  </a:lnTo>
                  <a:lnTo>
                    <a:pt x="0" y="19059"/>
                  </a:lnTo>
                  <a:lnTo>
                    <a:pt x="0" y="11880"/>
                  </a:lnTo>
                  <a:lnTo>
                    <a:pt x="27" y="10864"/>
                  </a:lnTo>
                  <a:lnTo>
                    <a:pt x="99" y="9879"/>
                  </a:lnTo>
                  <a:lnTo>
                    <a:pt x="208" y="8910"/>
                  </a:lnTo>
                  <a:lnTo>
                    <a:pt x="370" y="7957"/>
                  </a:lnTo>
                  <a:lnTo>
                    <a:pt x="569" y="7036"/>
                  </a:lnTo>
                  <a:lnTo>
                    <a:pt x="812" y="6178"/>
                  </a:lnTo>
                  <a:lnTo>
                    <a:pt x="1101" y="5336"/>
                  </a:lnTo>
                  <a:lnTo>
                    <a:pt x="1408" y="4542"/>
                  </a:lnTo>
                  <a:lnTo>
                    <a:pt x="1760" y="3812"/>
                  </a:lnTo>
                  <a:lnTo>
                    <a:pt x="2139" y="3113"/>
                  </a:lnTo>
                  <a:lnTo>
                    <a:pt x="2554" y="2494"/>
                  </a:lnTo>
                  <a:lnTo>
                    <a:pt x="2997" y="1922"/>
                  </a:lnTo>
                  <a:lnTo>
                    <a:pt x="3475" y="1414"/>
                  </a:lnTo>
                  <a:lnTo>
                    <a:pt x="3972" y="985"/>
                  </a:lnTo>
                  <a:lnTo>
                    <a:pt x="4495" y="604"/>
                  </a:lnTo>
                  <a:lnTo>
                    <a:pt x="5046" y="318"/>
                  </a:lnTo>
                  <a:lnTo>
                    <a:pt x="5777" y="0"/>
                  </a:lnTo>
                  <a:lnTo>
                    <a:pt x="10768" y="20329"/>
                  </a:lnTo>
                  <a:lnTo>
                    <a:pt x="1577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  <p:sp>
          <p:nvSpPr>
            <p:cNvPr id="287" name="Freeform 25"/>
            <p:cNvSpPr/>
            <p:nvPr/>
          </p:nvSpPr>
          <p:spPr>
            <a:xfrm>
              <a:off x="410777" y="821553"/>
              <a:ext cx="151816" cy="37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18" y="0"/>
                  </a:moveTo>
                  <a:lnTo>
                    <a:pt x="13724" y="0"/>
                  </a:lnTo>
                  <a:lnTo>
                    <a:pt x="14940" y="47"/>
                  </a:lnTo>
                  <a:lnTo>
                    <a:pt x="16099" y="212"/>
                  </a:lnTo>
                  <a:lnTo>
                    <a:pt x="17083" y="496"/>
                  </a:lnTo>
                  <a:lnTo>
                    <a:pt x="17952" y="850"/>
                  </a:lnTo>
                  <a:lnTo>
                    <a:pt x="18589" y="1251"/>
                  </a:lnTo>
                  <a:lnTo>
                    <a:pt x="18994" y="1747"/>
                  </a:lnTo>
                  <a:lnTo>
                    <a:pt x="21195" y="5524"/>
                  </a:lnTo>
                  <a:lnTo>
                    <a:pt x="21310" y="6067"/>
                  </a:lnTo>
                  <a:lnTo>
                    <a:pt x="21137" y="6633"/>
                  </a:lnTo>
                  <a:lnTo>
                    <a:pt x="20673" y="7106"/>
                  </a:lnTo>
                  <a:lnTo>
                    <a:pt x="19979" y="7530"/>
                  </a:lnTo>
                  <a:lnTo>
                    <a:pt x="19052" y="7885"/>
                  </a:lnTo>
                  <a:lnTo>
                    <a:pt x="17894" y="8144"/>
                  </a:lnTo>
                  <a:lnTo>
                    <a:pt x="16620" y="8286"/>
                  </a:lnTo>
                  <a:lnTo>
                    <a:pt x="21600" y="10340"/>
                  </a:lnTo>
                  <a:lnTo>
                    <a:pt x="10829" y="21600"/>
                  </a:lnTo>
                  <a:lnTo>
                    <a:pt x="0" y="10340"/>
                  </a:lnTo>
                  <a:lnTo>
                    <a:pt x="4922" y="8286"/>
                  </a:lnTo>
                  <a:lnTo>
                    <a:pt x="3648" y="8144"/>
                  </a:lnTo>
                  <a:lnTo>
                    <a:pt x="2548" y="7885"/>
                  </a:lnTo>
                  <a:lnTo>
                    <a:pt x="1564" y="7530"/>
                  </a:lnTo>
                  <a:lnTo>
                    <a:pt x="869" y="7106"/>
                  </a:lnTo>
                  <a:lnTo>
                    <a:pt x="405" y="6633"/>
                  </a:lnTo>
                  <a:lnTo>
                    <a:pt x="232" y="6067"/>
                  </a:lnTo>
                  <a:lnTo>
                    <a:pt x="347" y="5524"/>
                  </a:lnTo>
                  <a:lnTo>
                    <a:pt x="2548" y="1747"/>
                  </a:lnTo>
                  <a:lnTo>
                    <a:pt x="3011" y="1251"/>
                  </a:lnTo>
                  <a:lnTo>
                    <a:pt x="3648" y="850"/>
                  </a:lnTo>
                  <a:lnTo>
                    <a:pt x="4459" y="496"/>
                  </a:lnTo>
                  <a:lnTo>
                    <a:pt x="5501" y="212"/>
                  </a:lnTo>
                  <a:lnTo>
                    <a:pt x="6602" y="47"/>
                  </a:lnTo>
                  <a:lnTo>
                    <a:pt x="7818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solidFill>
                    <a:srgbClr val="341886"/>
                  </a:solidFill>
                </a:defRPr>
              </a:pPr>
              <a:endParaRPr/>
            </a:p>
          </p:txBody>
        </p:sp>
      </p:grpSp>
      <p:sp>
        <p:nvSpPr>
          <p:cNvPr id="289" name="직사각형 41"/>
          <p:cNvSpPr txBox="1"/>
          <p:nvPr/>
        </p:nvSpPr>
        <p:spPr>
          <a:xfrm>
            <a:off x="1356495" y="5095142"/>
            <a:ext cx="1923500" cy="740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50000"/>
              </a:lnSpc>
              <a:defRPr sz="1500">
                <a:solidFill>
                  <a:srgbClr val="527DC7"/>
                </a:solidFill>
              </a:defRPr>
            </a:lvl1pPr>
          </a:lstStyle>
          <a:p>
            <a:r>
              <a:rPr dirty="0"/>
              <a:t>  </a:t>
            </a:r>
            <a:r>
              <a:rPr dirty="0" err="1"/>
              <a:t>알고리즘</a:t>
            </a:r>
            <a:r>
              <a:rPr dirty="0"/>
              <a:t> </a:t>
            </a:r>
            <a:r>
              <a:rPr dirty="0" err="1"/>
              <a:t>설계</a:t>
            </a:r>
            <a:r>
              <a:rPr dirty="0"/>
              <a:t> </a:t>
            </a:r>
            <a:endParaRPr lang="en-US" dirty="0"/>
          </a:p>
          <a:p>
            <a:r>
              <a:rPr dirty="0"/>
              <a:t>및 </a:t>
            </a:r>
            <a:r>
              <a:rPr dirty="0" err="1"/>
              <a:t>구현</a:t>
            </a:r>
            <a:r>
              <a:rPr dirty="0"/>
              <a:t> </a:t>
            </a:r>
          </a:p>
        </p:txBody>
      </p:sp>
      <p:sp>
        <p:nvSpPr>
          <p:cNvPr id="290" name="직사각형 22"/>
          <p:cNvSpPr txBox="1"/>
          <p:nvPr/>
        </p:nvSpPr>
        <p:spPr>
          <a:xfrm>
            <a:off x="9478532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팀원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/>
              <a:t>전수민</a:t>
            </a:r>
          </a:p>
        </p:txBody>
      </p:sp>
      <p:sp>
        <p:nvSpPr>
          <p:cNvPr id="291" name="직사각형 22"/>
          <p:cNvSpPr txBox="1"/>
          <p:nvPr/>
        </p:nvSpPr>
        <p:spPr>
          <a:xfrm>
            <a:off x="6996491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팀원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 err="1"/>
              <a:t>김민철</a:t>
            </a:r>
            <a:endParaRPr dirty="0"/>
          </a:p>
        </p:txBody>
      </p:sp>
      <p:sp>
        <p:nvSpPr>
          <p:cNvPr id="292" name="직사각형 22"/>
          <p:cNvSpPr txBox="1"/>
          <p:nvPr/>
        </p:nvSpPr>
        <p:spPr>
          <a:xfrm>
            <a:off x="4527149" y="4288940"/>
            <a:ext cx="669410" cy="637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sz="1600" dirty="0" err="1"/>
              <a:t>팀원</a:t>
            </a:r>
            <a:endParaRPr sz="1600" dirty="0"/>
          </a:p>
          <a:p>
            <a:pPr algn="ctr">
              <a:lnSpc>
                <a:spcPct val="120000"/>
              </a:lnSpc>
              <a:defRPr sz="1500" b="1">
                <a:solidFill>
                  <a:srgbClr val="404040"/>
                </a:solidFill>
              </a:defRPr>
            </a:pPr>
            <a:r>
              <a:rPr dirty="0" err="1"/>
              <a:t>김동욱</a:t>
            </a:r>
            <a:endParaRPr dirty="0"/>
          </a:p>
        </p:txBody>
      </p:sp>
      <p:sp>
        <p:nvSpPr>
          <p:cNvPr id="293" name="가로형 막대 차트"/>
          <p:cNvSpPr/>
          <p:nvPr/>
        </p:nvSpPr>
        <p:spPr>
          <a:xfrm>
            <a:off x="4308370" y="2574100"/>
            <a:ext cx="1106969" cy="1142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6860" y="3004"/>
                </a:moveTo>
                <a:lnTo>
                  <a:pt x="16860" y="19065"/>
                </a:lnTo>
                <a:lnTo>
                  <a:pt x="19553" y="19065"/>
                </a:lnTo>
                <a:lnTo>
                  <a:pt x="19553" y="3004"/>
                </a:lnTo>
                <a:lnTo>
                  <a:pt x="16860" y="3004"/>
                </a:lnTo>
                <a:close/>
                <a:moveTo>
                  <a:pt x="7272" y="6922"/>
                </a:moveTo>
                <a:lnTo>
                  <a:pt x="7272" y="19065"/>
                </a:lnTo>
                <a:lnTo>
                  <a:pt x="9965" y="19065"/>
                </a:lnTo>
                <a:lnTo>
                  <a:pt x="9965" y="6922"/>
                </a:lnTo>
                <a:lnTo>
                  <a:pt x="7272" y="6922"/>
                </a:lnTo>
                <a:close/>
                <a:moveTo>
                  <a:pt x="12066" y="10127"/>
                </a:moveTo>
                <a:lnTo>
                  <a:pt x="12066" y="19065"/>
                </a:lnTo>
                <a:lnTo>
                  <a:pt x="14759" y="19065"/>
                </a:lnTo>
                <a:lnTo>
                  <a:pt x="14759" y="10127"/>
                </a:lnTo>
                <a:lnTo>
                  <a:pt x="12066" y="10127"/>
                </a:lnTo>
                <a:close/>
                <a:moveTo>
                  <a:pt x="2478" y="15151"/>
                </a:moveTo>
                <a:lnTo>
                  <a:pt x="2478" y="19065"/>
                </a:lnTo>
                <a:lnTo>
                  <a:pt x="5171" y="19065"/>
                </a:lnTo>
                <a:lnTo>
                  <a:pt x="5171" y="15151"/>
                </a:lnTo>
                <a:lnTo>
                  <a:pt x="2478" y="15151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94" name="투표 용지"/>
          <p:cNvSpPr/>
          <p:nvPr/>
        </p:nvSpPr>
        <p:spPr>
          <a:xfrm>
            <a:off x="6901498" y="2600112"/>
            <a:ext cx="859398" cy="1090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342"/>
                </a:lnTo>
                <a:lnTo>
                  <a:pt x="18478" y="0"/>
                </a:lnTo>
                <a:lnTo>
                  <a:pt x="0" y="0"/>
                </a:lnTo>
                <a:close/>
                <a:moveTo>
                  <a:pt x="2780" y="2106"/>
                </a:moveTo>
                <a:lnTo>
                  <a:pt x="15405" y="2106"/>
                </a:lnTo>
                <a:lnTo>
                  <a:pt x="15405" y="4225"/>
                </a:lnTo>
                <a:lnTo>
                  <a:pt x="2780" y="4225"/>
                </a:lnTo>
                <a:lnTo>
                  <a:pt x="2780" y="2106"/>
                </a:lnTo>
                <a:close/>
                <a:moveTo>
                  <a:pt x="17628" y="2106"/>
                </a:moveTo>
                <a:cubicBezTo>
                  <a:pt x="18408" y="2106"/>
                  <a:pt x="19040" y="2581"/>
                  <a:pt x="19040" y="3166"/>
                </a:cubicBezTo>
                <a:cubicBezTo>
                  <a:pt x="19040" y="3751"/>
                  <a:pt x="18408" y="4225"/>
                  <a:pt x="17628" y="4225"/>
                </a:cubicBezTo>
                <a:cubicBezTo>
                  <a:pt x="16849" y="4225"/>
                  <a:pt x="16217" y="3751"/>
                  <a:pt x="16217" y="3166"/>
                </a:cubicBezTo>
                <a:cubicBezTo>
                  <a:pt x="16217" y="2581"/>
                  <a:pt x="16849" y="2106"/>
                  <a:pt x="17628" y="2106"/>
                </a:cubicBezTo>
                <a:close/>
                <a:moveTo>
                  <a:pt x="2780" y="5160"/>
                </a:moveTo>
                <a:lnTo>
                  <a:pt x="15405" y="5160"/>
                </a:lnTo>
                <a:lnTo>
                  <a:pt x="15405" y="7278"/>
                </a:lnTo>
                <a:lnTo>
                  <a:pt x="2780" y="7278"/>
                </a:lnTo>
                <a:lnTo>
                  <a:pt x="2780" y="5160"/>
                </a:lnTo>
                <a:close/>
                <a:moveTo>
                  <a:pt x="17628" y="5160"/>
                </a:moveTo>
                <a:cubicBezTo>
                  <a:pt x="18408" y="5160"/>
                  <a:pt x="19040" y="5635"/>
                  <a:pt x="19040" y="6220"/>
                </a:cubicBezTo>
                <a:cubicBezTo>
                  <a:pt x="19040" y="6805"/>
                  <a:pt x="18408" y="7278"/>
                  <a:pt x="17628" y="7278"/>
                </a:cubicBezTo>
                <a:cubicBezTo>
                  <a:pt x="16849" y="7278"/>
                  <a:pt x="16217" y="6805"/>
                  <a:pt x="16217" y="6220"/>
                </a:cubicBezTo>
                <a:cubicBezTo>
                  <a:pt x="16217" y="5635"/>
                  <a:pt x="16849" y="5160"/>
                  <a:pt x="17628" y="5160"/>
                </a:cubicBezTo>
                <a:close/>
                <a:moveTo>
                  <a:pt x="2780" y="8213"/>
                </a:moveTo>
                <a:lnTo>
                  <a:pt x="15405" y="8213"/>
                </a:lnTo>
                <a:lnTo>
                  <a:pt x="15405" y="10333"/>
                </a:lnTo>
                <a:lnTo>
                  <a:pt x="2780" y="10333"/>
                </a:lnTo>
                <a:lnTo>
                  <a:pt x="2780" y="8213"/>
                </a:lnTo>
                <a:close/>
                <a:moveTo>
                  <a:pt x="17628" y="8213"/>
                </a:moveTo>
                <a:cubicBezTo>
                  <a:pt x="18408" y="8213"/>
                  <a:pt x="19040" y="8688"/>
                  <a:pt x="19040" y="9273"/>
                </a:cubicBezTo>
                <a:cubicBezTo>
                  <a:pt x="19040" y="9858"/>
                  <a:pt x="18408" y="10333"/>
                  <a:pt x="17628" y="10333"/>
                </a:cubicBezTo>
                <a:cubicBezTo>
                  <a:pt x="16849" y="10333"/>
                  <a:pt x="16217" y="9858"/>
                  <a:pt x="16217" y="9273"/>
                </a:cubicBezTo>
                <a:cubicBezTo>
                  <a:pt x="16217" y="8688"/>
                  <a:pt x="16849" y="8213"/>
                  <a:pt x="17628" y="8213"/>
                </a:cubicBezTo>
                <a:close/>
                <a:moveTo>
                  <a:pt x="18404" y="8667"/>
                </a:moveTo>
                <a:cubicBezTo>
                  <a:pt x="18338" y="8670"/>
                  <a:pt x="18273" y="8694"/>
                  <a:pt x="18226" y="8734"/>
                </a:cubicBezTo>
                <a:lnTo>
                  <a:pt x="17325" y="9511"/>
                </a:lnTo>
                <a:lnTo>
                  <a:pt x="17026" y="9271"/>
                </a:lnTo>
                <a:cubicBezTo>
                  <a:pt x="16928" y="9193"/>
                  <a:pt x="16764" y="9189"/>
                  <a:pt x="16660" y="9263"/>
                </a:cubicBezTo>
                <a:cubicBezTo>
                  <a:pt x="16555" y="9336"/>
                  <a:pt x="16548" y="9459"/>
                  <a:pt x="16646" y="9538"/>
                </a:cubicBezTo>
                <a:lnTo>
                  <a:pt x="17143" y="9934"/>
                </a:lnTo>
                <a:cubicBezTo>
                  <a:pt x="17192" y="9974"/>
                  <a:pt x="17260" y="9997"/>
                  <a:pt x="17332" y="9997"/>
                </a:cubicBezTo>
                <a:cubicBezTo>
                  <a:pt x="17333" y="9997"/>
                  <a:pt x="17337" y="9997"/>
                  <a:pt x="17338" y="9997"/>
                </a:cubicBezTo>
                <a:cubicBezTo>
                  <a:pt x="17412" y="9996"/>
                  <a:pt x="17479" y="9971"/>
                  <a:pt x="17527" y="9929"/>
                </a:cubicBezTo>
                <a:lnTo>
                  <a:pt x="18617" y="8989"/>
                </a:lnTo>
                <a:cubicBezTo>
                  <a:pt x="18711" y="8908"/>
                  <a:pt x="18701" y="8785"/>
                  <a:pt x="18593" y="8714"/>
                </a:cubicBezTo>
                <a:cubicBezTo>
                  <a:pt x="18539" y="8679"/>
                  <a:pt x="18470" y="8664"/>
                  <a:pt x="18404" y="8667"/>
                </a:cubicBezTo>
                <a:close/>
                <a:moveTo>
                  <a:pt x="2780" y="11266"/>
                </a:moveTo>
                <a:lnTo>
                  <a:pt x="15405" y="11266"/>
                </a:lnTo>
                <a:lnTo>
                  <a:pt x="15405" y="13385"/>
                </a:lnTo>
                <a:lnTo>
                  <a:pt x="2780" y="13385"/>
                </a:lnTo>
                <a:lnTo>
                  <a:pt x="2780" y="11266"/>
                </a:lnTo>
                <a:close/>
                <a:moveTo>
                  <a:pt x="17628" y="11266"/>
                </a:moveTo>
                <a:cubicBezTo>
                  <a:pt x="18408" y="11266"/>
                  <a:pt x="19040" y="11740"/>
                  <a:pt x="19040" y="12326"/>
                </a:cubicBezTo>
                <a:cubicBezTo>
                  <a:pt x="19040" y="12911"/>
                  <a:pt x="18408" y="13385"/>
                  <a:pt x="17628" y="13385"/>
                </a:cubicBezTo>
                <a:cubicBezTo>
                  <a:pt x="16849" y="13385"/>
                  <a:pt x="16217" y="12911"/>
                  <a:pt x="16217" y="12326"/>
                </a:cubicBezTo>
                <a:cubicBezTo>
                  <a:pt x="16217" y="11740"/>
                  <a:pt x="16849" y="11266"/>
                  <a:pt x="17628" y="11266"/>
                </a:cubicBezTo>
                <a:close/>
                <a:moveTo>
                  <a:pt x="2780" y="14320"/>
                </a:moveTo>
                <a:lnTo>
                  <a:pt x="15405" y="14320"/>
                </a:lnTo>
                <a:lnTo>
                  <a:pt x="15405" y="16440"/>
                </a:lnTo>
                <a:lnTo>
                  <a:pt x="2780" y="16440"/>
                </a:lnTo>
                <a:lnTo>
                  <a:pt x="2780" y="14320"/>
                </a:lnTo>
                <a:close/>
                <a:moveTo>
                  <a:pt x="17628" y="14320"/>
                </a:moveTo>
                <a:cubicBezTo>
                  <a:pt x="18408" y="14320"/>
                  <a:pt x="19040" y="14795"/>
                  <a:pt x="19040" y="15380"/>
                </a:cubicBezTo>
                <a:cubicBezTo>
                  <a:pt x="19040" y="15965"/>
                  <a:pt x="18408" y="16440"/>
                  <a:pt x="17628" y="16440"/>
                </a:cubicBezTo>
                <a:cubicBezTo>
                  <a:pt x="16849" y="16440"/>
                  <a:pt x="16217" y="15965"/>
                  <a:pt x="16217" y="15380"/>
                </a:cubicBezTo>
                <a:cubicBezTo>
                  <a:pt x="16217" y="14795"/>
                  <a:pt x="16849" y="14320"/>
                  <a:pt x="17628" y="14320"/>
                </a:cubicBezTo>
                <a:close/>
                <a:moveTo>
                  <a:pt x="2780" y="17373"/>
                </a:moveTo>
                <a:lnTo>
                  <a:pt x="15405" y="17373"/>
                </a:lnTo>
                <a:lnTo>
                  <a:pt x="15405" y="19492"/>
                </a:lnTo>
                <a:lnTo>
                  <a:pt x="2780" y="19492"/>
                </a:lnTo>
                <a:lnTo>
                  <a:pt x="2780" y="17373"/>
                </a:lnTo>
                <a:close/>
                <a:moveTo>
                  <a:pt x="17628" y="17373"/>
                </a:moveTo>
                <a:cubicBezTo>
                  <a:pt x="18408" y="17373"/>
                  <a:pt x="19040" y="17847"/>
                  <a:pt x="19040" y="18433"/>
                </a:cubicBezTo>
                <a:cubicBezTo>
                  <a:pt x="19040" y="19018"/>
                  <a:pt x="18408" y="19492"/>
                  <a:pt x="17628" y="19492"/>
                </a:cubicBezTo>
                <a:cubicBezTo>
                  <a:pt x="16849" y="19492"/>
                  <a:pt x="16217" y="19018"/>
                  <a:pt x="16217" y="18433"/>
                </a:cubicBezTo>
                <a:cubicBezTo>
                  <a:pt x="16217" y="17847"/>
                  <a:pt x="16849" y="17373"/>
                  <a:pt x="17628" y="17373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95" name="기어"/>
          <p:cNvSpPr/>
          <p:nvPr/>
        </p:nvSpPr>
        <p:spPr>
          <a:xfrm>
            <a:off x="9259755" y="2594811"/>
            <a:ext cx="1106967" cy="110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표 3"/>
          <p:cNvGraphicFramePr/>
          <p:nvPr>
            <p:extLst>
              <p:ext uri="{D42A27DB-BD31-4B8C-83A1-F6EECF244321}">
                <p14:modId xmlns:p14="http://schemas.microsoft.com/office/powerpoint/2010/main" val="659914394"/>
              </p:ext>
            </p:extLst>
          </p:nvPr>
        </p:nvGraphicFramePr>
        <p:xfrm>
          <a:off x="861726" y="2018270"/>
          <a:ext cx="10468545" cy="31921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159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64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203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계획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4주차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5주차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6주차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7주차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8주차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9주차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10주차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11주차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dirty="0"/>
                        <a:t>12주차</a:t>
                      </a:r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21BF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주제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선정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모델링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2498A8"/>
                          </a:solidFill>
                        </a:defRPr>
                      </a:pPr>
                      <a:r>
                        <a:rPr b="1" dirty="0" err="1"/>
                        <a:t>기술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조사</a:t>
                      </a:r>
                      <a:r>
                        <a:rPr b="1" dirty="0"/>
                        <a:t> 및</a:t>
                      </a:r>
                    </a:p>
                    <a:p>
                      <a:pPr algn="ctr">
                        <a:defRPr sz="1400" b="1">
                          <a:solidFill>
                            <a:srgbClr val="2498A8"/>
                          </a:solidFill>
                        </a:defRPr>
                      </a:pPr>
                      <a:r>
                        <a:rPr b="1" dirty="0" err="1"/>
                        <a:t>데이터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수집</a:t>
                      </a:r>
                      <a:endParaRPr b="1" dirty="0"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알고리즘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설계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모델링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
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알고리즘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구현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03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모델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테스트</a:t>
                      </a:r>
                      <a:r>
                        <a:rPr sz="1400" b="1" dirty="0">
                          <a:solidFill>
                            <a:srgbClr val="2498A8"/>
                          </a:solidFill>
                        </a:rPr>
                        <a:t> 및 </a:t>
                      </a:r>
                      <a:r>
                        <a:rPr sz="1400" b="1" dirty="0" err="1">
                          <a:solidFill>
                            <a:srgbClr val="2498A8"/>
                          </a:solidFill>
                        </a:rPr>
                        <a:t>검증</a:t>
                      </a:r>
                      <a:endParaRPr sz="1400" b="1" dirty="0">
                        <a:solidFill>
                          <a:srgbClr val="2498A8"/>
                        </a:solidFill>
                      </a:endParaRP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dirty="0"/>
                    </a:p>
                  </a:txBody>
                  <a:tcPr marL="45720" marR="4572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일정</a:t>
            </a:r>
            <a:endParaRPr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8</a:t>
            </a:r>
            <a:endParaRPr dirty="0"/>
          </a:p>
        </p:txBody>
      </p:sp>
      <p:sp>
        <p:nvSpPr>
          <p:cNvPr id="281" name="모서리가 둥근 직사각형 22"/>
          <p:cNvSpPr/>
          <p:nvPr/>
        </p:nvSpPr>
        <p:spPr>
          <a:xfrm>
            <a:off x="2589195" y="2621594"/>
            <a:ext cx="1733882" cy="288607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2" name="모서리가 둥근 직사각형 22"/>
          <p:cNvSpPr/>
          <p:nvPr/>
        </p:nvSpPr>
        <p:spPr>
          <a:xfrm>
            <a:off x="3456802" y="3173509"/>
            <a:ext cx="2762452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3" name="모서리가 둥근 직사각형 22"/>
          <p:cNvSpPr/>
          <p:nvPr/>
        </p:nvSpPr>
        <p:spPr>
          <a:xfrm>
            <a:off x="5505379" y="3712831"/>
            <a:ext cx="3678457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4" name="모서리가 둥근 직사각형 22"/>
          <p:cNvSpPr/>
          <p:nvPr/>
        </p:nvSpPr>
        <p:spPr>
          <a:xfrm>
            <a:off x="7517059" y="4264852"/>
            <a:ext cx="2762452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285" name="모서리가 둥근 직사각형 22"/>
          <p:cNvSpPr/>
          <p:nvPr/>
        </p:nvSpPr>
        <p:spPr>
          <a:xfrm>
            <a:off x="9318272" y="4829573"/>
            <a:ext cx="1922479" cy="301412"/>
          </a:xfrm>
          <a:prstGeom prst="roundRect">
            <a:avLst>
              <a:gd name="adj" fmla="val 27173"/>
            </a:avLst>
          </a:prstGeom>
          <a:solidFill>
            <a:srgbClr val="21BF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 b="1">
                <a:solidFill>
                  <a:srgbClr val="262626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타원 7"/>
          <p:cNvGrpSpPr/>
          <p:nvPr/>
        </p:nvGrpSpPr>
        <p:grpSpPr>
          <a:xfrm>
            <a:off x="3990015" y="1323015"/>
            <a:ext cx="4211970" cy="4211970"/>
            <a:chOff x="0" y="0"/>
            <a:chExt cx="4211969" cy="4211969"/>
          </a:xfrm>
        </p:grpSpPr>
        <p:sp>
          <p:nvSpPr>
            <p:cNvPr id="287" name="원"/>
            <p:cNvSpPr/>
            <p:nvPr/>
          </p:nvSpPr>
          <p:spPr>
            <a:xfrm>
              <a:off x="-1" y="-1"/>
              <a:ext cx="4211971" cy="4211971"/>
            </a:xfrm>
            <a:prstGeom prst="ellipse">
              <a:avLst/>
            </a:prstGeom>
            <a:solidFill>
              <a:srgbClr val="21BFC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 sz="24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8" name="감사합니다"/>
            <p:cNvSpPr txBox="1"/>
            <p:nvPr/>
          </p:nvSpPr>
          <p:spPr>
            <a:xfrm>
              <a:off x="692719" y="1188421"/>
              <a:ext cx="2826531" cy="25971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lnSpc>
                  <a:spcPct val="150000"/>
                </a:lnSpc>
                <a:defRPr sz="3600" b="1">
                  <a:solidFill>
                    <a:srgbClr val="FFFFFF"/>
                  </a:solidFill>
                </a:defRPr>
              </a:lvl1pPr>
            </a:lstStyle>
            <a:p>
              <a:r>
                <a:t>감사합니다</a:t>
              </a:r>
            </a:p>
          </p:txBody>
        </p:sp>
        <p:sp>
          <p:nvSpPr>
            <p:cNvPr id="289" name="자동차"/>
            <p:cNvSpPr/>
            <p:nvPr/>
          </p:nvSpPr>
          <p:spPr>
            <a:xfrm>
              <a:off x="1340882" y="1316048"/>
              <a:ext cx="1530205" cy="563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76" y="0"/>
                  </a:moveTo>
                  <a:cubicBezTo>
                    <a:pt x="6226" y="0"/>
                    <a:pt x="5884" y="295"/>
                    <a:pt x="5598" y="845"/>
                  </a:cubicBezTo>
                  <a:cubicBezTo>
                    <a:pt x="4938" y="2115"/>
                    <a:pt x="3969" y="5290"/>
                    <a:pt x="3633" y="5871"/>
                  </a:cubicBezTo>
                  <a:cubicBezTo>
                    <a:pt x="3493" y="6112"/>
                    <a:pt x="3340" y="6291"/>
                    <a:pt x="3176" y="6344"/>
                  </a:cubicBezTo>
                  <a:lnTo>
                    <a:pt x="1095" y="7538"/>
                  </a:lnTo>
                  <a:cubicBezTo>
                    <a:pt x="742" y="7653"/>
                    <a:pt x="478" y="8466"/>
                    <a:pt x="477" y="9431"/>
                  </a:cubicBezTo>
                  <a:lnTo>
                    <a:pt x="476" y="11765"/>
                  </a:lnTo>
                  <a:lnTo>
                    <a:pt x="386" y="11765"/>
                  </a:lnTo>
                  <a:cubicBezTo>
                    <a:pt x="173" y="11765"/>
                    <a:pt x="0" y="12234"/>
                    <a:pt x="0" y="12812"/>
                  </a:cubicBezTo>
                  <a:lnTo>
                    <a:pt x="0" y="17084"/>
                  </a:lnTo>
                  <a:cubicBezTo>
                    <a:pt x="0" y="17662"/>
                    <a:pt x="173" y="18132"/>
                    <a:pt x="386" y="18132"/>
                  </a:cubicBezTo>
                  <a:lnTo>
                    <a:pt x="1314" y="18132"/>
                  </a:lnTo>
                  <a:lnTo>
                    <a:pt x="2131" y="18132"/>
                  </a:lnTo>
                  <a:cubicBezTo>
                    <a:pt x="2103" y="17765"/>
                    <a:pt x="2089" y="17382"/>
                    <a:pt x="2089" y="16992"/>
                  </a:cubicBezTo>
                  <a:cubicBezTo>
                    <a:pt x="2089" y="13890"/>
                    <a:pt x="3016" y="11379"/>
                    <a:pt x="4159" y="11379"/>
                  </a:cubicBezTo>
                  <a:cubicBezTo>
                    <a:pt x="5302" y="11379"/>
                    <a:pt x="6229" y="13890"/>
                    <a:pt x="6229" y="16992"/>
                  </a:cubicBezTo>
                  <a:cubicBezTo>
                    <a:pt x="6229" y="17382"/>
                    <a:pt x="6215" y="17765"/>
                    <a:pt x="6187" y="18132"/>
                  </a:cubicBezTo>
                  <a:lnTo>
                    <a:pt x="15164" y="18132"/>
                  </a:lnTo>
                  <a:cubicBezTo>
                    <a:pt x="15136" y="17765"/>
                    <a:pt x="15122" y="17382"/>
                    <a:pt x="15122" y="16992"/>
                  </a:cubicBezTo>
                  <a:cubicBezTo>
                    <a:pt x="15122" y="13890"/>
                    <a:pt x="16047" y="11379"/>
                    <a:pt x="17190" y="11379"/>
                  </a:cubicBezTo>
                  <a:cubicBezTo>
                    <a:pt x="18333" y="11379"/>
                    <a:pt x="19260" y="13890"/>
                    <a:pt x="19260" y="16992"/>
                  </a:cubicBezTo>
                  <a:cubicBezTo>
                    <a:pt x="19260" y="17405"/>
                    <a:pt x="19244" y="17809"/>
                    <a:pt x="19213" y="18196"/>
                  </a:cubicBezTo>
                  <a:lnTo>
                    <a:pt x="20288" y="18196"/>
                  </a:lnTo>
                  <a:lnTo>
                    <a:pt x="20933" y="18196"/>
                  </a:lnTo>
                  <a:lnTo>
                    <a:pt x="21216" y="18196"/>
                  </a:lnTo>
                  <a:cubicBezTo>
                    <a:pt x="21429" y="18196"/>
                    <a:pt x="21600" y="17727"/>
                    <a:pt x="21600" y="17149"/>
                  </a:cubicBezTo>
                  <a:lnTo>
                    <a:pt x="21600" y="12876"/>
                  </a:lnTo>
                  <a:cubicBezTo>
                    <a:pt x="21600" y="12298"/>
                    <a:pt x="21429" y="11829"/>
                    <a:pt x="21216" y="11829"/>
                  </a:cubicBezTo>
                  <a:lnTo>
                    <a:pt x="21123" y="11829"/>
                  </a:lnTo>
                  <a:lnTo>
                    <a:pt x="21123" y="10547"/>
                  </a:lnTo>
                  <a:cubicBezTo>
                    <a:pt x="21122" y="9984"/>
                    <a:pt x="20977" y="9502"/>
                    <a:pt x="20774" y="9390"/>
                  </a:cubicBezTo>
                  <a:cubicBezTo>
                    <a:pt x="19830" y="8871"/>
                    <a:pt x="16833" y="7290"/>
                    <a:pt x="15856" y="6776"/>
                  </a:cubicBezTo>
                  <a:cubicBezTo>
                    <a:pt x="15652" y="6669"/>
                    <a:pt x="15467" y="6407"/>
                    <a:pt x="15318" y="6013"/>
                  </a:cubicBezTo>
                  <a:cubicBezTo>
                    <a:pt x="14863" y="4811"/>
                    <a:pt x="13848" y="2126"/>
                    <a:pt x="13422" y="997"/>
                  </a:cubicBezTo>
                  <a:cubicBezTo>
                    <a:pt x="13177" y="346"/>
                    <a:pt x="12823" y="0"/>
                    <a:pt x="12408" y="0"/>
                  </a:cubicBezTo>
                  <a:lnTo>
                    <a:pt x="8713" y="0"/>
                  </a:lnTo>
                  <a:lnTo>
                    <a:pt x="6576" y="0"/>
                  </a:lnTo>
                  <a:close/>
                  <a:moveTo>
                    <a:pt x="7100" y="1507"/>
                  </a:moveTo>
                  <a:lnTo>
                    <a:pt x="8901" y="1507"/>
                  </a:lnTo>
                  <a:cubicBezTo>
                    <a:pt x="9005" y="1507"/>
                    <a:pt x="9091" y="1729"/>
                    <a:pt x="9095" y="2012"/>
                  </a:cubicBezTo>
                  <a:lnTo>
                    <a:pt x="9165" y="6280"/>
                  </a:lnTo>
                  <a:cubicBezTo>
                    <a:pt x="9171" y="6638"/>
                    <a:pt x="9065" y="6937"/>
                    <a:pt x="8933" y="6937"/>
                  </a:cubicBezTo>
                  <a:lnTo>
                    <a:pt x="5932" y="6937"/>
                  </a:lnTo>
                  <a:cubicBezTo>
                    <a:pt x="5781" y="6937"/>
                    <a:pt x="5677" y="6527"/>
                    <a:pt x="5732" y="6146"/>
                  </a:cubicBezTo>
                  <a:lnTo>
                    <a:pt x="6361" y="2742"/>
                  </a:lnTo>
                  <a:cubicBezTo>
                    <a:pt x="6502" y="1984"/>
                    <a:pt x="6787" y="1507"/>
                    <a:pt x="7100" y="1507"/>
                  </a:cubicBezTo>
                  <a:close/>
                  <a:moveTo>
                    <a:pt x="9960" y="1507"/>
                  </a:moveTo>
                  <a:lnTo>
                    <a:pt x="12525" y="1507"/>
                  </a:lnTo>
                  <a:cubicBezTo>
                    <a:pt x="12815" y="1507"/>
                    <a:pt x="13055" y="1783"/>
                    <a:pt x="13205" y="2288"/>
                  </a:cubicBezTo>
                  <a:lnTo>
                    <a:pt x="14353" y="6142"/>
                  </a:lnTo>
                  <a:cubicBezTo>
                    <a:pt x="14434" y="6412"/>
                    <a:pt x="14288" y="6937"/>
                    <a:pt x="14133" y="6937"/>
                  </a:cubicBezTo>
                  <a:lnTo>
                    <a:pt x="10196" y="6937"/>
                  </a:lnTo>
                  <a:cubicBezTo>
                    <a:pt x="10065" y="6937"/>
                    <a:pt x="9960" y="6688"/>
                    <a:pt x="9947" y="6339"/>
                  </a:cubicBezTo>
                  <a:lnTo>
                    <a:pt x="9779" y="2044"/>
                  </a:lnTo>
                  <a:cubicBezTo>
                    <a:pt x="9768" y="1766"/>
                    <a:pt x="9856" y="1507"/>
                    <a:pt x="9960" y="1507"/>
                  </a:cubicBezTo>
                  <a:close/>
                  <a:moveTo>
                    <a:pt x="4159" y="12389"/>
                  </a:moveTo>
                  <a:cubicBezTo>
                    <a:pt x="3222" y="12389"/>
                    <a:pt x="2463" y="14450"/>
                    <a:pt x="2463" y="16992"/>
                  </a:cubicBezTo>
                  <a:cubicBezTo>
                    <a:pt x="2463" y="19535"/>
                    <a:pt x="3222" y="21600"/>
                    <a:pt x="4159" y="21600"/>
                  </a:cubicBezTo>
                  <a:cubicBezTo>
                    <a:pt x="5096" y="21600"/>
                    <a:pt x="5855" y="19535"/>
                    <a:pt x="5855" y="16992"/>
                  </a:cubicBezTo>
                  <a:cubicBezTo>
                    <a:pt x="5855" y="14450"/>
                    <a:pt x="5096" y="12389"/>
                    <a:pt x="4159" y="12389"/>
                  </a:cubicBezTo>
                  <a:close/>
                  <a:moveTo>
                    <a:pt x="17190" y="12389"/>
                  </a:moveTo>
                  <a:cubicBezTo>
                    <a:pt x="16253" y="12389"/>
                    <a:pt x="15494" y="14450"/>
                    <a:pt x="15494" y="16992"/>
                  </a:cubicBezTo>
                  <a:cubicBezTo>
                    <a:pt x="15494" y="19535"/>
                    <a:pt x="16253" y="21600"/>
                    <a:pt x="17190" y="21600"/>
                  </a:cubicBezTo>
                  <a:cubicBezTo>
                    <a:pt x="18127" y="21600"/>
                    <a:pt x="18888" y="19535"/>
                    <a:pt x="18888" y="16992"/>
                  </a:cubicBezTo>
                  <a:cubicBezTo>
                    <a:pt x="18888" y="14450"/>
                    <a:pt x="18127" y="12389"/>
                    <a:pt x="17190" y="12389"/>
                  </a:cubicBezTo>
                  <a:close/>
                  <a:moveTo>
                    <a:pt x="4159" y="14829"/>
                  </a:moveTo>
                  <a:cubicBezTo>
                    <a:pt x="4599" y="14829"/>
                    <a:pt x="4956" y="15798"/>
                    <a:pt x="4956" y="16992"/>
                  </a:cubicBezTo>
                  <a:cubicBezTo>
                    <a:pt x="4956" y="18187"/>
                    <a:pt x="4599" y="19156"/>
                    <a:pt x="4159" y="19156"/>
                  </a:cubicBezTo>
                  <a:cubicBezTo>
                    <a:pt x="3719" y="19156"/>
                    <a:pt x="3362" y="18187"/>
                    <a:pt x="3362" y="16992"/>
                  </a:cubicBezTo>
                  <a:cubicBezTo>
                    <a:pt x="3362" y="15798"/>
                    <a:pt x="3719" y="14829"/>
                    <a:pt x="4159" y="14829"/>
                  </a:cubicBezTo>
                  <a:close/>
                  <a:moveTo>
                    <a:pt x="17190" y="14829"/>
                  </a:moveTo>
                  <a:cubicBezTo>
                    <a:pt x="17630" y="14829"/>
                    <a:pt x="17987" y="15798"/>
                    <a:pt x="17987" y="16992"/>
                  </a:cubicBezTo>
                  <a:cubicBezTo>
                    <a:pt x="17987" y="18187"/>
                    <a:pt x="17630" y="19156"/>
                    <a:pt x="17190" y="19156"/>
                  </a:cubicBezTo>
                  <a:cubicBezTo>
                    <a:pt x="16750" y="19156"/>
                    <a:pt x="16393" y="18187"/>
                    <a:pt x="16393" y="16992"/>
                  </a:cubicBezTo>
                  <a:cubicBezTo>
                    <a:pt x="16393" y="15798"/>
                    <a:pt x="16750" y="14829"/>
                    <a:pt x="17190" y="14829"/>
                  </a:cubicBezTo>
                  <a:close/>
                </a:path>
              </a:pathLst>
            </a:custGeom>
            <a:solidFill>
              <a:srgbClr val="5CBCC8"/>
            </a:solidFill>
            <a:ln w="381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4" name="평행 사변형 9"/>
          <p:cNvSpPr/>
          <p:nvPr/>
        </p:nvSpPr>
        <p:spPr>
          <a:xfrm>
            <a:off x="4581236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5" name="직사각형 11"/>
          <p:cNvSpPr txBox="1"/>
          <p:nvPr/>
        </p:nvSpPr>
        <p:spPr>
          <a:xfrm>
            <a:off x="2453025" y="286146"/>
            <a:ext cx="6587243" cy="485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t>필요성</a:t>
            </a:r>
          </a:p>
        </p:txBody>
      </p:sp>
      <p:sp>
        <p:nvSpPr>
          <p:cNvPr id="146" name="직선 연결선 15"/>
          <p:cNvSpPr/>
          <p:nvPr/>
        </p:nvSpPr>
        <p:spPr>
          <a:xfrm>
            <a:off x="152400" y="776674"/>
            <a:ext cx="1224001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직사각형 75"/>
          <p:cNvSpPr txBox="1"/>
          <p:nvPr/>
        </p:nvSpPr>
        <p:spPr>
          <a:xfrm>
            <a:off x="1770193" y="3848822"/>
            <a:ext cx="3720570" cy="615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500"/>
            </a:pP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해가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갈수록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늘어나는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졸음운전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사고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  <a:defRPr sz="1500"/>
            </a:pP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2019년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기준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전년도에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비해</a:t>
            </a:r>
            <a:r>
              <a:rPr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 2배로 </a:t>
            </a:r>
            <a:r>
              <a:rPr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증가</a:t>
            </a:r>
            <a:endParaRPr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직사각형 82"/>
          <p:cNvSpPr txBox="1"/>
          <p:nvPr/>
        </p:nvSpPr>
        <p:spPr>
          <a:xfrm>
            <a:off x="6920618" y="3794441"/>
            <a:ext cx="3660665" cy="610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150000"/>
              </a:lnSpc>
              <a:defRPr sz="1500"/>
            </a:lvl1pPr>
          </a:lstStyle>
          <a:p>
            <a:r>
              <a:rPr sz="1200" b="1" dirty="0" err="1"/>
              <a:t>전체</a:t>
            </a:r>
            <a:r>
              <a:rPr sz="1200" b="1" dirty="0"/>
              <a:t> </a:t>
            </a:r>
            <a:r>
              <a:rPr sz="1200" b="1" dirty="0" err="1"/>
              <a:t>고속도로</a:t>
            </a:r>
            <a:r>
              <a:rPr sz="1200" b="1" dirty="0"/>
              <a:t> </a:t>
            </a:r>
            <a:r>
              <a:rPr sz="1200" b="1" dirty="0" err="1"/>
              <a:t>교통사고</a:t>
            </a:r>
            <a:r>
              <a:rPr sz="1200" b="1" dirty="0"/>
              <a:t> </a:t>
            </a:r>
            <a:r>
              <a:rPr sz="1200" b="1" dirty="0" err="1"/>
              <a:t>사망자</a:t>
            </a:r>
            <a:r>
              <a:rPr lang="ko-KR" altLang="en-US" sz="1200" b="1" dirty="0"/>
              <a:t>의 </a:t>
            </a:r>
            <a:r>
              <a:rPr sz="1200" b="1" dirty="0"/>
              <a:t>60 ~ 70%는 </a:t>
            </a:r>
            <a:endParaRPr lang="en-US" sz="1200" b="1" dirty="0"/>
          </a:p>
          <a:p>
            <a:r>
              <a:rPr sz="1200" b="1" dirty="0" err="1"/>
              <a:t>졸음운전이</a:t>
            </a:r>
            <a:r>
              <a:rPr sz="1200" b="1" dirty="0"/>
              <a:t> </a:t>
            </a:r>
            <a:r>
              <a:rPr sz="1200" b="1" dirty="0" err="1"/>
              <a:t>원인</a:t>
            </a:r>
            <a:endParaRPr sz="1200" b="1" dirty="0"/>
          </a:p>
        </p:txBody>
      </p:sp>
      <p:sp>
        <p:nvSpPr>
          <p:cNvPr id="150" name="직사각형 86"/>
          <p:cNvSpPr txBox="1"/>
          <p:nvPr/>
        </p:nvSpPr>
        <p:spPr>
          <a:xfrm>
            <a:off x="203108" y="412779"/>
            <a:ext cx="44317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t>01</a:t>
            </a:r>
          </a:p>
        </p:txBody>
      </p:sp>
      <p:grpSp>
        <p:nvGrpSpPr>
          <p:cNvPr id="153" name="그룹 3"/>
          <p:cNvGrpSpPr/>
          <p:nvPr/>
        </p:nvGrpSpPr>
        <p:grpSpPr>
          <a:xfrm>
            <a:off x="1926205" y="1568672"/>
            <a:ext cx="3097352" cy="1972703"/>
            <a:chOff x="0" y="0"/>
            <a:chExt cx="3720569" cy="2650516"/>
          </a:xfrm>
        </p:grpSpPr>
        <p:pic>
          <p:nvPicPr>
            <p:cNvPr id="151" name="Google Shape;64;p14" descr="Google Shape;64;p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1"/>
              <a:ext cx="3720570" cy="19704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2" name="Google Shape;63;p14" descr="Google Shape;63;p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924658"/>
              <a:ext cx="3720570" cy="7258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6" name="그룹 2"/>
          <p:cNvGrpSpPr/>
          <p:nvPr/>
        </p:nvGrpSpPr>
        <p:grpSpPr>
          <a:xfrm>
            <a:off x="6864629" y="1604704"/>
            <a:ext cx="3523911" cy="2061796"/>
            <a:chOff x="0" y="0"/>
            <a:chExt cx="4561106" cy="2604108"/>
          </a:xfrm>
        </p:grpSpPr>
        <p:pic>
          <p:nvPicPr>
            <p:cNvPr id="154" name="Google Shape;66;p14" descr="Google Shape;66;p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0" y="-1"/>
              <a:ext cx="4553356" cy="1447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5" name="Google Shape;65;p14" descr="Google Shape;65;p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1" y="1385279"/>
              <a:ext cx="4553356" cy="12188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7" name="TextBox 1"/>
          <p:cNvSpPr txBox="1"/>
          <p:nvPr/>
        </p:nvSpPr>
        <p:spPr>
          <a:xfrm>
            <a:off x="1770193" y="4515984"/>
            <a:ext cx="3408967" cy="405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000">
                <a:uFill>
                  <a:solidFill>
                    <a:srgbClr val="800080"/>
                  </a:solidFill>
                </a:uFill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rPr dirty="0" err="1">
                <a:uFill>
                  <a:solidFill>
                    <a:srgbClr val="0000FF"/>
                  </a:solidFill>
                </a:uFill>
                <a:hlinkClick r:id="rId6"/>
              </a:rPr>
              <a:t>출처</a:t>
            </a:r>
            <a:r>
              <a:rPr dirty="0">
                <a:uFill>
                  <a:solidFill>
                    <a:srgbClr val="0000FF"/>
                  </a:solidFill>
                </a:uFill>
                <a:hlinkClick r:id="rId6"/>
              </a:rPr>
              <a:t> </a:t>
            </a:r>
            <a:r>
              <a:rPr dirty="0" err="1">
                <a:uFill>
                  <a:solidFill>
                    <a:srgbClr val="0000FF"/>
                  </a:solidFill>
                </a:uFill>
                <a:hlinkClick r:id="rId6"/>
              </a:rPr>
              <a:t>경찰청</a:t>
            </a:r>
            <a:endParaRPr dirty="0">
              <a:uFill>
                <a:solidFill>
                  <a:srgbClr val="0000FF"/>
                </a:solidFill>
              </a:uFill>
              <a:hlinkClick r:id="rId6"/>
            </a:endParaRPr>
          </a:p>
          <a:p>
            <a:pPr>
              <a:defRPr sz="1000" u="sng">
                <a:solidFill>
                  <a:srgbClr val="FF00FF"/>
                </a:solidFill>
                <a:uFill>
                  <a:solidFill>
                    <a:srgbClr val="800080"/>
                  </a:solidFill>
                </a:uFill>
                <a:latin typeface="함초롬바탕"/>
                <a:ea typeface="함초롬바탕"/>
                <a:cs typeface="함초롬바탕"/>
                <a:sym typeface="함초롬바탕"/>
              </a:defRPr>
            </a:pPr>
            <a:r>
              <a:rPr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https://www.data.go.kr/data/15047952/fileData.do</a:t>
            </a:r>
          </a:p>
        </p:txBody>
      </p:sp>
      <p:sp>
        <p:nvSpPr>
          <p:cNvPr id="158" name="TextBox 2"/>
          <p:cNvSpPr txBox="1"/>
          <p:nvPr/>
        </p:nvSpPr>
        <p:spPr>
          <a:xfrm>
            <a:off x="6918357" y="4405053"/>
            <a:ext cx="3852798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 sz="1000"/>
            </a:pPr>
            <a:r>
              <a:rPr dirty="0" err="1"/>
              <a:t>출처</a:t>
            </a:r>
            <a:r>
              <a:rPr dirty="0"/>
              <a:t> </a:t>
            </a:r>
            <a:r>
              <a:rPr dirty="0" err="1"/>
              <a:t>연합뉴스</a:t>
            </a:r>
            <a:endParaRPr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김기훈 기자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, "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고속도로 교통사고 사망자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10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명 중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6∼7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명은 졸음운전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·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주시태만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",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&lt;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연합뉴스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&gt;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NanumGothic"/>
                <a:hlinkClick r:id="rId7"/>
              </a:rPr>
              <a:t>, 2020.07.23</a:t>
            </a:r>
            <a:endParaRPr kumimoji="0" lang="en-US" altLang="ko-KR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sp>
        <p:nvSpPr>
          <p:cNvPr id="159" name="모서리가 둥근 직사각형"/>
          <p:cNvSpPr/>
          <p:nvPr/>
        </p:nvSpPr>
        <p:spPr>
          <a:xfrm>
            <a:off x="1558213" y="3753985"/>
            <a:ext cx="3864841" cy="1219859"/>
          </a:xfrm>
          <a:prstGeom prst="roundRect">
            <a:avLst>
              <a:gd name="adj" fmla="val 18834"/>
            </a:avLst>
          </a:prstGeom>
          <a:ln w="38100">
            <a:solidFill>
              <a:schemeClr val="accent3">
                <a:lumOff val="8823"/>
              </a:schemeClr>
            </a:solidFill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1" name="모서리가 둥근 직사각형"/>
          <p:cNvSpPr/>
          <p:nvPr/>
        </p:nvSpPr>
        <p:spPr>
          <a:xfrm>
            <a:off x="1978067" y="1148084"/>
            <a:ext cx="2993629" cy="368784"/>
          </a:xfrm>
          <a:prstGeom prst="roundRect">
            <a:avLst>
              <a:gd name="adj" fmla="val 41256"/>
            </a:avLst>
          </a:prstGeom>
          <a:solidFill>
            <a:srgbClr val="A7A7A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2" name="연도별 졸음운전 교통사고 현황"/>
          <p:cNvSpPr txBox="1"/>
          <p:nvPr/>
        </p:nvSpPr>
        <p:spPr>
          <a:xfrm>
            <a:off x="2188189" y="1180775"/>
            <a:ext cx="2613853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solidFill>
                  <a:srgbClr val="FFFFFF"/>
                </a:solidFill>
              </a:defRPr>
            </a:lvl1pPr>
          </a:lstStyle>
          <a:p>
            <a:r>
              <a:rPr sz="1400" dirty="0" err="1"/>
              <a:t>연도별</a:t>
            </a:r>
            <a:r>
              <a:rPr sz="1400" dirty="0"/>
              <a:t> </a:t>
            </a:r>
            <a:r>
              <a:rPr sz="1400" dirty="0" err="1"/>
              <a:t>졸음운전</a:t>
            </a:r>
            <a:r>
              <a:rPr sz="1400" dirty="0"/>
              <a:t> </a:t>
            </a:r>
            <a:r>
              <a:rPr sz="1400" dirty="0" err="1"/>
              <a:t>교통사고</a:t>
            </a:r>
            <a:r>
              <a:rPr sz="1400" dirty="0"/>
              <a:t> </a:t>
            </a:r>
            <a:r>
              <a:rPr sz="1400" dirty="0" err="1"/>
              <a:t>현황</a:t>
            </a:r>
            <a:endParaRPr sz="1400" dirty="0"/>
          </a:p>
        </p:txBody>
      </p:sp>
      <p:sp>
        <p:nvSpPr>
          <p:cNvPr id="163" name="모서리가 둥근 직사각형"/>
          <p:cNvSpPr/>
          <p:nvPr/>
        </p:nvSpPr>
        <p:spPr>
          <a:xfrm>
            <a:off x="6785088" y="1129517"/>
            <a:ext cx="3720570" cy="387351"/>
          </a:xfrm>
          <a:prstGeom prst="roundRect">
            <a:avLst>
              <a:gd name="adj" fmla="val 41256"/>
            </a:avLst>
          </a:prstGeom>
          <a:solidFill>
            <a:srgbClr val="A7A7A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64" name="고속도로 교통사고 원인 별 통계자료"/>
          <p:cNvSpPr txBox="1"/>
          <p:nvPr/>
        </p:nvSpPr>
        <p:spPr>
          <a:xfrm>
            <a:off x="6914997" y="1169901"/>
            <a:ext cx="2966481" cy="34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solidFill>
                  <a:srgbClr val="FFFFFF"/>
                </a:solidFill>
              </a:defRPr>
            </a:lvl1pPr>
          </a:lstStyle>
          <a:p>
            <a:r>
              <a:rPr dirty="0" err="1"/>
              <a:t>고속도로</a:t>
            </a:r>
            <a:r>
              <a:rPr dirty="0"/>
              <a:t> </a:t>
            </a:r>
            <a:r>
              <a:rPr dirty="0" err="1"/>
              <a:t>교통사고</a:t>
            </a:r>
            <a:r>
              <a:rPr dirty="0"/>
              <a:t> </a:t>
            </a:r>
            <a:r>
              <a:rPr dirty="0" err="1"/>
              <a:t>원인</a:t>
            </a:r>
            <a:r>
              <a:rPr dirty="0"/>
              <a:t> 별 </a:t>
            </a:r>
            <a:r>
              <a:rPr dirty="0" err="1"/>
              <a:t>통계자료</a:t>
            </a:r>
            <a:endParaRPr dirty="0"/>
          </a:p>
        </p:txBody>
      </p:sp>
      <p:sp>
        <p:nvSpPr>
          <p:cNvPr id="25" name="평행 사변형 93">
            <a:extLst>
              <a:ext uri="{FF2B5EF4-FFF2-40B4-BE49-F238E27FC236}">
                <a16:creationId xmlns:a16="http://schemas.microsoft.com/office/drawing/2014/main" id="{96C60DB2-33FF-4DF3-8379-72944A2D2DA3}"/>
              </a:ext>
            </a:extLst>
          </p:cNvPr>
          <p:cNvSpPr/>
          <p:nvPr/>
        </p:nvSpPr>
        <p:spPr>
          <a:xfrm>
            <a:off x="-5373" y="5278056"/>
            <a:ext cx="12197373" cy="1219859"/>
          </a:xfrm>
          <a:prstGeom prst="rect">
            <a:avLst/>
          </a:prstGeom>
          <a:gradFill flip="none" rotWithShape="1">
            <a:gsLst>
              <a:gs pos="0">
                <a:srgbClr val="404040">
                  <a:shade val="30000"/>
                  <a:satMod val="115000"/>
                </a:srgbClr>
              </a:gs>
              <a:gs pos="50000">
                <a:srgbClr val="404040">
                  <a:shade val="67500"/>
                  <a:satMod val="115000"/>
                </a:srgbClr>
              </a:gs>
              <a:gs pos="100000">
                <a:srgbClr val="404040">
                  <a:shade val="100000"/>
                  <a:satMod val="115000"/>
                </a:srgbClr>
              </a:gs>
            </a:gsLst>
            <a:lin ang="5400000" scaled="1"/>
            <a:tileRect/>
          </a:gradFill>
          <a:ln w="161925" cap="sq">
            <a:noFill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r>
              <a:rPr lang="ko-KR" altLang="en-US" sz="2400" b="1" dirty="0"/>
              <a:t>졸음 운전에 대한 규제나 사전예방 시스템이 필요</a:t>
            </a:r>
            <a:endParaRPr sz="2400" b="1" dirty="0"/>
          </a:p>
        </p:txBody>
      </p:sp>
      <p:sp>
        <p:nvSpPr>
          <p:cNvPr id="26" name="모서리가 둥근 직사각형">
            <a:extLst>
              <a:ext uri="{FF2B5EF4-FFF2-40B4-BE49-F238E27FC236}">
                <a16:creationId xmlns:a16="http://schemas.microsoft.com/office/drawing/2014/main" id="{E0194831-E94E-4C59-9FC4-9B6424D11549}"/>
              </a:ext>
            </a:extLst>
          </p:cNvPr>
          <p:cNvSpPr/>
          <p:nvPr/>
        </p:nvSpPr>
        <p:spPr>
          <a:xfrm>
            <a:off x="6716442" y="3747590"/>
            <a:ext cx="3864841" cy="1219859"/>
          </a:xfrm>
          <a:prstGeom prst="roundRect">
            <a:avLst>
              <a:gd name="adj" fmla="val 18834"/>
            </a:avLst>
          </a:prstGeom>
          <a:ln w="38100">
            <a:solidFill>
              <a:schemeClr val="accent3">
                <a:lumOff val="8823"/>
              </a:schemeClr>
            </a:solidFill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평행 사변형 9"/>
          <p:cNvSpPr/>
          <p:nvPr/>
        </p:nvSpPr>
        <p:spPr>
          <a:xfrm>
            <a:off x="4581236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직사각형 11"/>
          <p:cNvSpPr txBox="1"/>
          <p:nvPr/>
        </p:nvSpPr>
        <p:spPr>
          <a:xfrm>
            <a:off x="2453025" y="286147"/>
            <a:ext cx="6587243" cy="50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rPr dirty="0" err="1"/>
              <a:t>졸음</a:t>
            </a:r>
            <a:r>
              <a:rPr lang="ko-KR" altLang="en-US" dirty="0"/>
              <a:t>운전 </a:t>
            </a:r>
            <a:r>
              <a:rPr dirty="0" err="1"/>
              <a:t>방지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기술</a:t>
            </a:r>
            <a:endParaRPr dirty="0"/>
          </a:p>
        </p:txBody>
      </p:sp>
      <p:sp>
        <p:nvSpPr>
          <p:cNvPr id="170" name="직선 연결선 15"/>
          <p:cNvSpPr/>
          <p:nvPr/>
        </p:nvSpPr>
        <p:spPr>
          <a:xfrm>
            <a:off x="152400" y="776674"/>
            <a:ext cx="1224001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직사각형 86"/>
          <p:cNvSpPr txBox="1"/>
          <p:nvPr/>
        </p:nvSpPr>
        <p:spPr>
          <a:xfrm>
            <a:off x="203108" y="412779"/>
            <a:ext cx="44317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t>02</a:t>
            </a:r>
          </a:p>
        </p:txBody>
      </p:sp>
      <p:sp>
        <p:nvSpPr>
          <p:cNvPr id="172" name="직사각형 24"/>
          <p:cNvSpPr/>
          <p:nvPr/>
        </p:nvSpPr>
        <p:spPr>
          <a:xfrm>
            <a:off x="4341214" y="2283092"/>
            <a:ext cx="4320001" cy="45721"/>
          </a:xfrm>
          <a:prstGeom prst="rect">
            <a:avLst/>
          </a:prstGeom>
          <a:solidFill>
            <a:srgbClr val="21BF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직사각형 25"/>
          <p:cNvSpPr txBox="1"/>
          <p:nvPr/>
        </p:nvSpPr>
        <p:spPr>
          <a:xfrm>
            <a:off x="4772864" y="1794065"/>
            <a:ext cx="6298790" cy="159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50000"/>
              </a:lnSpc>
              <a:spcBef>
                <a:spcPts val="1400"/>
              </a:spcBef>
              <a:defRPr sz="2000"/>
            </a:pPr>
            <a:r>
              <a:rPr dirty="0"/>
              <a:t>1. </a:t>
            </a:r>
            <a:r>
              <a:rPr dirty="0" err="1"/>
              <a:t>차간</a:t>
            </a:r>
            <a:r>
              <a:rPr dirty="0"/>
              <a:t> </a:t>
            </a:r>
            <a:r>
              <a:rPr dirty="0" err="1"/>
              <a:t>거리유지</a:t>
            </a:r>
            <a:r>
              <a:rPr dirty="0"/>
              <a:t> </a:t>
            </a:r>
            <a:r>
              <a:rPr dirty="0" err="1"/>
              <a:t>시스템</a:t>
            </a:r>
            <a:r>
              <a:rPr dirty="0"/>
              <a:t>(SCC)</a:t>
            </a:r>
          </a:p>
          <a:p>
            <a:pPr>
              <a:lnSpc>
                <a:spcPct val="150000"/>
              </a:lnSpc>
              <a:spcBef>
                <a:spcPts val="1400"/>
              </a:spcBef>
              <a:defRPr sz="2000"/>
            </a:pPr>
            <a:r>
              <a:rPr dirty="0" err="1"/>
              <a:t>전방에</a:t>
            </a:r>
            <a:r>
              <a:rPr dirty="0"/>
              <a:t> </a:t>
            </a:r>
            <a:r>
              <a:rPr dirty="0" err="1"/>
              <a:t>차량이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인식하여</a:t>
            </a:r>
            <a:r>
              <a:rPr dirty="0"/>
              <a:t> </a:t>
            </a:r>
            <a:r>
              <a:rPr dirty="0" err="1"/>
              <a:t>자동으로</a:t>
            </a:r>
            <a:r>
              <a:rPr dirty="0"/>
              <a:t> </a:t>
            </a:r>
            <a:r>
              <a:rPr dirty="0" err="1"/>
              <a:t>자동차가</a:t>
            </a:r>
            <a:r>
              <a:rPr dirty="0"/>
              <a:t> </a:t>
            </a:r>
            <a:r>
              <a:rPr dirty="0" err="1"/>
              <a:t>속도를</a:t>
            </a:r>
            <a:r>
              <a:rPr dirty="0"/>
              <a:t> </a:t>
            </a:r>
            <a:r>
              <a:rPr dirty="0" err="1"/>
              <a:t>줄여</a:t>
            </a:r>
            <a:r>
              <a:rPr dirty="0"/>
              <a:t> 앞 </a:t>
            </a:r>
            <a:r>
              <a:rPr dirty="0" err="1"/>
              <a:t>차와의</a:t>
            </a:r>
            <a:r>
              <a:rPr dirty="0"/>
              <a:t> </a:t>
            </a:r>
            <a:r>
              <a:rPr dirty="0" err="1"/>
              <a:t>간격을</a:t>
            </a:r>
            <a:r>
              <a:rPr dirty="0"/>
              <a:t> </a:t>
            </a:r>
            <a:r>
              <a:rPr dirty="0" err="1"/>
              <a:t>유지하는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sp>
        <p:nvSpPr>
          <p:cNvPr id="174" name="직사각형 28"/>
          <p:cNvSpPr/>
          <p:nvPr/>
        </p:nvSpPr>
        <p:spPr>
          <a:xfrm rot="10800000" flipH="1">
            <a:off x="4274332" y="4582295"/>
            <a:ext cx="4521042" cy="45721"/>
          </a:xfrm>
          <a:prstGeom prst="rect">
            <a:avLst/>
          </a:prstGeom>
          <a:solidFill>
            <a:srgbClr val="21BFCA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직사각형 29"/>
          <p:cNvSpPr txBox="1"/>
          <p:nvPr/>
        </p:nvSpPr>
        <p:spPr>
          <a:xfrm>
            <a:off x="4772864" y="4138390"/>
            <a:ext cx="6744749" cy="1607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spcBef>
                <a:spcPts val="1400"/>
              </a:spcBef>
              <a:defRPr sz="2000"/>
            </a:pPr>
            <a:r>
              <a:rPr dirty="0"/>
              <a:t>2. </a:t>
            </a:r>
            <a:r>
              <a:rPr dirty="0" err="1"/>
              <a:t>차선이탈</a:t>
            </a:r>
            <a:r>
              <a:rPr dirty="0"/>
              <a:t> </a:t>
            </a:r>
            <a:r>
              <a:rPr dirty="0" err="1"/>
              <a:t>경고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  <a:p>
            <a:pPr>
              <a:lnSpc>
                <a:spcPct val="130000"/>
              </a:lnSpc>
              <a:spcBef>
                <a:spcPts val="1400"/>
              </a:spcBef>
              <a:defRPr sz="2000"/>
            </a:pPr>
            <a:r>
              <a:rPr dirty="0" err="1"/>
              <a:t>차량이</a:t>
            </a:r>
            <a:r>
              <a:rPr dirty="0"/>
              <a:t> </a:t>
            </a:r>
            <a:r>
              <a:rPr dirty="0" err="1"/>
              <a:t>차선을</a:t>
            </a:r>
            <a:r>
              <a:rPr dirty="0"/>
              <a:t> </a:t>
            </a:r>
            <a:r>
              <a:rPr dirty="0" err="1"/>
              <a:t>벗어나기</a:t>
            </a:r>
            <a:r>
              <a:rPr dirty="0"/>
              <a:t> </a:t>
            </a:r>
            <a:r>
              <a:rPr dirty="0" err="1"/>
              <a:t>시작할</a:t>
            </a:r>
            <a:r>
              <a:rPr dirty="0"/>
              <a:t> 때 </a:t>
            </a:r>
            <a:r>
              <a:rPr dirty="0" err="1"/>
              <a:t>운전자에게</a:t>
            </a:r>
            <a:r>
              <a:rPr dirty="0"/>
              <a:t> </a:t>
            </a:r>
            <a:endParaRPr lang="en-US" dirty="0"/>
          </a:p>
          <a:p>
            <a:pPr>
              <a:lnSpc>
                <a:spcPct val="130000"/>
              </a:lnSpc>
              <a:spcBef>
                <a:spcPts val="1400"/>
              </a:spcBef>
              <a:defRPr sz="2000"/>
            </a:pPr>
            <a:r>
              <a:rPr dirty="0" err="1"/>
              <a:t>경고하는</a:t>
            </a:r>
            <a:r>
              <a:rPr dirty="0"/>
              <a:t> </a:t>
            </a:r>
            <a:r>
              <a:rPr dirty="0" err="1"/>
              <a:t>시스템</a:t>
            </a:r>
            <a:endParaRPr dirty="0"/>
          </a:p>
        </p:txBody>
      </p:sp>
      <p:pic>
        <p:nvPicPr>
          <p:cNvPr id="176" name="Google Shape;73;p15" descr="Google Shape;73;p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55" y="1802050"/>
            <a:ext cx="3741545" cy="1695459"/>
          </a:xfrm>
          <a:prstGeom prst="rect">
            <a:avLst/>
          </a:prstGeom>
          <a:ln w="50800">
            <a:solidFill>
              <a:srgbClr val="DDDDDD"/>
            </a:solidFill>
            <a:miter lim="400000"/>
          </a:ln>
        </p:spPr>
      </p:pic>
      <p:pic>
        <p:nvPicPr>
          <p:cNvPr id="177" name="Google Shape;74;p15" descr="Google Shape;74;p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50" y="4212890"/>
            <a:ext cx="3741545" cy="1695460"/>
          </a:xfrm>
          <a:prstGeom prst="rect">
            <a:avLst/>
          </a:prstGeom>
          <a:ln w="50800">
            <a:solidFill>
              <a:srgbClr val="DDDDDD"/>
            </a:solidFill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평행 사변형 7"/>
          <p:cNvSpPr/>
          <p:nvPr/>
        </p:nvSpPr>
        <p:spPr>
          <a:xfrm>
            <a:off x="1848141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평행 사변형 8"/>
          <p:cNvSpPr/>
          <p:nvPr/>
        </p:nvSpPr>
        <p:spPr>
          <a:xfrm>
            <a:off x="1916258" y="329911"/>
            <a:ext cx="3194052" cy="387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평행 사변형 9"/>
          <p:cNvSpPr/>
          <p:nvPr/>
        </p:nvSpPr>
        <p:spPr>
          <a:xfrm>
            <a:off x="4581236" y="329912"/>
            <a:ext cx="7525041" cy="387352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9" name="직사각형 11"/>
          <p:cNvSpPr txBox="1"/>
          <p:nvPr/>
        </p:nvSpPr>
        <p:spPr>
          <a:xfrm>
            <a:off x="2453025" y="286147"/>
            <a:ext cx="6587243" cy="508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 b="1" i="1">
                <a:solidFill>
                  <a:srgbClr val="FFFFFF"/>
                </a:solidFill>
              </a:defRPr>
            </a:lvl1pPr>
          </a:lstStyle>
          <a:p>
            <a:r>
              <a:rPr lang="ko-KR" altLang="en-US" dirty="0"/>
              <a:t>기존 연구</a:t>
            </a:r>
            <a:endParaRPr dirty="0"/>
          </a:p>
        </p:txBody>
      </p:sp>
      <p:sp>
        <p:nvSpPr>
          <p:cNvPr id="170" name="직선 연결선 15"/>
          <p:cNvSpPr/>
          <p:nvPr/>
        </p:nvSpPr>
        <p:spPr>
          <a:xfrm>
            <a:off x="152400" y="776674"/>
            <a:ext cx="1224001" cy="2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직사각형 86"/>
          <p:cNvSpPr txBox="1"/>
          <p:nvPr/>
        </p:nvSpPr>
        <p:spPr>
          <a:xfrm>
            <a:off x="203108" y="412779"/>
            <a:ext cx="44317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400" b="1" i="1">
                <a:solidFill>
                  <a:srgbClr val="21BFCA"/>
                </a:solidFill>
              </a:defRPr>
            </a:pPr>
            <a: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1BBB2-5406-49F9-85AC-7B6E19E9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4" y="1528304"/>
            <a:ext cx="4856557" cy="4553022"/>
          </a:xfrm>
          <a:prstGeom prst="rect">
            <a:avLst/>
          </a:prstGeom>
        </p:spPr>
      </p:pic>
      <p:sp>
        <p:nvSpPr>
          <p:cNvPr id="16" name="모서리가 둥근 직사각형">
            <a:extLst>
              <a:ext uri="{FF2B5EF4-FFF2-40B4-BE49-F238E27FC236}">
                <a16:creationId xmlns:a16="http://schemas.microsoft.com/office/drawing/2014/main" id="{D35E3802-2035-410A-A657-70A1E09B95A3}"/>
              </a:ext>
            </a:extLst>
          </p:cNvPr>
          <p:cNvSpPr/>
          <p:nvPr/>
        </p:nvSpPr>
        <p:spPr>
          <a:xfrm>
            <a:off x="5604554" y="1973502"/>
            <a:ext cx="5997018" cy="2365084"/>
          </a:xfrm>
          <a:prstGeom prst="roundRect">
            <a:avLst>
              <a:gd name="adj" fmla="val 18834"/>
            </a:avLst>
          </a:prstGeom>
          <a:ln w="38100">
            <a:solidFill>
              <a:schemeClr val="accent3">
                <a:lumOff val="8823"/>
              </a:schemeClr>
            </a:solidFill>
            <a:miter lim="400000"/>
          </a:ln>
        </p:spPr>
        <p:txBody>
          <a:bodyPr lIns="45718" tIns="45718" rIns="45718" bIns="45718" anchor="ctr"/>
          <a:lstStyle/>
          <a:p>
            <a:r>
              <a:rPr lang="ko-KR" altLang="en-US" dirty="0"/>
              <a:t>눈 개폐여부를 판단하기 위해 기존 연구를 참고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동공 영역을 추출 후 이진화</a:t>
            </a:r>
            <a:r>
              <a:rPr lang="en-US" altLang="ko-KR" dirty="0"/>
              <a:t>(binarization)</a:t>
            </a:r>
            <a:r>
              <a:rPr lang="ko-KR" altLang="en-US" dirty="0"/>
              <a:t>하여 눈을 뜬 상태의 </a:t>
            </a:r>
            <a:r>
              <a:rPr lang="en-US" altLang="ko-KR" dirty="0"/>
              <a:t>black pixel</a:t>
            </a:r>
            <a:r>
              <a:rPr lang="ko-KR" altLang="en-US" dirty="0"/>
              <a:t>의 개수와 눈을 감은 상태의 </a:t>
            </a:r>
            <a:r>
              <a:rPr lang="en-US" altLang="ko-KR" dirty="0"/>
              <a:t>black pixel</a:t>
            </a:r>
            <a:r>
              <a:rPr lang="ko-KR" altLang="en-US" dirty="0"/>
              <a:t>의 개수의 차이를 특징으로 눈 개폐 상태를 판단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0427F-3CE7-48BA-87E2-D84CE9C8DBB4}"/>
              </a:ext>
            </a:extLst>
          </p:cNvPr>
          <p:cNvSpPr txBox="1"/>
          <p:nvPr/>
        </p:nvSpPr>
        <p:spPr>
          <a:xfrm>
            <a:off x="5604554" y="4483627"/>
            <a:ext cx="6093724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Lee, </a:t>
            </a:r>
            <a:r>
              <a:rPr lang="en-US" altLang="ko-KR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Juhyeon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ko-KR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Hyoungsuk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Yoo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"A method to identify the identification eye status for drowsiness monitoring system." </a:t>
            </a:r>
            <a:r>
              <a:rPr lang="en-US" altLang="ko-KR" sz="1400" b="0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Transactions of The Korean Institute of Electrical Engineers</a:t>
            </a:r>
            <a:r>
              <a:rPr lang="en-US" altLang="ko-KR" sz="140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63.12 (2014): 1667-1670.</a:t>
            </a:r>
            <a:endParaRPr lang="ko-KR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7601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2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3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4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기술개발전략</a:t>
            </a:r>
          </a:p>
        </p:txBody>
      </p:sp>
      <p:sp>
        <p:nvSpPr>
          <p:cNvPr id="205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6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0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endParaRPr kumimoji="0" sz="2400" b="1" i="1" u="none" strike="noStrike" kern="0" cap="none" spc="0" normalizeH="0" baseline="0" noProof="0" dirty="0">
              <a:ln>
                <a:noFill/>
              </a:ln>
              <a:solidFill>
                <a:srgbClr val="21BFCA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7" name="얼굴 영역 검출"/>
          <p:cNvSpPr/>
          <p:nvPr/>
        </p:nvSpPr>
        <p:spPr>
          <a:xfrm>
            <a:off x="1107536" y="1264140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6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얼굴</a:t>
            </a:r>
            <a:r>
              <a:rPr kumimoji="0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sz="16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영역</a:t>
            </a:r>
            <a:r>
              <a:rPr kumimoji="0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lang="ko-KR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탐지</a:t>
            </a:r>
            <a:endParaRPr kumimoji="0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8" name="눈 영역 탐색 ROI설정"/>
          <p:cNvSpPr/>
          <p:nvPr/>
        </p:nvSpPr>
        <p:spPr>
          <a:xfrm>
            <a:off x="1103190" y="2239936"/>
            <a:ext cx="2010506" cy="633509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5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얼굴 영역 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랜드마크 분할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9" name="눈 영역 검출"/>
          <p:cNvSpPr/>
          <p:nvPr/>
        </p:nvSpPr>
        <p:spPr>
          <a:xfrm>
            <a:off x="1107536" y="3343089"/>
            <a:ext cx="2010506" cy="633508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랜드마크 중 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눈 영역 검출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0" name="눈 깜빡임 인식"/>
          <p:cNvSpPr/>
          <p:nvPr/>
        </p:nvSpPr>
        <p:spPr>
          <a:xfrm>
            <a:off x="1110982" y="4474618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눈 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개폐여부 판단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1" name="졸음 인식"/>
          <p:cNvSpPr/>
          <p:nvPr/>
        </p:nvSpPr>
        <p:spPr>
          <a:xfrm>
            <a:off x="1103190" y="5463166"/>
            <a:ext cx="2010506" cy="511176"/>
          </a:xfrm>
          <a:prstGeom prst="roundRect">
            <a:avLst>
              <a:gd name="adj" fmla="val 37267"/>
            </a:avLst>
          </a:prstGeom>
          <a:solidFill>
            <a:srgbClr val="DDDDDD"/>
          </a:solidFill>
          <a:ln w="38100">
            <a:solidFill>
              <a:srgbClr val="5CBDC7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700"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졸음</a:t>
            </a:r>
            <a:r>
              <a:rPr kumimoji="0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 </a:t>
            </a:r>
            <a:r>
              <a:rPr kumimoji="0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인식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2" name="선"/>
          <p:cNvSpPr/>
          <p:nvPr/>
        </p:nvSpPr>
        <p:spPr>
          <a:xfrm>
            <a:off x="2108443" y="1852077"/>
            <a:ext cx="0" cy="387859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3" name="선"/>
          <p:cNvSpPr/>
          <p:nvPr/>
        </p:nvSpPr>
        <p:spPr>
          <a:xfrm>
            <a:off x="2108442" y="4076156"/>
            <a:ext cx="1" cy="319791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4" name="선"/>
          <p:cNvSpPr/>
          <p:nvPr/>
        </p:nvSpPr>
        <p:spPr>
          <a:xfrm>
            <a:off x="2108442" y="2948628"/>
            <a:ext cx="1" cy="319790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5" name="선"/>
          <p:cNvSpPr/>
          <p:nvPr/>
        </p:nvSpPr>
        <p:spPr>
          <a:xfrm>
            <a:off x="2116235" y="5060465"/>
            <a:ext cx="1" cy="319791"/>
          </a:xfrm>
          <a:prstGeom prst="line">
            <a:avLst/>
          </a:prstGeom>
          <a:ln w="38100">
            <a:solidFill>
              <a:srgbClr val="5CBDC7"/>
            </a:solidFill>
            <a:miter/>
            <a:tailEnd type="triangle"/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16" name="Paul Viola와 Michael Jones가 제안한 Haar-like Feature Cascade Classifier 방법을 사용하여 얼굴 영역을 검출"/>
          <p:cNvSpPr txBox="1"/>
          <p:nvPr/>
        </p:nvSpPr>
        <p:spPr>
          <a:xfrm>
            <a:off x="3679195" y="1346945"/>
            <a:ext cx="7192806" cy="30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얼굴 인식 관련 알고리즘에 유용한 파이썬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dlib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라이브러리를 이용하여 얼굴 영역 탐지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7" name="코 영역을 먼저 검출하여 코 영역과의 절대적인 위치 정보와 검출된 얼굴영역의 크기정보를 이용해 눈 영역 탐색 ROI를 설정"/>
          <p:cNvSpPr txBox="1"/>
          <p:nvPr/>
        </p:nvSpPr>
        <p:spPr>
          <a:xfrm>
            <a:off x="3679196" y="2383760"/>
            <a:ext cx="6587242" cy="300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035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탐지된 얼굴을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dlib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shape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predictor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 통해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68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분할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" name="Haar-like Feature Cascade Classifier 방법을 사용하여 눈 영역을 검출"/>
          <p:cNvSpPr txBox="1"/>
          <p:nvPr/>
        </p:nvSpPr>
        <p:spPr>
          <a:xfrm>
            <a:off x="3679195" y="3278201"/>
            <a:ext cx="6977049" cy="69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68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개의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중 왼쪽 눈에 해당하는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36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 41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와 오른쪽 눈에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해당하는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42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~ 47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번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landmark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를 사용하여 눈 영역 검출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검출된 눈 영역에서 눈의 깜빡임을 인식하기 위하여 back propagation 방법으로 학습한   MLP Classifier를 사용"/>
          <p:cNvSpPr txBox="1"/>
          <p:nvPr/>
        </p:nvSpPr>
        <p:spPr>
          <a:xfrm>
            <a:off x="3679196" y="4380007"/>
            <a:ext cx="6587242" cy="698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검출된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눈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영역에서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눈의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개폐 여부를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판단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하기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위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해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양쪽 뜬 눈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감은 눈 이미지 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lang="en-US" altLang="ko-KR" dirty="0"/>
              <a:t>    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dataset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을 이용하여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CNN(Convolutional Neural Network) </a:t>
            </a:r>
            <a:r>
              <a:rPr lang="ko-KR" altLang="en-US" kern="0" dirty="0"/>
              <a:t>구조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로 학습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PERCLOS 방법을 통해 졸음을 인식한다. PERCLOS(%) = (눈을 감은 누적된 시간 / 측정시간) X 100  PERCLOS = 30% 이상인 경우 졸음으로 판단!"/>
          <p:cNvSpPr txBox="1"/>
          <p:nvPr/>
        </p:nvSpPr>
        <p:spPr>
          <a:xfrm>
            <a:off x="3679195" y="5414196"/>
            <a:ext cx="8263394" cy="1021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2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PERCLOS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방법을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통해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졸음을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인식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PERCLOS(%) = (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눈을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감은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누적된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시간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/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측정시간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X 100 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lang="en-US" dirty="0"/>
              <a:t>     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PERCLOS =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40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%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이상인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경우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졸음으로</a:t>
            </a:r>
            <a: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sz="14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판단</a:t>
            </a:r>
            <a:endParaRPr lang="en-US" dirty="0"/>
          </a:p>
          <a:p>
            <a:pPr marL="0" marR="0" lvl="0" indent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(PERCLOS=PERCENTAGE OF EYE CLOSER)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2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3" name="평행 사변형 9"/>
          <p:cNvSpPr/>
          <p:nvPr/>
        </p:nvSpPr>
        <p:spPr>
          <a:xfrm>
            <a:off x="4581236" y="329912"/>
            <a:ext cx="7525040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</a:defRPr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4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기술개발전략</a:t>
            </a:r>
          </a:p>
        </p:txBody>
      </p:sp>
      <p:sp>
        <p:nvSpPr>
          <p:cNvPr id="205" name="직선 연결선 15"/>
          <p:cNvSpPr/>
          <p:nvPr/>
        </p:nvSpPr>
        <p:spPr>
          <a:xfrm>
            <a:off x="152400" y="776674"/>
            <a:ext cx="1224001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06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0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21BFCA"/>
                </a:solidFill>
                <a:effectLst/>
                <a:uLnTx/>
                <a:uFillTx/>
                <a:latin typeface="맑은 고딕"/>
                <a:ea typeface="맑은 고딕"/>
                <a:sym typeface="맑은 고딕"/>
              </a:rPr>
              <a:t>3</a:t>
            </a:r>
            <a:endParaRPr kumimoji="0" sz="2400" b="1" i="1" u="none" strike="noStrike" kern="0" cap="none" spc="0" normalizeH="0" baseline="0" noProof="0" dirty="0">
              <a:ln>
                <a:noFill/>
              </a:ln>
              <a:solidFill>
                <a:srgbClr val="21BFCA"/>
              </a:solidFill>
              <a:effectLst/>
              <a:uLnTx/>
              <a:uFillTx/>
              <a:latin typeface="맑은 고딕"/>
              <a:ea typeface="맑은 고딕"/>
              <a:sym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FECBB-D8CC-4164-8898-196D9B19F89B}"/>
              </a:ext>
            </a:extLst>
          </p:cNvPr>
          <p:cNvSpPr txBox="1"/>
          <p:nvPr/>
        </p:nvSpPr>
        <p:spPr>
          <a:xfrm>
            <a:off x="1152123" y="5090137"/>
            <a:ext cx="7191633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spcBef>
                <a:spcPts val="0"/>
              </a:spcBef>
              <a:spcAft>
                <a:spcPts val="0"/>
              </a:spcAft>
              <a:buClrTx/>
              <a:buSzPct val="120000"/>
              <a:tabLst/>
            </a:pP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Qing, Wu, et al. "A </a:t>
            </a:r>
            <a:r>
              <a:rPr lang="en-US" altLang="ko-KR" sz="105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perclos</a:t>
            </a: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-based driver fatigue recognition application for smart vehicle space." </a:t>
            </a:r>
            <a:r>
              <a:rPr lang="en-US" altLang="ko-KR" sz="1050" b="0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2010 Third International Symposium on Information Processing</a:t>
            </a:r>
            <a:r>
              <a:rPr lang="en-US" altLang="ko-KR" sz="1050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IEEE, 2010.</a:t>
            </a:r>
            <a:endParaRPr kumimoji="0" lang="ko-KR" altLang="en-US" sz="1050" b="0" i="0" u="none" strike="noStrike" cap="none" spc="0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6234BBAD-5AA8-46DA-AFDD-CEDF6F7AA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" y="1258801"/>
            <a:ext cx="7966352" cy="3862474"/>
          </a:xfrm>
          <a:prstGeom prst="rect">
            <a:avLst/>
          </a:prstGeom>
        </p:spPr>
      </p:pic>
      <p:sp>
        <p:nvSpPr>
          <p:cNvPr id="25" name="PERCLOS 방법을 통해 졸음을 인식한다. PERCLOS(%) = (눈을 감은 누적된 시간 / 측정시간) X 100  PERCLOS = 30% 이상인 경우 졸음으로 판단!">
            <a:extLst>
              <a:ext uri="{FF2B5EF4-FFF2-40B4-BE49-F238E27FC236}">
                <a16:creationId xmlns:a16="http://schemas.microsoft.com/office/drawing/2014/main" id="{7BE5DEA6-5999-402A-989F-922360D688A5}"/>
              </a:ext>
            </a:extLst>
          </p:cNvPr>
          <p:cNvSpPr txBox="1"/>
          <p:nvPr/>
        </p:nvSpPr>
        <p:spPr>
          <a:xfrm>
            <a:off x="7123399" y="4494310"/>
            <a:ext cx="4982877" cy="496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3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피곤할 경우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perclos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가 모두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40 %</a:t>
            </a: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이상임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PERCLOS 방법을 통해 졸음을 인식한다. PERCLOS(%) = (눈을 감은 누적된 시간 / 측정시간) X 100  PERCLOS = 30% 이상인 경우 졸음으로 판단!">
            <a:extLst>
              <a:ext uri="{FF2B5EF4-FFF2-40B4-BE49-F238E27FC236}">
                <a16:creationId xmlns:a16="http://schemas.microsoft.com/office/drawing/2014/main" id="{ED53F72E-C883-4A16-B07D-3F9C058BEE1E}"/>
              </a:ext>
            </a:extLst>
          </p:cNvPr>
          <p:cNvSpPr txBox="1"/>
          <p:nvPr/>
        </p:nvSpPr>
        <p:spPr>
          <a:xfrm>
            <a:off x="5379090" y="3190037"/>
            <a:ext cx="1332995" cy="837213"/>
          </a:xfrm>
          <a:prstGeom prst="rect">
            <a:avLst/>
          </a:prstGeom>
          <a:ln w="38100">
            <a:solidFill>
              <a:srgbClr val="FF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marL="120315" indent="-120315">
              <a:lnSpc>
                <a:spcPct val="103500"/>
              </a:lnSpc>
              <a:buSzPct val="60000"/>
              <a:buBlip>
                <a:blip r:embed="rId3"/>
              </a:buBlip>
              <a:defRPr sz="1400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R="0" lvl="0" algn="l" defTabSz="9144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Wingdings" panose="05000000000000000000" pitchFamily="2" charset="2"/>
              <a:buChar char="ü"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E31DB03-A8EE-4A04-A993-62916F127E51}"/>
              </a:ext>
            </a:extLst>
          </p:cNvPr>
          <p:cNvCxnSpPr>
            <a:stCxn id="26" idx="2"/>
          </p:cNvCxnSpPr>
          <p:nvPr/>
        </p:nvCxnSpPr>
        <p:spPr>
          <a:xfrm rot="16200000" flipH="1">
            <a:off x="6204943" y="3867895"/>
            <a:ext cx="678529" cy="997238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7264018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</a:p>
          <a:p>
            <a:endParaRPr lang="ko-KR" altLang="en-US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0649DE0E-B0AC-4322-BFA5-E4BE967C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9" y="1238339"/>
            <a:ext cx="7991578" cy="2652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427E4D-1C36-4F5E-A7E0-599AB84FE8FB}"/>
              </a:ext>
            </a:extLst>
          </p:cNvPr>
          <p:cNvSpPr txBox="1"/>
          <p:nvPr/>
        </p:nvSpPr>
        <p:spPr>
          <a:xfrm>
            <a:off x="8418787" y="1969779"/>
            <a:ext cx="3046041" cy="1200327"/>
          </a:xfrm>
          <a:prstGeom prst="rect">
            <a:avLst/>
          </a:prstGeom>
          <a:noFill/>
          <a:ln w="25400" cap="rnd">
            <a:solidFill>
              <a:schemeClr val="tx2"/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Train set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과  </a:t>
            </a:r>
            <a:r>
              <a:rPr lang="en-US" altLang="ko-KR" dirty="0" err="1"/>
              <a:t>V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aildation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 set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을 나누어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load,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</a:t>
            </a:r>
            <a:r>
              <a:rPr lang="ko-KR" altLang="en-US" dirty="0"/>
              <a:t>이면 눈을 뜬 사진</a:t>
            </a:r>
            <a:r>
              <a:rPr lang="en-US" altLang="ko-KR" dirty="0"/>
              <a:t>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이면 눈을 감은사진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333F52-6F7E-4B28-ABAF-566B5725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08" y="3890626"/>
            <a:ext cx="4333978" cy="28364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79BF219-11A8-488C-970E-6AD223F5911F}"/>
              </a:ext>
            </a:extLst>
          </p:cNvPr>
          <p:cNvSpPr txBox="1"/>
          <p:nvPr/>
        </p:nvSpPr>
        <p:spPr>
          <a:xfrm>
            <a:off x="4761186" y="4867535"/>
            <a:ext cx="4474866" cy="923330"/>
          </a:xfrm>
          <a:prstGeom prst="rect">
            <a:avLst/>
          </a:prstGeom>
          <a:noFill/>
          <a:ln w="25400" cap="rnd">
            <a:solidFill>
              <a:schemeClr val="tx2">
                <a:alpha val="99000"/>
              </a:schemeClr>
            </a:solidFill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Data augmentation</a:t>
            </a:r>
            <a:r>
              <a:rPr lang="ko-KR" altLang="en-US" dirty="0"/>
              <a:t>을 이용해 </a:t>
            </a:r>
            <a:r>
              <a:rPr lang="en-US" altLang="ko-KR" dirty="0"/>
              <a:t>data</a:t>
            </a:r>
            <a:r>
              <a:rPr lang="ko-KR" altLang="en-US" dirty="0"/>
              <a:t>를 늘리고 </a:t>
            </a:r>
            <a:r>
              <a:rPr lang="en-US" altLang="ko-KR" dirty="0" err="1"/>
              <a:t>batch_size</a:t>
            </a:r>
            <a:r>
              <a:rPr lang="ko-KR" altLang="en-US" dirty="0"/>
              <a:t>를 </a:t>
            </a:r>
            <a:r>
              <a:rPr lang="en-US" altLang="ko-KR" dirty="0"/>
              <a:t>32</a:t>
            </a:r>
            <a:r>
              <a:rPr lang="ko-KR" altLang="en-US" dirty="0"/>
              <a:t>로 선언하여 </a:t>
            </a:r>
            <a:r>
              <a:rPr lang="en-US" altLang="ko-KR" dirty="0"/>
              <a:t>32</a:t>
            </a:r>
            <a:r>
              <a:rPr lang="ko-KR" altLang="en-US" dirty="0"/>
              <a:t>씩 </a:t>
            </a:r>
          </a:p>
          <a:p>
            <a:r>
              <a:rPr lang="ko-KR" altLang="en-US" dirty="0"/>
              <a:t>끊어서 </a:t>
            </a:r>
            <a:r>
              <a:rPr lang="ko-KR" altLang="en-US" dirty="0" err="1"/>
              <a:t>읽어들임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211F6-580F-4CA0-8A41-499BB8D36A42}"/>
              </a:ext>
            </a:extLst>
          </p:cNvPr>
          <p:cNvSpPr txBox="1"/>
          <p:nvPr/>
        </p:nvSpPr>
        <p:spPr>
          <a:xfrm>
            <a:off x="427208" y="803456"/>
            <a:ext cx="597359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rPr>
              <a:t>모델 </a:t>
            </a:r>
            <a:r>
              <a:rPr lang="ko-KR" altLang="en-US" sz="2200" b="1" dirty="0"/>
              <a:t>설계</a:t>
            </a:r>
            <a:endParaRPr kumimoji="0" lang="ko-KR" altLang="en-US" sz="2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603269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평행 사변형 7"/>
          <p:cNvSpPr/>
          <p:nvPr/>
        </p:nvSpPr>
        <p:spPr>
          <a:xfrm>
            <a:off x="1848142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1E868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6" name="평행 사변형 8"/>
          <p:cNvSpPr/>
          <p:nvPr/>
        </p:nvSpPr>
        <p:spPr>
          <a:xfrm>
            <a:off x="1916259" y="329912"/>
            <a:ext cx="3194051" cy="387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31" y="0"/>
                </a:lnTo>
                <a:lnTo>
                  <a:pt x="21600" y="0"/>
                </a:lnTo>
                <a:lnTo>
                  <a:pt x="19769" y="21600"/>
                </a:lnTo>
                <a:close/>
              </a:path>
            </a:pathLst>
          </a:custGeom>
          <a:solidFill>
            <a:srgbClr val="21BFCA"/>
          </a:solidFill>
          <a:ln w="161925" cap="sq">
            <a:solidFill>
              <a:srgbClr val="21BFC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7" name="평행 사변형 9"/>
          <p:cNvSpPr/>
          <p:nvPr/>
        </p:nvSpPr>
        <p:spPr>
          <a:xfrm>
            <a:off x="4581237" y="329912"/>
            <a:ext cx="7525039" cy="387351"/>
          </a:xfrm>
          <a:prstGeom prst="rect">
            <a:avLst/>
          </a:prstGeom>
          <a:solidFill>
            <a:srgbClr val="21BFCA"/>
          </a:solidFill>
          <a:ln w="161925" cap="sq">
            <a:solidFill>
              <a:srgbClr val="21BFCA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8" name="직사각형 11"/>
          <p:cNvSpPr txBox="1"/>
          <p:nvPr/>
        </p:nvSpPr>
        <p:spPr>
          <a:xfrm>
            <a:off x="2453025" y="286146"/>
            <a:ext cx="658724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 i="1">
                <a:solidFill>
                  <a:srgbClr val="FFFFFF"/>
                </a:solidFill>
              </a:defRPr>
            </a:pPr>
            <a:r>
              <a:rPr lang="ko-KR" altLang="en-US" dirty="0"/>
              <a:t>기술 설명 및 시연</a:t>
            </a:r>
            <a:endParaRPr lang="en-US" sz="700" b="0" dirty="0"/>
          </a:p>
        </p:txBody>
      </p:sp>
      <p:sp>
        <p:nvSpPr>
          <p:cNvPr id="279" name="직선 연결선 15"/>
          <p:cNvSpPr/>
          <p:nvPr/>
        </p:nvSpPr>
        <p:spPr>
          <a:xfrm>
            <a:off x="152400" y="776674"/>
            <a:ext cx="1224000" cy="1"/>
          </a:xfrm>
          <a:prstGeom prst="line">
            <a:avLst/>
          </a:prstGeom>
          <a:ln w="15875" cap="rnd">
            <a:solidFill>
              <a:srgbClr val="8BDBE3">
                <a:alpha val="50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0" name="직사각형 86"/>
          <p:cNvSpPr txBox="1"/>
          <p:nvPr/>
        </p:nvSpPr>
        <p:spPr>
          <a:xfrm>
            <a:off x="203109" y="412778"/>
            <a:ext cx="44819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 i="1">
                <a:solidFill>
                  <a:srgbClr val="21BFCA"/>
                </a:solidFill>
              </a:defRPr>
            </a:lvl1pPr>
          </a:lstStyle>
          <a:p>
            <a:r>
              <a:rPr dirty="0"/>
              <a:t>0</a:t>
            </a:r>
            <a:r>
              <a:rPr lang="en-US" dirty="0"/>
              <a:t>4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25F2B9-7BC5-42EB-B972-81D5069B3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571"/>
            <a:ext cx="6708004" cy="33309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675BFC-FF1A-4E73-A138-C0E738D4D4F3}"/>
              </a:ext>
            </a:extLst>
          </p:cNvPr>
          <p:cNvSpPr txBox="1"/>
          <p:nvPr/>
        </p:nvSpPr>
        <p:spPr>
          <a:xfrm>
            <a:off x="6708004" y="2482863"/>
            <a:ext cx="609337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 dirty="0"/>
              <a:t>CNN</a:t>
            </a:r>
            <a:r>
              <a:rPr lang="ko-KR" altLang="en-US" dirty="0"/>
              <a:t>모델을 사용하여 학습을 진행합니다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epoch</a:t>
            </a:r>
            <a:r>
              <a:rPr lang="ko-KR" altLang="en-US" dirty="0"/>
              <a:t>는 </a:t>
            </a:r>
            <a:r>
              <a:rPr lang="en-US" altLang="ko-KR" dirty="0"/>
              <a:t>50</a:t>
            </a:r>
            <a:r>
              <a:rPr lang="ko-KR" altLang="en-US" dirty="0"/>
              <a:t>으로 설정하였습니다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18B4580-5DD0-4F52-927F-C795711AA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7" y="4500421"/>
            <a:ext cx="9449619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033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8_Office 테마">
  <a:themeElements>
    <a:clrScheme name="18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8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8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8_Office 테마">
  <a:themeElements>
    <a:clrScheme name="18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8_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18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1171</Words>
  <Application>Microsoft Office PowerPoint</Application>
  <PresentationFormat>와이드스크린</PresentationFormat>
  <Paragraphs>181</Paragraphs>
  <Slides>22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NanumGothic</vt:lpstr>
      <vt:lpstr>맑은 고딕</vt:lpstr>
      <vt:lpstr>함초롬바탕</vt:lpstr>
      <vt:lpstr>Arial</vt:lpstr>
      <vt:lpstr>Wingdings</vt:lpstr>
      <vt:lpstr>18_Office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82102</dc:creator>
  <cp:lastModifiedBy> </cp:lastModifiedBy>
  <cp:revision>76</cp:revision>
  <dcterms:modified xsi:type="dcterms:W3CDTF">2021-05-21T16:05:10Z</dcterms:modified>
</cp:coreProperties>
</file>