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comments/comment1.xml" ContentType="application/vnd.openxmlformats-officedocument.presentationml.comments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17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8" r:id="rId3"/>
    <p:sldId id="257" r:id="rId4"/>
    <p:sldId id="264" r:id="rId5"/>
    <p:sldId id="288" r:id="rId6"/>
    <p:sldId id="289" r:id="rId7"/>
    <p:sldId id="279" r:id="rId8"/>
    <p:sldId id="290" r:id="rId9"/>
    <p:sldId id="287" r:id="rId10"/>
    <p:sldId id="280" r:id="rId11"/>
    <p:sldId id="281" r:id="rId12"/>
    <p:sldId id="285" r:id="rId13"/>
    <p:sldId id="282" r:id="rId14"/>
    <p:sldId id="291" r:id="rId15"/>
    <p:sldId id="283" r:id="rId16"/>
    <p:sldId id="284" r:id="rId17"/>
    <p:sldId id="270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tag1g09" initials="t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4681" autoAdjust="0"/>
    <p:restoredTop sz="94660"/>
  </p:normalViewPr>
  <p:slideViewPr>
    <p:cSldViewPr>
      <p:cViewPr>
        <p:scale>
          <a:sx n="101" d="100"/>
          <a:sy n="101" d="100"/>
        </p:scale>
        <p:origin x="-1144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 authorId="0" dt="2012-10-23T13:15:13.711" idx="4">
    <p:pos x="10" y="10"/>
    <p:text>This digram does seem to work, It needs finishing.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98EB7-082C-9949-BFCA-B4BAD2D6FDBD}" type="datetimeFigureOut">
              <a:rPr lang="en-US" smtClean="0"/>
              <a:pPr/>
              <a:t>11/20/12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4919-99E7-6D4E-8297-7B2819B263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01348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65251-34BA-484B-BD29-7371F8FBFAE2}" type="datetimeFigureOut">
              <a:rPr lang="en-GB" smtClean="0"/>
              <a:pPr/>
              <a:t>11/20/12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C83F9-B412-4659-B1AB-C5ADB3A69E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19798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11/20/12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11/20/12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11/20/12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11/20/12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11/20/12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11/20/12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11/20/12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11/20/12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11/20/12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11/20/12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11/20/12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13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BCD74-F7F5-4BD6-83D7-1EBC56D75222}" type="datetimeFigureOut">
              <a:rPr lang="en-GB" smtClean="0"/>
              <a:pPr/>
              <a:t>11/20/12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Trendubad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Trending Topic Malware Crawler</a:t>
            </a:r>
          </a:p>
          <a:p>
            <a:endParaRPr lang="en-GB" dirty="0"/>
          </a:p>
          <a:p>
            <a:r>
              <a:rPr lang="en-GB" dirty="0" smtClean="0"/>
              <a:t>Week 8 Progress Seminar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Internet Explorer under Wine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High </a:t>
            </a:r>
            <a:r>
              <a:rPr lang="en-GB" dirty="0" smtClean="0"/>
              <a:t>interaction </a:t>
            </a:r>
            <a:r>
              <a:rPr lang="en-GB" dirty="0"/>
              <a:t>malware detection. </a:t>
            </a:r>
          </a:p>
          <a:p>
            <a:r>
              <a:rPr lang="en-GB" dirty="0"/>
              <a:t>Open suspicious URLs with Internet Explorer 6</a:t>
            </a:r>
            <a:r>
              <a:rPr lang="en-GB" dirty="0" smtClean="0"/>
              <a:t> under Wine.</a:t>
            </a:r>
            <a:endParaRPr lang="en-GB" dirty="0"/>
          </a:p>
          <a:p>
            <a:r>
              <a:rPr lang="en-GB" dirty="0" smtClean="0"/>
              <a:t>Wine is not </a:t>
            </a:r>
            <a:r>
              <a:rPr lang="en-GB" dirty="0"/>
              <a:t>a Windows emulator for non-Windows OS.</a:t>
            </a:r>
          </a:p>
          <a:p>
            <a:r>
              <a:rPr lang="en-GB" dirty="0"/>
              <a:t>Each IE instance is </a:t>
            </a:r>
            <a:r>
              <a:rPr lang="en-GB" dirty="0" smtClean="0"/>
              <a:t>run </a:t>
            </a:r>
            <a:r>
              <a:rPr lang="en-GB" dirty="0"/>
              <a:t>in a separate Wine-prefix, i.e. an isolated temp virtual Windows environment. </a:t>
            </a:r>
          </a:p>
          <a:p>
            <a:r>
              <a:rPr lang="en-GB" dirty="0"/>
              <a:t>Check for file system activities after that.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Clam AV HTML Scan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Low </a:t>
            </a:r>
            <a:r>
              <a:rPr lang="en-GB" dirty="0" smtClean="0"/>
              <a:t>interaction </a:t>
            </a:r>
            <a:r>
              <a:rPr lang="en-GB" dirty="0"/>
              <a:t>malware detection.</a:t>
            </a:r>
          </a:p>
          <a:p>
            <a:r>
              <a:rPr lang="en-GB" dirty="0"/>
              <a:t>Download the content of a suspicious URL then scan with </a:t>
            </a:r>
            <a:r>
              <a:rPr lang="en-GB" dirty="0" err="1"/>
              <a:t>ClamAV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Both high interactive and low interactive approaches are achieved with Python. </a:t>
            </a:r>
          </a:p>
          <a:p>
            <a:r>
              <a:rPr lang="en-GB" dirty="0"/>
              <a:t>Concurrent processing via threading.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Capture-HPC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Open source high-interaction “client honeypot”</a:t>
            </a:r>
          </a:p>
          <a:p>
            <a:r>
              <a:rPr lang="en-GB" dirty="0" smtClean="0"/>
              <a:t>Uses VM APIs combined with kernel drivers to automatically browse for malicious sites.</a:t>
            </a:r>
          </a:p>
          <a:p>
            <a:r>
              <a:rPr lang="en-GB" dirty="0" smtClean="0"/>
              <a:t>Slow, but provides high quality emulation of a vulnerable </a:t>
            </a:r>
            <a:r>
              <a:rPr lang="en-GB" dirty="0" err="1" smtClean="0"/>
              <a:t>envrionment</a:t>
            </a:r>
            <a:endParaRPr lang="en-GB" dirty="0" smtClean="0"/>
          </a:p>
          <a:p>
            <a:r>
              <a:rPr lang="en-GB" dirty="0" smtClean="0"/>
              <a:t>Required customisation for ECS infrastructure.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Good/Bad URL Lists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Alexa</a:t>
            </a:r>
            <a:r>
              <a:rPr lang="en-GB" dirty="0" smtClean="0"/>
              <a:t>, Google “Safe Browsing Lookup API”, Web </a:t>
            </a:r>
            <a:r>
              <a:rPr lang="en-GB" dirty="0" smtClean="0"/>
              <a:t>Of Trust “WOT” API</a:t>
            </a:r>
          </a:p>
          <a:p>
            <a:r>
              <a:rPr lang="en-GB" dirty="0" smtClean="0"/>
              <a:t>Make request to Google or WOT, return reformatted result</a:t>
            </a:r>
          </a:p>
          <a:p>
            <a:r>
              <a:rPr lang="en-GB" dirty="0" err="1" smtClean="0"/>
              <a:t>Alexa</a:t>
            </a:r>
            <a:r>
              <a:rPr lang="en-GB" dirty="0" smtClean="0"/>
              <a:t> </a:t>
            </a:r>
            <a:r>
              <a:rPr lang="en-GB" dirty="0" smtClean="0"/>
              <a:t>provides daily ZIP of top million results…</a:t>
            </a:r>
            <a:r>
              <a:rPr lang="en-GB" dirty="0" smtClean="0"/>
              <a:t> 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Good/Bad URL Lists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Daily </a:t>
            </a:r>
            <a:r>
              <a:rPr lang="en-GB" dirty="0" err="1" smtClean="0"/>
              <a:t>Celerybeat</a:t>
            </a:r>
            <a:r>
              <a:rPr lang="en-GB" dirty="0" smtClean="0"/>
              <a:t> Task</a:t>
            </a:r>
          </a:p>
          <a:p>
            <a:pPr lvl="1"/>
            <a:r>
              <a:rPr lang="en-GB" dirty="0" smtClean="0"/>
              <a:t>Download, extract and store </a:t>
            </a:r>
            <a:r>
              <a:rPr lang="en-GB" dirty="0" err="1" smtClean="0"/>
              <a:t>Alexa</a:t>
            </a:r>
            <a:r>
              <a:rPr lang="en-GB" dirty="0" smtClean="0"/>
              <a:t> Zipped CSV in </a:t>
            </a:r>
            <a:r>
              <a:rPr lang="en-GB" dirty="0" err="1" smtClean="0"/>
              <a:t>Redis</a:t>
            </a:r>
            <a:r>
              <a:rPr lang="en-GB" dirty="0" smtClean="0"/>
              <a:t> write master</a:t>
            </a:r>
          </a:p>
          <a:p>
            <a:pPr lvl="1"/>
            <a:r>
              <a:rPr lang="en-GB" dirty="0" err="1" smtClean="0"/>
              <a:t>Redis</a:t>
            </a:r>
            <a:r>
              <a:rPr lang="en-GB" dirty="0" smtClean="0"/>
              <a:t> read slaves on each worker machine mirror write master</a:t>
            </a:r>
          </a:p>
          <a:p>
            <a:r>
              <a:rPr lang="en-GB" dirty="0" smtClean="0"/>
              <a:t>Tasks check </a:t>
            </a:r>
            <a:r>
              <a:rPr lang="en-GB" dirty="0" err="1" smtClean="0"/>
              <a:t>Redis</a:t>
            </a:r>
            <a:r>
              <a:rPr lang="en-GB" dirty="0" smtClean="0"/>
              <a:t> read slave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Framework Integration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Celery on top of </a:t>
            </a:r>
            <a:r>
              <a:rPr lang="en-GB" dirty="0" err="1" smtClean="0"/>
              <a:t>RabbitMQ</a:t>
            </a:r>
            <a:endParaRPr lang="en-GB" dirty="0" smtClean="0"/>
          </a:p>
          <a:p>
            <a:r>
              <a:rPr lang="en-GB" dirty="0" err="1" smtClean="0"/>
              <a:t>Celerybeat</a:t>
            </a:r>
            <a:r>
              <a:rPr lang="en-GB" dirty="0" smtClean="0"/>
              <a:t> for daily trend scan/URL list updates</a:t>
            </a:r>
          </a:p>
          <a:p>
            <a:r>
              <a:rPr lang="en-GB" dirty="0" smtClean="0"/>
              <a:t>Calls each task with the result of </a:t>
            </a:r>
            <a:r>
              <a:rPr lang="en-GB" smtClean="0"/>
              <a:t>the previous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 of Analysis 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Want to use </a:t>
            </a:r>
            <a:r>
              <a:rPr lang="en-GB" dirty="0" err="1" smtClean="0"/>
              <a:t>Django</a:t>
            </a:r>
            <a:r>
              <a:rPr lang="en-GB" dirty="0" smtClean="0"/>
              <a:t> ORM for easy Analysis of Results</a:t>
            </a:r>
          </a:p>
          <a:p>
            <a:r>
              <a:rPr lang="en-GB" dirty="0" smtClean="0"/>
              <a:t>Bulk Insert, and strict database schema</a:t>
            </a:r>
          </a:p>
          <a:p>
            <a:pPr lvl="1"/>
            <a:r>
              <a:rPr lang="en-GB" dirty="0" smtClean="0"/>
              <a:t>Any error will result in the entire transaction being thrown out </a:t>
            </a:r>
          </a:p>
          <a:p>
            <a:r>
              <a:rPr lang="en-GB" dirty="0" smtClean="0"/>
              <a:t>Use JSON schema to validate data to be stored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Remaining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Web Reporting interface</a:t>
            </a:r>
          </a:p>
          <a:p>
            <a:pPr lvl="1"/>
            <a:r>
              <a:rPr lang="en-GB" dirty="0" smtClean="0"/>
              <a:t>Graphing</a:t>
            </a:r>
          </a:p>
          <a:p>
            <a:r>
              <a:rPr lang="en-GB" dirty="0" smtClean="0"/>
              <a:t>Compile sample data for report</a:t>
            </a:r>
          </a:p>
          <a:p>
            <a:r>
              <a:rPr lang="en-GB" dirty="0" smtClean="0"/>
              <a:t>Produce Report</a:t>
            </a:r>
          </a:p>
          <a:p>
            <a:pPr lvl="1"/>
            <a:r>
              <a:rPr lang="en-GB" dirty="0" smtClean="0"/>
              <a:t>Latex template already produce</a:t>
            </a:r>
          </a:p>
          <a:p>
            <a:pPr lvl="1"/>
            <a:r>
              <a:rPr lang="en-GB" dirty="0" smtClean="0"/>
              <a:t>Including productivity tools??!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Introduction / Recap</a:t>
            </a:r>
          </a:p>
          <a:p>
            <a:r>
              <a:rPr lang="en-GB" dirty="0" smtClean="0"/>
              <a:t>Architecture Recap</a:t>
            </a:r>
          </a:p>
          <a:p>
            <a:r>
              <a:rPr lang="en-GB" dirty="0" smtClean="0"/>
              <a:t>Implementation of Malware Analysis</a:t>
            </a:r>
          </a:p>
          <a:p>
            <a:pPr lvl="1"/>
            <a:r>
              <a:rPr lang="en-GB" dirty="0" smtClean="0"/>
              <a:t>URL Classification</a:t>
            </a:r>
          </a:p>
          <a:p>
            <a:pPr lvl="1"/>
            <a:r>
              <a:rPr lang="en-GB" dirty="0" smtClean="0"/>
              <a:t>Internet Explorer under Wine</a:t>
            </a:r>
          </a:p>
          <a:p>
            <a:pPr lvl="1"/>
            <a:r>
              <a:rPr lang="en-GB" dirty="0" err="1" smtClean="0"/>
              <a:t>ClamAV</a:t>
            </a:r>
            <a:r>
              <a:rPr lang="en-GB" dirty="0" smtClean="0"/>
              <a:t> HTML scan</a:t>
            </a:r>
          </a:p>
          <a:p>
            <a:pPr lvl="1"/>
            <a:r>
              <a:rPr lang="en-GB" dirty="0" smtClean="0"/>
              <a:t>Capture-HPC</a:t>
            </a:r>
          </a:p>
          <a:p>
            <a:pPr lvl="1"/>
            <a:r>
              <a:rPr lang="en-GB" dirty="0" smtClean="0"/>
              <a:t>Good/Bad URL Lists</a:t>
            </a:r>
          </a:p>
          <a:p>
            <a:r>
              <a:rPr lang="en-GB" dirty="0" smtClean="0"/>
              <a:t>Integration and Reporting Database</a:t>
            </a:r>
          </a:p>
          <a:p>
            <a:r>
              <a:rPr lang="en-GB" dirty="0" smtClean="0"/>
              <a:t>Web Interface</a:t>
            </a:r>
          </a:p>
          <a:p>
            <a:r>
              <a:rPr lang="en-GB" dirty="0" smtClean="0"/>
              <a:t>Plan</a:t>
            </a:r>
          </a:p>
          <a:p>
            <a:r>
              <a:rPr lang="en-GB" dirty="0" smtClean="0"/>
              <a:t>Questions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/ Recap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Trending Topics</a:t>
            </a:r>
          </a:p>
          <a:p>
            <a:r>
              <a:rPr lang="en-GB" dirty="0" smtClean="0"/>
              <a:t>Is Malware targeted towards trends?</a:t>
            </a:r>
          </a:p>
          <a:p>
            <a:r>
              <a:rPr lang="en-GB" dirty="0" smtClean="0"/>
              <a:t>Distributed Framework</a:t>
            </a:r>
          </a:p>
          <a:p>
            <a:pPr lvl="1"/>
            <a:r>
              <a:rPr lang="en-GB" dirty="0" smtClean="0"/>
              <a:t>Gather Trends</a:t>
            </a:r>
          </a:p>
          <a:p>
            <a:pPr lvl="1"/>
            <a:r>
              <a:rPr lang="en-GB" dirty="0" smtClean="0"/>
              <a:t>Get URLs associated with trends</a:t>
            </a:r>
          </a:p>
          <a:p>
            <a:pPr lvl="1"/>
            <a:r>
              <a:rPr lang="en-GB" dirty="0" smtClean="0"/>
              <a:t>Analyse URLs </a:t>
            </a:r>
            <a:r>
              <a:rPr lang="en-GB" smtClean="0"/>
              <a:t>for malicious </a:t>
            </a:r>
            <a:r>
              <a:rPr lang="en-GB" dirty="0" smtClean="0"/>
              <a:t>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Architecture Summary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467544" y="5229200"/>
            <a:ext cx="1728192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Trends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eg</a:t>
            </a:r>
            <a:r>
              <a:rPr lang="en-GB" dirty="0" smtClean="0"/>
              <a:t>. Twitter)</a:t>
            </a:r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3419872" y="3356992"/>
            <a:ext cx="1728192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Search Engine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eg</a:t>
            </a:r>
            <a:r>
              <a:rPr lang="en-GB" dirty="0" smtClean="0"/>
              <a:t>. Dogpile)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732240" y="1412776"/>
            <a:ext cx="1728192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Malware Scanner Dispatch</a:t>
            </a:r>
          </a:p>
        </p:txBody>
      </p:sp>
      <p:sp>
        <p:nvSpPr>
          <p:cNvPr id="30" name="Right Arrow 29"/>
          <p:cNvSpPr/>
          <p:nvPr/>
        </p:nvSpPr>
        <p:spPr>
          <a:xfrm rot="192481">
            <a:off x="2480979" y="5977074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Bees</a:t>
            </a:r>
          </a:p>
          <a:p>
            <a:pPr algn="ctr"/>
            <a:endParaRPr lang="en-GB" dirty="0"/>
          </a:p>
        </p:txBody>
      </p:sp>
      <p:sp>
        <p:nvSpPr>
          <p:cNvPr id="31" name="Right Arrow 30"/>
          <p:cNvSpPr/>
          <p:nvPr/>
        </p:nvSpPr>
        <p:spPr>
          <a:xfrm rot="19923443">
            <a:off x="2281151" y="4871887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Taken 2</a:t>
            </a:r>
          </a:p>
          <a:p>
            <a:pPr algn="ctr"/>
            <a:endParaRPr lang="en-GB" dirty="0" smtClean="0"/>
          </a:p>
        </p:txBody>
      </p:sp>
      <p:sp>
        <p:nvSpPr>
          <p:cNvPr id="32" name="Right Arrow 31"/>
          <p:cNvSpPr/>
          <p:nvPr/>
        </p:nvSpPr>
        <p:spPr>
          <a:xfrm rot="21267373">
            <a:off x="2414675" y="5650116"/>
            <a:ext cx="1728192" cy="144015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Russell Howard</a:t>
            </a:r>
          </a:p>
          <a:p>
            <a:pPr algn="ctr"/>
            <a:endParaRPr lang="en-GB" dirty="0"/>
          </a:p>
        </p:txBody>
      </p:sp>
      <p:sp>
        <p:nvSpPr>
          <p:cNvPr id="33" name="Right Arrow 32"/>
          <p:cNvSpPr/>
          <p:nvPr/>
        </p:nvSpPr>
        <p:spPr>
          <a:xfrm rot="20586153">
            <a:off x="2398492" y="5240296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Armstrong</a:t>
            </a:r>
          </a:p>
          <a:p>
            <a:pPr algn="ctr"/>
            <a:endParaRPr lang="en-GB" dirty="0" smtClean="0"/>
          </a:p>
        </p:txBody>
      </p:sp>
      <p:sp>
        <p:nvSpPr>
          <p:cNvPr id="34" name="Right Arrow 33"/>
          <p:cNvSpPr/>
          <p:nvPr/>
        </p:nvSpPr>
        <p:spPr>
          <a:xfrm rot="849122">
            <a:off x="2405326" y="6356780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Costa</a:t>
            </a:r>
          </a:p>
          <a:p>
            <a:pPr algn="ctr"/>
            <a:endParaRPr lang="en-GB" dirty="0" smtClean="0"/>
          </a:p>
        </p:txBody>
      </p:sp>
      <p:sp>
        <p:nvSpPr>
          <p:cNvPr id="36" name="Right Arrow 35"/>
          <p:cNvSpPr/>
          <p:nvPr/>
        </p:nvSpPr>
        <p:spPr>
          <a:xfrm rot="19495457">
            <a:off x="4964339" y="2682885"/>
            <a:ext cx="1711753" cy="152144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imdb.com/...</a:t>
            </a:r>
          </a:p>
          <a:p>
            <a:endParaRPr lang="en-GB" dirty="0" smtClean="0"/>
          </a:p>
        </p:txBody>
      </p:sp>
      <p:sp>
        <p:nvSpPr>
          <p:cNvPr id="13" name="Right Arrow 12"/>
          <p:cNvSpPr/>
          <p:nvPr/>
        </p:nvSpPr>
        <p:spPr>
          <a:xfrm rot="20664935">
            <a:off x="5198035" y="3029599"/>
            <a:ext cx="2409953" cy="165735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rottentomatoes.com/...</a:t>
            </a:r>
          </a:p>
          <a:p>
            <a:endParaRPr lang="en-GB" dirty="0" smtClean="0"/>
          </a:p>
        </p:txBody>
      </p:sp>
      <p:sp>
        <p:nvSpPr>
          <p:cNvPr id="16" name="Right Arrow 15"/>
          <p:cNvSpPr/>
          <p:nvPr/>
        </p:nvSpPr>
        <p:spPr>
          <a:xfrm rot="21076108">
            <a:off x="5284355" y="3440151"/>
            <a:ext cx="2964799" cy="124575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asklaila.com/.../Taken-2/8024</a:t>
            </a:r>
          </a:p>
          <a:p>
            <a:endParaRPr lang="en-GB" dirty="0" smtClean="0"/>
          </a:p>
        </p:txBody>
      </p:sp>
      <p:sp>
        <p:nvSpPr>
          <p:cNvPr id="17" name="Right Arrow 16"/>
          <p:cNvSpPr/>
          <p:nvPr/>
        </p:nvSpPr>
        <p:spPr>
          <a:xfrm rot="21353759">
            <a:off x="5293437" y="3822803"/>
            <a:ext cx="296101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movie2k.to/Taken-2-watch...</a:t>
            </a:r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 Analysis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 Detection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 interaction malware </a:t>
            </a:r>
            <a:r>
              <a:rPr lang="en-US" dirty="0" smtClean="0"/>
              <a:t>detection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Low interaction malware </a:t>
            </a:r>
            <a:r>
              <a:rPr lang="en-US" dirty="0" smtClean="0"/>
              <a:t>detection</a:t>
            </a:r>
          </a:p>
          <a:p>
            <a:pPr lvl="1"/>
            <a:r>
              <a:rPr lang="en-US" dirty="0" smtClean="0"/>
              <a:t>use lightweight or simulated clients to interact with the </a:t>
            </a:r>
            <a:r>
              <a:rPr lang="en-US" dirty="0" smtClean="0"/>
              <a:t>server.</a:t>
            </a:r>
          </a:p>
          <a:p>
            <a:r>
              <a:rPr lang="en-US" dirty="0" smtClean="0"/>
              <a:t>High interaction  malware </a:t>
            </a:r>
            <a:r>
              <a:rPr lang="en-US" dirty="0" smtClean="0"/>
              <a:t>detection</a:t>
            </a:r>
          </a:p>
          <a:p>
            <a:pPr lvl="1"/>
            <a:r>
              <a:rPr lang="en-US" dirty="0" smtClean="0"/>
              <a:t>Attacks</a:t>
            </a:r>
            <a:r>
              <a:rPr lang="en-US" dirty="0" smtClean="0"/>
              <a:t> are </a:t>
            </a:r>
            <a:r>
              <a:rPr lang="en-US" dirty="0" smtClean="0"/>
              <a:t>detected via inspection of the state of the system after a server has been interacted with</a:t>
            </a:r>
            <a:endParaRPr lang="en-US" dirty="0" smtClean="0"/>
          </a:p>
          <a:p>
            <a:pPr lvl="1"/>
            <a:r>
              <a:rPr lang="en-US" dirty="0" smtClean="0"/>
              <a:t>effective at detecting unknown attacks on clients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URL Classification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Malware detection based on repetition of the trendy keyword</a:t>
            </a:r>
            <a:r>
              <a:rPr lang="en-GB" dirty="0" smtClean="0"/>
              <a:t>:</a:t>
            </a:r>
            <a:endParaRPr lang="en-GB" dirty="0"/>
          </a:p>
          <a:p>
            <a:pPr lvl="1"/>
            <a:r>
              <a:rPr lang="en-GB" dirty="0" smtClean="0"/>
              <a:t>Analyse </a:t>
            </a:r>
            <a:r>
              <a:rPr lang="en-GB" dirty="0"/>
              <a:t>the content of the given URL (Crawling</a:t>
            </a:r>
            <a:r>
              <a:rPr lang="en-GB" dirty="0" smtClean="0"/>
              <a:t>)</a:t>
            </a:r>
            <a:endParaRPr lang="en-GB" dirty="0"/>
          </a:p>
          <a:p>
            <a:pPr lvl="1"/>
            <a:r>
              <a:rPr lang="en-GB" dirty="0" smtClean="0"/>
              <a:t>Check </a:t>
            </a:r>
            <a:r>
              <a:rPr lang="en-GB" dirty="0"/>
              <a:t>content of each hyperlink on the </a:t>
            </a:r>
            <a:r>
              <a:rPr lang="en-GB" dirty="0" smtClean="0"/>
              <a:t>webpage</a:t>
            </a:r>
            <a:endParaRPr lang="en-GB" dirty="0"/>
          </a:p>
          <a:p>
            <a:pPr lvl="1"/>
            <a:r>
              <a:rPr lang="en-GB" dirty="0" smtClean="0"/>
              <a:t>Consider </a:t>
            </a:r>
            <a:r>
              <a:rPr lang="en-GB" dirty="0"/>
              <a:t>frequently of reappearances of trendy </a:t>
            </a:r>
            <a:r>
              <a:rPr lang="en-GB" dirty="0" smtClean="0"/>
              <a:t>keyword</a:t>
            </a:r>
            <a:endParaRPr lang="en-GB" dirty="0"/>
          </a:p>
          <a:p>
            <a:pPr lvl="1"/>
            <a:r>
              <a:rPr lang="en-GB" dirty="0" smtClean="0"/>
              <a:t>Used </a:t>
            </a:r>
            <a:r>
              <a:rPr lang="en-GB" dirty="0"/>
              <a:t>the result of this algorithm for URL classification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Classification Algorithm</a:t>
            </a:r>
            <a:endParaRPr lang="en-US" dirty="0"/>
          </a:p>
        </p:txBody>
      </p:sp>
      <p:sp>
        <p:nvSpPr>
          <p:cNvPr id="5" name="Data 4"/>
          <p:cNvSpPr/>
          <p:nvPr/>
        </p:nvSpPr>
        <p:spPr>
          <a:xfrm>
            <a:off x="3733800" y="1600200"/>
            <a:ext cx="1447800" cy="762000"/>
          </a:xfrm>
          <a:prstGeom prst="flowChartInputOutput">
            <a:avLst/>
          </a:prstGeom>
          <a:solidFill>
            <a:schemeClr val="accent5">
              <a:lumMod val="50000"/>
            </a:schemeClr>
          </a:solidFill>
          <a:effectLst>
            <a:glow rad="101600">
              <a:schemeClr val="tx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dirty="0" smtClean="0"/>
              <a:t>URL</a:t>
            </a:r>
            <a:endParaRPr lang="en-US" dirty="0"/>
          </a:p>
        </p:txBody>
      </p:sp>
      <p:sp>
        <p:nvSpPr>
          <p:cNvPr id="6" name="Process 5"/>
          <p:cNvSpPr/>
          <p:nvPr/>
        </p:nvSpPr>
        <p:spPr>
          <a:xfrm>
            <a:off x="3505200" y="2895600"/>
            <a:ext cx="1752600" cy="685800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effectLst>
            <a:glow rad="101600">
              <a:schemeClr val="tx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Classification</a:t>
            </a:r>
          </a:p>
          <a:p>
            <a:pPr algn="ctr"/>
            <a:endParaRPr lang="en-US" dirty="0"/>
          </a:p>
        </p:txBody>
      </p:sp>
      <p:sp>
        <p:nvSpPr>
          <p:cNvPr id="7" name="Internal Storage 6"/>
          <p:cNvSpPr/>
          <p:nvPr/>
        </p:nvSpPr>
        <p:spPr>
          <a:xfrm>
            <a:off x="6172200" y="2895600"/>
            <a:ext cx="1524000" cy="685800"/>
          </a:xfrm>
          <a:prstGeom prst="flowChartInternalStorage">
            <a:avLst/>
          </a:prstGeom>
          <a:solidFill>
            <a:schemeClr val="accent5">
              <a:lumMod val="50000"/>
            </a:schemeClr>
          </a:solidFill>
          <a:effectLst>
            <a:glow rad="101600">
              <a:schemeClr val="tx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URLs Database</a:t>
            </a:r>
            <a:endParaRPr lang="en-US" dirty="0"/>
          </a:p>
        </p:txBody>
      </p:sp>
      <p:sp>
        <p:nvSpPr>
          <p:cNvPr id="8" name="Decision 7"/>
          <p:cNvSpPr/>
          <p:nvPr/>
        </p:nvSpPr>
        <p:spPr>
          <a:xfrm>
            <a:off x="3429000" y="4038600"/>
            <a:ext cx="1828800" cy="914400"/>
          </a:xfrm>
          <a:prstGeom prst="flowChartDecision">
            <a:avLst/>
          </a:prstGeom>
          <a:solidFill>
            <a:schemeClr val="accent5">
              <a:lumMod val="50000"/>
            </a:schemeClr>
          </a:solidFill>
          <a:effectLst>
            <a:glow rad="101600">
              <a:schemeClr val="tx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URL rating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4110" y="11946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rminator 10"/>
          <p:cNvSpPr/>
          <p:nvPr/>
        </p:nvSpPr>
        <p:spPr>
          <a:xfrm>
            <a:off x="990600" y="4114800"/>
            <a:ext cx="1828800" cy="762000"/>
          </a:xfrm>
          <a:prstGeom prst="flowChartTerminator">
            <a:avLst/>
          </a:prstGeom>
          <a:solidFill>
            <a:schemeClr val="accent5">
              <a:lumMod val="50000"/>
            </a:schemeClr>
          </a:solidFill>
          <a:effectLst>
            <a:glow rad="101600">
              <a:schemeClr val="tx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Lightweight scanning</a:t>
            </a:r>
            <a:endParaRPr lang="en-US" dirty="0"/>
          </a:p>
        </p:txBody>
      </p:sp>
      <p:sp>
        <p:nvSpPr>
          <p:cNvPr id="12" name="Terminator 11"/>
          <p:cNvSpPr/>
          <p:nvPr/>
        </p:nvSpPr>
        <p:spPr>
          <a:xfrm>
            <a:off x="3505200" y="5489448"/>
            <a:ext cx="1828800" cy="758952"/>
          </a:xfrm>
          <a:prstGeom prst="flowChartTerminator">
            <a:avLst/>
          </a:prstGeom>
          <a:solidFill>
            <a:schemeClr val="accent5">
              <a:lumMod val="50000"/>
            </a:schemeClr>
          </a:solidFill>
          <a:effectLst>
            <a:glow rad="101600">
              <a:schemeClr val="tx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Heavyweight scanning</a:t>
            </a:r>
            <a:endParaRPr lang="en-US" dirty="0"/>
          </a:p>
        </p:txBody>
      </p:sp>
      <p:sp>
        <p:nvSpPr>
          <p:cNvPr id="13" name="Left-Right Arrow 12"/>
          <p:cNvSpPr/>
          <p:nvPr/>
        </p:nvSpPr>
        <p:spPr>
          <a:xfrm>
            <a:off x="5334000" y="3048000"/>
            <a:ext cx="762000" cy="304800"/>
          </a:xfrm>
          <a:prstGeom prst="leftRightArrow">
            <a:avLst/>
          </a:prstGeom>
          <a:solidFill>
            <a:schemeClr val="accent5">
              <a:lumMod val="50000"/>
            </a:schemeClr>
          </a:solidFill>
          <a:effectLst>
            <a:glow rad="101600">
              <a:schemeClr val="tx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267200" y="2438400"/>
            <a:ext cx="304800" cy="381000"/>
          </a:xfrm>
          <a:prstGeom prst="downArrow">
            <a:avLst/>
          </a:prstGeom>
          <a:solidFill>
            <a:schemeClr val="accent5">
              <a:lumMod val="50000"/>
            </a:schemeClr>
          </a:solidFill>
          <a:effectLst>
            <a:glow rad="101600">
              <a:schemeClr val="tx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4267200" y="3657600"/>
            <a:ext cx="228600" cy="304800"/>
          </a:xfrm>
          <a:prstGeom prst="downArrow">
            <a:avLst/>
          </a:prstGeom>
          <a:solidFill>
            <a:schemeClr val="accent5">
              <a:lumMod val="50000"/>
            </a:schemeClr>
          </a:solidFill>
          <a:effectLst>
            <a:glow rad="101600">
              <a:schemeClr val="tx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4267200" y="5029200"/>
            <a:ext cx="304800" cy="381000"/>
          </a:xfrm>
          <a:prstGeom prst="downArrow">
            <a:avLst/>
          </a:prstGeom>
          <a:solidFill>
            <a:schemeClr val="accent5">
              <a:lumMod val="50000"/>
            </a:schemeClr>
          </a:solidFill>
          <a:effectLst>
            <a:glow rad="101600">
              <a:schemeClr val="tx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2895600" y="4343400"/>
            <a:ext cx="457200" cy="304800"/>
          </a:xfrm>
          <a:prstGeom prst="leftArrow">
            <a:avLst/>
          </a:prstGeom>
          <a:solidFill>
            <a:schemeClr val="accent5">
              <a:lumMod val="50000"/>
            </a:schemeClr>
          </a:solidFill>
          <a:effectLst>
            <a:glow rad="101600">
              <a:schemeClr val="tx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URL Classification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Two machine-learning methods applied in classification algorithm:</a:t>
            </a:r>
          </a:p>
          <a:p>
            <a:pPr lvl="0"/>
            <a:r>
              <a:rPr lang="en-GB" dirty="0" err="1"/>
              <a:t>Levenshtein</a:t>
            </a:r>
            <a:r>
              <a:rPr lang="en-GB" dirty="0"/>
              <a:t> distance</a:t>
            </a:r>
          </a:p>
          <a:p>
            <a:pPr lvl="1"/>
            <a:r>
              <a:rPr lang="en-GB" dirty="0"/>
              <a:t>String metric for measuring the difference between two sequences</a:t>
            </a:r>
          </a:p>
          <a:p>
            <a:pPr lvl="1"/>
            <a:r>
              <a:rPr lang="en-GB" dirty="0"/>
              <a:t>Minimum number of edits needed to transform one string into the other</a:t>
            </a:r>
          </a:p>
          <a:p>
            <a:pPr lvl="0"/>
            <a:r>
              <a:rPr lang="en-GB" dirty="0"/>
              <a:t>K-mean Clustering </a:t>
            </a:r>
          </a:p>
          <a:p>
            <a:pPr lvl="1"/>
            <a:r>
              <a:rPr lang="en-GB" dirty="0"/>
              <a:t>Data mining</a:t>
            </a:r>
          </a:p>
          <a:p>
            <a:pPr lvl="1"/>
            <a:r>
              <a:rPr lang="en-GB" dirty="0"/>
              <a:t>Partition </a:t>
            </a:r>
            <a:r>
              <a:rPr lang="en-GB" i="1" dirty="0"/>
              <a:t>n</a:t>
            </a:r>
            <a:r>
              <a:rPr lang="en-GB" dirty="0"/>
              <a:t> observations into </a:t>
            </a:r>
            <a:r>
              <a:rPr lang="en-GB" i="1" dirty="0"/>
              <a:t>k</a:t>
            </a:r>
            <a:r>
              <a:rPr lang="en-GB" dirty="0"/>
              <a:t> clusters</a:t>
            </a:r>
          </a:p>
          <a:p>
            <a:pPr lvl="1"/>
            <a:r>
              <a:rPr lang="en-GB" dirty="0"/>
              <a:t>Applicable on large amount of </a:t>
            </a:r>
            <a:r>
              <a:rPr lang="en-GB" dirty="0" smtClean="0"/>
              <a:t>data</a:t>
            </a:r>
            <a:endParaRPr lang="en-GB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2575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BF1D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602</Words>
  <Application>Microsoft Macintosh PowerPoint</Application>
  <PresentationFormat>On-screen Show (4:3)</PresentationFormat>
  <Paragraphs>114</Paragraphs>
  <Slides>19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Trendubad</vt:lpstr>
      <vt:lpstr>Contents</vt:lpstr>
      <vt:lpstr>Introduction / Recap</vt:lpstr>
      <vt:lpstr>Architecture Summary</vt:lpstr>
      <vt:lpstr>Malware Analysis Implementation</vt:lpstr>
      <vt:lpstr>Malware Detection Methods</vt:lpstr>
      <vt:lpstr>URL Classification</vt:lpstr>
      <vt:lpstr>URL Classification Algorithm</vt:lpstr>
      <vt:lpstr>URL Classification</vt:lpstr>
      <vt:lpstr>Internet Explorer under Wine</vt:lpstr>
      <vt:lpstr>Clam AV HTML Scan</vt:lpstr>
      <vt:lpstr>Capture-HPC</vt:lpstr>
      <vt:lpstr>Good/Bad URL Lists</vt:lpstr>
      <vt:lpstr>Good/Bad URL Lists</vt:lpstr>
      <vt:lpstr>Framework Integration</vt:lpstr>
      <vt:lpstr>Storage of Analysis Results</vt:lpstr>
      <vt:lpstr>Remaining Work</vt:lpstr>
      <vt:lpstr>Any Questions?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MALUCRAWL</dc:title>
  <dc:creator>Chris</dc:creator>
  <cp:lastModifiedBy>Nafiseh Emamy</cp:lastModifiedBy>
  <cp:revision>112</cp:revision>
  <dcterms:created xsi:type="dcterms:W3CDTF">2012-11-20T08:26:57Z</dcterms:created>
  <dcterms:modified xsi:type="dcterms:W3CDTF">2012-11-20T09:47:44Z</dcterms:modified>
</cp:coreProperties>
</file>